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694" r:id="rId5"/>
    <p:sldMasterId id="2147483812" r:id="rId6"/>
    <p:sldMasterId id="2147483660" r:id="rId7"/>
    <p:sldMasterId id="2147483803" r:id="rId8"/>
  </p:sldMasterIdLst>
  <p:notesMasterIdLst>
    <p:notesMasterId r:id="rId50"/>
  </p:notesMasterIdLst>
  <p:handoutMasterIdLst>
    <p:handoutMasterId r:id="rId51"/>
  </p:handoutMasterIdLst>
  <p:sldIdLst>
    <p:sldId id="4930" r:id="rId9"/>
    <p:sldId id="4931" r:id="rId10"/>
    <p:sldId id="27503" r:id="rId11"/>
    <p:sldId id="268" r:id="rId12"/>
    <p:sldId id="291" r:id="rId13"/>
    <p:sldId id="4938" r:id="rId14"/>
    <p:sldId id="4934" r:id="rId15"/>
    <p:sldId id="2838" r:id="rId16"/>
    <p:sldId id="4876" r:id="rId17"/>
    <p:sldId id="380" r:id="rId18"/>
    <p:sldId id="382" r:id="rId19"/>
    <p:sldId id="27483" r:id="rId20"/>
    <p:sldId id="661" r:id="rId21"/>
    <p:sldId id="27462" r:id="rId22"/>
    <p:sldId id="2837" r:id="rId23"/>
    <p:sldId id="4936" r:id="rId24"/>
    <p:sldId id="27476" r:id="rId25"/>
    <p:sldId id="27490" r:id="rId26"/>
    <p:sldId id="27479" r:id="rId27"/>
    <p:sldId id="27491" r:id="rId28"/>
    <p:sldId id="491" r:id="rId29"/>
    <p:sldId id="4926" r:id="rId30"/>
    <p:sldId id="27480" r:id="rId31"/>
    <p:sldId id="474" r:id="rId32"/>
    <p:sldId id="472" r:id="rId33"/>
    <p:sldId id="372" r:id="rId34"/>
    <p:sldId id="2806" r:id="rId35"/>
    <p:sldId id="27504" r:id="rId36"/>
    <p:sldId id="4935" r:id="rId37"/>
    <p:sldId id="27502" r:id="rId38"/>
    <p:sldId id="1324" r:id="rId39"/>
    <p:sldId id="4933" r:id="rId40"/>
    <p:sldId id="27492" r:id="rId41"/>
    <p:sldId id="27493" r:id="rId42"/>
    <p:sldId id="27494" r:id="rId43"/>
    <p:sldId id="27495" r:id="rId44"/>
    <p:sldId id="27498" r:id="rId45"/>
    <p:sldId id="27499" r:id="rId46"/>
    <p:sldId id="27500" r:id="rId47"/>
    <p:sldId id="27501" r:id="rId48"/>
    <p:sldId id="527" r:id="rId49"/>
  </p:sldIdLst>
  <p:sldSz cx="12188825" cy="6858000"/>
  <p:notesSz cx="6858000" cy="9144000"/>
  <p:defaultTextStyle>
    <a:defPPr>
      <a:defRPr lang="en-US"/>
    </a:defPPr>
    <a:lvl1pPr marL="0" algn="l" defTabSz="913880" rtl="0" eaLnBrk="1" latinLnBrk="0" hangingPunct="1">
      <a:defRPr sz="1799" kern="1200">
        <a:solidFill>
          <a:schemeClr val="tx1"/>
        </a:solidFill>
        <a:latin typeface="+mn-lt"/>
        <a:ea typeface="+mn-ea"/>
        <a:cs typeface="+mn-cs"/>
      </a:defRPr>
    </a:lvl1pPr>
    <a:lvl2pPr marL="456941" algn="l" defTabSz="913880" rtl="0" eaLnBrk="1" latinLnBrk="0" hangingPunct="1">
      <a:defRPr sz="1799" kern="1200">
        <a:solidFill>
          <a:schemeClr val="tx1"/>
        </a:solidFill>
        <a:latin typeface="+mn-lt"/>
        <a:ea typeface="+mn-ea"/>
        <a:cs typeface="+mn-cs"/>
      </a:defRPr>
    </a:lvl2pPr>
    <a:lvl3pPr marL="913880" algn="l" defTabSz="913880" rtl="0" eaLnBrk="1" latinLnBrk="0" hangingPunct="1">
      <a:defRPr sz="1799" kern="1200">
        <a:solidFill>
          <a:schemeClr val="tx1"/>
        </a:solidFill>
        <a:latin typeface="+mn-lt"/>
        <a:ea typeface="+mn-ea"/>
        <a:cs typeface="+mn-cs"/>
      </a:defRPr>
    </a:lvl3pPr>
    <a:lvl4pPr marL="1370819" algn="l" defTabSz="913880" rtl="0" eaLnBrk="1" latinLnBrk="0" hangingPunct="1">
      <a:defRPr sz="1799" kern="1200">
        <a:solidFill>
          <a:schemeClr val="tx1"/>
        </a:solidFill>
        <a:latin typeface="+mn-lt"/>
        <a:ea typeface="+mn-ea"/>
        <a:cs typeface="+mn-cs"/>
      </a:defRPr>
    </a:lvl4pPr>
    <a:lvl5pPr marL="1827760" algn="l" defTabSz="913880" rtl="0" eaLnBrk="1" latinLnBrk="0" hangingPunct="1">
      <a:defRPr sz="1799" kern="1200">
        <a:solidFill>
          <a:schemeClr val="tx1"/>
        </a:solidFill>
        <a:latin typeface="+mn-lt"/>
        <a:ea typeface="+mn-ea"/>
        <a:cs typeface="+mn-cs"/>
      </a:defRPr>
    </a:lvl5pPr>
    <a:lvl6pPr marL="2284699" algn="l" defTabSz="913880" rtl="0" eaLnBrk="1" latinLnBrk="0" hangingPunct="1">
      <a:defRPr sz="1799" kern="1200">
        <a:solidFill>
          <a:schemeClr val="tx1"/>
        </a:solidFill>
        <a:latin typeface="+mn-lt"/>
        <a:ea typeface="+mn-ea"/>
        <a:cs typeface="+mn-cs"/>
      </a:defRPr>
    </a:lvl6pPr>
    <a:lvl7pPr marL="2741639" algn="l" defTabSz="913880" rtl="0" eaLnBrk="1" latinLnBrk="0" hangingPunct="1">
      <a:defRPr sz="1799" kern="1200">
        <a:solidFill>
          <a:schemeClr val="tx1"/>
        </a:solidFill>
        <a:latin typeface="+mn-lt"/>
        <a:ea typeface="+mn-ea"/>
        <a:cs typeface="+mn-cs"/>
      </a:defRPr>
    </a:lvl7pPr>
    <a:lvl8pPr marL="3198580" algn="l" defTabSz="913880" rtl="0" eaLnBrk="1" latinLnBrk="0" hangingPunct="1">
      <a:defRPr sz="1799" kern="1200">
        <a:solidFill>
          <a:schemeClr val="tx1"/>
        </a:solidFill>
        <a:latin typeface="+mn-lt"/>
        <a:ea typeface="+mn-ea"/>
        <a:cs typeface="+mn-cs"/>
      </a:defRPr>
    </a:lvl8pPr>
    <a:lvl9pPr marL="3655520" algn="l" defTabSz="913880"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5EEA2597-B192-4B6A-8363-2C907A8B9B82}">
          <p14:sldIdLst>
            <p14:sldId id="4930"/>
            <p14:sldId id="4931"/>
            <p14:sldId id="27503"/>
            <p14:sldId id="268"/>
            <p14:sldId id="291"/>
            <p14:sldId id="4938"/>
            <p14:sldId id="4934"/>
            <p14:sldId id="2838"/>
            <p14:sldId id="4876"/>
            <p14:sldId id="380"/>
            <p14:sldId id="382"/>
            <p14:sldId id="27483"/>
            <p14:sldId id="661"/>
            <p14:sldId id="27462"/>
            <p14:sldId id="2837"/>
            <p14:sldId id="4936"/>
            <p14:sldId id="27476"/>
            <p14:sldId id="27490"/>
            <p14:sldId id="27479"/>
            <p14:sldId id="27491"/>
            <p14:sldId id="491"/>
            <p14:sldId id="4926"/>
            <p14:sldId id="27480"/>
            <p14:sldId id="474"/>
            <p14:sldId id="472"/>
            <p14:sldId id="372"/>
            <p14:sldId id="2806"/>
            <p14:sldId id="27504"/>
            <p14:sldId id="4935"/>
            <p14:sldId id="27502"/>
          </p14:sldIdLst>
        </p14:section>
        <p14:section name="APPENDIX" id="{B4186775-EF87-411F-B5D7-A487E4CBABAE}">
          <p14:sldIdLst>
            <p14:sldId id="1324"/>
            <p14:sldId id="4933"/>
            <p14:sldId id="27492"/>
            <p14:sldId id="27493"/>
            <p14:sldId id="27494"/>
            <p14:sldId id="27495"/>
            <p14:sldId id="27498"/>
            <p14:sldId id="27499"/>
            <p14:sldId id="27500"/>
            <p14:sldId id="27501"/>
            <p14:sldId id="5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 Gabriel" initials="JEG" lastIdx="4" clrIdx="0">
    <p:extLst>
      <p:ext uri="{19B8F6BF-5375-455C-9EA6-DF929625EA0E}">
        <p15:presenceInfo xmlns:p15="http://schemas.microsoft.com/office/powerpoint/2012/main" userId="S::jeffery.e.gabriel@kp.org::3f738428-e19a-402b-bb3f-8d887050b05c" providerId="AD"/>
      </p:ext>
    </p:extLst>
  </p:cmAuthor>
  <p:cmAuthor id="2" name="Stephanie L Wilson" initials="SLW" lastIdx="17" clrIdx="1">
    <p:extLst>
      <p:ext uri="{19B8F6BF-5375-455C-9EA6-DF929625EA0E}">
        <p15:presenceInfo xmlns:p15="http://schemas.microsoft.com/office/powerpoint/2012/main" userId="S::Stephanie.L.Wilson@kp.org::3e4246cb-c851-496d-9921-70c592357ca6" providerId="AD"/>
      </p:ext>
    </p:extLst>
  </p:cmAuthor>
  <p:cmAuthor id="3" name="Shannon Randall" initials="SR" lastIdx="3" clrIdx="2">
    <p:extLst>
      <p:ext uri="{19B8F6BF-5375-455C-9EA6-DF929625EA0E}">
        <p15:presenceInfo xmlns:p15="http://schemas.microsoft.com/office/powerpoint/2012/main" userId="S::Shannon.X.Randall@kp.org::40daf3d1-9a43-4883-ab10-8349e40916c5" providerId="AD"/>
      </p:ext>
    </p:extLst>
  </p:cmAuthor>
  <p:cmAuthor id="4" name="Stacy M Cole" initials="SMC" lastIdx="67" clrIdx="3">
    <p:extLst>
      <p:ext uri="{19B8F6BF-5375-455C-9EA6-DF929625EA0E}">
        <p15:presenceInfo xmlns:p15="http://schemas.microsoft.com/office/powerpoint/2012/main" userId="S::Stacy.M.Cole@kp.org::f981a47f-fa46-412a-81b9-0ea829f498da" providerId="AD"/>
      </p:ext>
    </p:extLst>
  </p:cmAuthor>
  <p:cmAuthor id="5" name="Ashley C Garver" initials="ACG" lastIdx="19" clrIdx="4">
    <p:extLst>
      <p:ext uri="{19B8F6BF-5375-455C-9EA6-DF929625EA0E}">
        <p15:presenceInfo xmlns:p15="http://schemas.microsoft.com/office/powerpoint/2012/main" userId="S::Ashley.C.Garver@kp.org::45207496-618f-44d2-86ac-7245689765fa" providerId="AD"/>
      </p:ext>
    </p:extLst>
  </p:cmAuthor>
  <p:cmAuthor id="6" name="Kristen Fong" initials="KF" lastIdx="48" clrIdx="5">
    <p:extLst>
      <p:ext uri="{19B8F6BF-5375-455C-9EA6-DF929625EA0E}">
        <p15:presenceInfo xmlns:p15="http://schemas.microsoft.com/office/powerpoint/2012/main" userId="S::Kristen.Fong@kp.org::0d1ad3ce-7d73-4d21-8b20-d4f067cf3856" providerId="AD"/>
      </p:ext>
    </p:extLst>
  </p:cmAuthor>
  <p:cmAuthor id="7" name="Emelie P Battaglia" initials="EPB" lastIdx="99" clrIdx="6">
    <p:extLst>
      <p:ext uri="{19B8F6BF-5375-455C-9EA6-DF929625EA0E}">
        <p15:presenceInfo xmlns:p15="http://schemas.microsoft.com/office/powerpoint/2012/main" userId="S::Emelie.X.Burnette@kp.org::940b99c0-4d2a-4c2a-95cf-fb9dc17fd394" providerId="AD"/>
      </p:ext>
    </p:extLst>
  </p:cmAuthor>
  <p:cmAuthor id="8" name="Lee A Queza" initials="LAQ" lastIdx="13" clrIdx="7">
    <p:extLst>
      <p:ext uri="{19B8F6BF-5375-455C-9EA6-DF929625EA0E}">
        <p15:presenceInfo xmlns:p15="http://schemas.microsoft.com/office/powerpoint/2012/main" userId="S::Lee.A.Queza@kp.org::5f59e427-b108-40cf-8e01-50dbbcdcca91" providerId="AD"/>
      </p:ext>
    </p:extLst>
  </p:cmAuthor>
  <p:cmAuthor id="9" name="Julia Hughes" initials="JH" lastIdx="91" clrIdx="8">
    <p:extLst>
      <p:ext uri="{19B8F6BF-5375-455C-9EA6-DF929625EA0E}">
        <p15:presenceInfo xmlns:p15="http://schemas.microsoft.com/office/powerpoint/2012/main" userId="S::Julia.R.Marton@kp.org::c366a53f-ddd5-4a92-9ba6-13afa4504c8e" providerId="AD"/>
      </p:ext>
    </p:extLst>
  </p:cmAuthor>
  <p:cmAuthor id="10" name="Susan K. Hassan" initials="SH" lastIdx="6" clrIdx="9">
    <p:extLst>
      <p:ext uri="{19B8F6BF-5375-455C-9EA6-DF929625EA0E}">
        <p15:presenceInfo xmlns:p15="http://schemas.microsoft.com/office/powerpoint/2012/main" userId="S::susan.k.hassan@kp.org::dd8479a3-5838-4929-8091-b6fa4d63b792" providerId="AD"/>
      </p:ext>
    </p:extLst>
  </p:cmAuthor>
  <p:cmAuthor id="11" name="Ryan Berger" initials="RB" lastIdx="16" clrIdx="10">
    <p:extLst>
      <p:ext uri="{19B8F6BF-5375-455C-9EA6-DF929625EA0E}">
        <p15:presenceInfo xmlns:p15="http://schemas.microsoft.com/office/powerpoint/2012/main" userId="S::ryan.berger@kp.org::63bed111-e4bd-4e55-a0f5-b901c5993c03" providerId="AD"/>
      </p:ext>
    </p:extLst>
  </p:cmAuthor>
  <p:cmAuthor id="12" name="Jennifer L. Christian-Herman" initials="JC" lastIdx="5" clrIdx="11">
    <p:extLst>
      <p:ext uri="{19B8F6BF-5375-455C-9EA6-DF929625EA0E}">
        <p15:presenceInfo xmlns:p15="http://schemas.microsoft.com/office/powerpoint/2012/main" userId="S::jennifer.l.christian-herman@kp.org::d12de21c-1a73-482c-bbdb-fc82eb992765" providerId="AD"/>
      </p:ext>
    </p:extLst>
  </p:cmAuthor>
  <p:cmAuthor id="13" name="Amy E. Arnold" initials="AA" lastIdx="4" clrIdx="12">
    <p:extLst>
      <p:ext uri="{19B8F6BF-5375-455C-9EA6-DF929625EA0E}">
        <p15:presenceInfo xmlns:p15="http://schemas.microsoft.com/office/powerpoint/2012/main" userId="S::amy.e.arnold@kp.org::301cebf2-4c51-46d0-b3fc-0b02862c53d9" providerId="AD"/>
      </p:ext>
    </p:extLst>
  </p:cmAuthor>
  <p:cmAuthor id="14" name="Ryan Berger" initials="WRB " lastIdx="4" clrIdx="13">
    <p:extLst>
      <p:ext uri="{19B8F6BF-5375-455C-9EA6-DF929625EA0E}">
        <p15:presenceInfo xmlns:p15="http://schemas.microsoft.com/office/powerpoint/2012/main" userId="Ryan Berger" providerId="None"/>
      </p:ext>
    </p:extLst>
  </p:cmAuthor>
  <p:cmAuthor id="15" name="Alaya N Levi Salley" initials="ANLS" lastIdx="24" clrIdx="14">
    <p:extLst>
      <p:ext uri="{19B8F6BF-5375-455C-9EA6-DF929625EA0E}">
        <p15:presenceInfo xmlns:p15="http://schemas.microsoft.com/office/powerpoint/2012/main" userId="S::Alaya.Levi-Salley@kp.org::296ec0fd-9f84-4cea-8d1c-5f1b28d40b03" providerId="AD"/>
      </p:ext>
    </p:extLst>
  </p:cmAuthor>
  <p:cmAuthor id="16" name="Martha F. Garcia Blom" initials="MFGB" lastIdx="16" clrIdx="15">
    <p:extLst>
      <p:ext uri="{19B8F6BF-5375-455C-9EA6-DF929625EA0E}">
        <p15:presenceInfo xmlns:p15="http://schemas.microsoft.com/office/powerpoint/2012/main" userId="S::Martha.F.Garcia@kp.org::f3c8e4fb-ebd6-43d7-9271-33fb047762b6" providerId="AD"/>
      </p:ext>
    </p:extLst>
  </p:cmAuthor>
  <p:cmAuthor id="17" name="Dana L Miller" initials="DM" lastIdx="21" clrIdx="16">
    <p:extLst>
      <p:ext uri="{19B8F6BF-5375-455C-9EA6-DF929625EA0E}">
        <p15:presenceInfo xmlns:p15="http://schemas.microsoft.com/office/powerpoint/2012/main" userId="S::dana.l.miller@kp.org::a7d30e0d-34b7-479e-b942-1c5667611e8a" providerId="AD"/>
      </p:ext>
    </p:extLst>
  </p:cmAuthor>
  <p:cmAuthor id="18" name="Flora E Daniel" initials="FD" lastIdx="4" clrIdx="17">
    <p:extLst>
      <p:ext uri="{19B8F6BF-5375-455C-9EA6-DF929625EA0E}">
        <p15:presenceInfo xmlns:p15="http://schemas.microsoft.com/office/powerpoint/2012/main" userId="S::flora.e.daniel@kp.org::591b2fff-6622-4c02-bd74-bc524e7e988c" providerId="AD"/>
      </p:ext>
    </p:extLst>
  </p:cmAuthor>
  <p:cmAuthor id="19" name="Phillip Jordan" initials="PJ" lastIdx="156" clrIdx="18">
    <p:extLst>
      <p:ext uri="{19B8F6BF-5375-455C-9EA6-DF929625EA0E}">
        <p15:presenceInfo xmlns:p15="http://schemas.microsoft.com/office/powerpoint/2012/main" userId="S::Phillip.X1.Jordan@kp.org::c083d946-ba99-4fe2-bcb2-530aa669d6fc" providerId="AD"/>
      </p:ext>
    </p:extLst>
  </p:cmAuthor>
  <p:cmAuthor id="20" name="Benjamin L Cave" initials="BLC" lastIdx="1" clrIdx="19">
    <p:extLst>
      <p:ext uri="{19B8F6BF-5375-455C-9EA6-DF929625EA0E}">
        <p15:presenceInfo xmlns:p15="http://schemas.microsoft.com/office/powerpoint/2012/main" userId="S::benjamin.l.cave@kp.org::08e44f9e-6ee5-460f-a1b3-5b24313566ef" providerId="AD"/>
      </p:ext>
    </p:extLst>
  </p:cmAuthor>
  <p:cmAuthor id="21" name="Brooke E. Kaiser" initials="BEK" lastIdx="27" clrIdx="20">
    <p:extLst>
      <p:ext uri="{19B8F6BF-5375-455C-9EA6-DF929625EA0E}">
        <p15:presenceInfo xmlns:p15="http://schemas.microsoft.com/office/powerpoint/2012/main" userId="S::Brooke.E.Kaiser@kp.org::cafa34f1-8cd2-4325-b41b-f1f3f4f7ca9c" providerId="AD"/>
      </p:ext>
    </p:extLst>
  </p:cmAuthor>
  <p:cmAuthor id="22" name="Linda J. Moore" initials="LM" lastIdx="6" clrIdx="21">
    <p:extLst>
      <p:ext uri="{19B8F6BF-5375-455C-9EA6-DF929625EA0E}">
        <p15:presenceInfo xmlns:p15="http://schemas.microsoft.com/office/powerpoint/2012/main" userId="S::linda.j.moore@kp.org::511b9ec1-95fe-4b10-b089-2fafaacae159" providerId="AD"/>
      </p:ext>
    </p:extLst>
  </p:cmAuthor>
  <p:cmAuthor id="23" name="Tom Carter" initials="TC" lastIdx="9" clrIdx="22">
    <p:extLst>
      <p:ext uri="{19B8F6BF-5375-455C-9EA6-DF929625EA0E}">
        <p15:presenceInfo xmlns:p15="http://schemas.microsoft.com/office/powerpoint/2012/main" userId="S::Tom.Carter@kp.org::0ab17974-4b47-42a6-8288-7e3dfa1d0b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8"/>
    <a:srgbClr val="292929"/>
    <a:srgbClr val="FFFFFF"/>
    <a:srgbClr val="FF6600"/>
    <a:srgbClr val="FF34BA"/>
    <a:srgbClr val="FF0063"/>
    <a:srgbClr val="E4E4E5"/>
    <a:srgbClr val="E5E8E6"/>
    <a:srgbClr val="F0EDF2"/>
    <a:srgbClr val="008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17" autoAdjust="0"/>
    <p:restoredTop sz="52376" autoAdjust="0"/>
  </p:normalViewPr>
  <p:slideViewPr>
    <p:cSldViewPr snapToGrid="0">
      <p:cViewPr varScale="1">
        <p:scale>
          <a:sx n="41" d="100"/>
          <a:sy n="41" d="100"/>
        </p:scale>
        <p:origin x="920" y="20"/>
      </p:cViewPr>
      <p:guideLst/>
    </p:cSldViewPr>
  </p:slideViewPr>
  <p:notesTextViewPr>
    <p:cViewPr>
      <p:scale>
        <a:sx n="1" d="1"/>
        <a:sy n="1" d="1"/>
      </p:scale>
      <p:origin x="0" y="0"/>
    </p:cViewPr>
  </p:notesTextViewPr>
  <p:sorterViewPr>
    <p:cViewPr>
      <p:scale>
        <a:sx n="118" d="100"/>
        <a:sy n="118" d="100"/>
      </p:scale>
      <p:origin x="0" y="-954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Always</c:v>
                </c:pt>
              </c:strCache>
            </c:strRef>
          </c:tx>
          <c:spPr>
            <a:solidFill>
              <a:schemeClr val="accent1"/>
            </a:solidFill>
            <a:ln>
              <a:noFill/>
            </a:ln>
            <a:effectLst/>
          </c:spPr>
          <c:invertIfNegative val="0"/>
          <c:cat>
            <c:strRef>
              <c:f>Sheet1!$A$2:$A$6</c:f>
              <c:strCache>
                <c:ptCount val="5"/>
                <c:pt idx="0">
                  <c:v>Employer</c:v>
                </c:pt>
                <c:pt idx="1">
                  <c:v>Government</c:v>
                </c:pt>
                <c:pt idx="2">
                  <c:v>Healthcare</c:v>
                </c:pt>
                <c:pt idx="3">
                  <c:v>Traditional Media</c:v>
                </c:pt>
                <c:pt idx="4">
                  <c:v>Social Media</c:v>
                </c:pt>
              </c:strCache>
            </c:strRef>
          </c:cat>
          <c:val>
            <c:numRef>
              <c:f>Sheet1!$B$2:$B$6</c:f>
              <c:numCache>
                <c:formatCode>General</c:formatCode>
                <c:ptCount val="5"/>
                <c:pt idx="0">
                  <c:v>63</c:v>
                </c:pt>
                <c:pt idx="1">
                  <c:v>58</c:v>
                </c:pt>
                <c:pt idx="2">
                  <c:v>56</c:v>
                </c:pt>
                <c:pt idx="3">
                  <c:v>51</c:v>
                </c:pt>
                <c:pt idx="4">
                  <c:v>28</c:v>
                </c:pt>
              </c:numCache>
            </c:numRef>
          </c:val>
          <c:extLst>
            <c:ext xmlns:c16="http://schemas.microsoft.com/office/drawing/2014/chart" uri="{C3380CC4-5D6E-409C-BE32-E72D297353CC}">
              <c16:uniqueId val="{00000000-44CB-440F-A828-D915AECD0770}"/>
            </c:ext>
          </c:extLst>
        </c:ser>
        <c:dLbls>
          <c:showLegendKey val="0"/>
          <c:showVal val="0"/>
          <c:showCatName val="0"/>
          <c:showSerName val="0"/>
          <c:showPercent val="0"/>
          <c:showBubbleSize val="0"/>
        </c:dLbls>
        <c:gapWidth val="219"/>
        <c:axId val="1322835376"/>
        <c:axId val="609805375"/>
      </c:barChart>
      <c:catAx>
        <c:axId val="1322835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805375"/>
        <c:crosses val="autoZero"/>
        <c:auto val="1"/>
        <c:lblAlgn val="ctr"/>
        <c:lblOffset val="100"/>
        <c:noMultiLvlLbl val="0"/>
      </c:catAx>
      <c:valAx>
        <c:axId val="6098053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283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2ED00-6326-4C61-81AD-B2EFB13BE13F}"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16E6BD2F-EAA8-45E1-8B51-A558BC02104F}">
      <dgm:prSet phldrT="[Text]"/>
      <dgm:spPr/>
      <dgm:t>
        <a:bodyPr/>
        <a:lstStyle/>
        <a:p>
          <a:r>
            <a:rPr lang="en-US" dirty="0"/>
            <a:t>COVID-19 Review</a:t>
          </a:r>
        </a:p>
      </dgm:t>
    </dgm:pt>
    <dgm:pt modelId="{3680C41D-E8F4-457A-8B8E-D989EC624A13}" type="parTrans" cxnId="{02284024-1AC2-4376-9F3D-8938BE0518F8}">
      <dgm:prSet/>
      <dgm:spPr/>
      <dgm:t>
        <a:bodyPr/>
        <a:lstStyle/>
        <a:p>
          <a:endParaRPr lang="en-US"/>
        </a:p>
      </dgm:t>
    </dgm:pt>
    <dgm:pt modelId="{69874491-004C-4F02-A1BC-E526D8B95E51}" type="sibTrans" cxnId="{02284024-1AC2-4376-9F3D-8938BE0518F8}">
      <dgm:prSet/>
      <dgm:spPr/>
      <dgm:t>
        <a:bodyPr/>
        <a:lstStyle/>
        <a:p>
          <a:endParaRPr lang="en-US"/>
        </a:p>
      </dgm:t>
    </dgm:pt>
    <dgm:pt modelId="{AF317B71-ECE8-4F28-A8EC-583EFC65A179}">
      <dgm:prSet phldrT="[Text]"/>
      <dgm:spPr/>
      <dgm:t>
        <a:bodyPr/>
        <a:lstStyle/>
        <a:p>
          <a:r>
            <a:rPr lang="en-US" dirty="0"/>
            <a:t>Mental Health &amp; Wellness</a:t>
          </a:r>
        </a:p>
      </dgm:t>
    </dgm:pt>
    <dgm:pt modelId="{765A3979-BD89-4601-ADF0-EDAEA6C95212}" type="parTrans" cxnId="{C84155A7-A3E3-4A8A-B104-AD1FFB8C8BB4}">
      <dgm:prSet/>
      <dgm:spPr/>
      <dgm:t>
        <a:bodyPr/>
        <a:lstStyle/>
        <a:p>
          <a:endParaRPr lang="en-US"/>
        </a:p>
      </dgm:t>
    </dgm:pt>
    <dgm:pt modelId="{A079734D-8536-4C27-ACAD-A09F74F9BF3C}" type="sibTrans" cxnId="{C84155A7-A3E3-4A8A-B104-AD1FFB8C8BB4}">
      <dgm:prSet/>
      <dgm:spPr/>
      <dgm:t>
        <a:bodyPr/>
        <a:lstStyle/>
        <a:p>
          <a:endParaRPr lang="en-US"/>
        </a:p>
      </dgm:t>
    </dgm:pt>
    <dgm:pt modelId="{F4650F38-4DD8-4522-BC8A-F019F2E94055}">
      <dgm:prSet phldrT="[Text]"/>
      <dgm:spPr/>
      <dgm:t>
        <a:bodyPr/>
        <a:lstStyle/>
        <a:p>
          <a:r>
            <a:rPr lang="en-US" dirty="0"/>
            <a:t>“Social Health”</a:t>
          </a:r>
        </a:p>
      </dgm:t>
    </dgm:pt>
    <dgm:pt modelId="{447389B5-303D-4DAB-8E18-789CE4A2E33A}" type="parTrans" cxnId="{1986420C-3E03-4377-9B06-5B377E2F5A70}">
      <dgm:prSet/>
      <dgm:spPr/>
      <dgm:t>
        <a:bodyPr/>
        <a:lstStyle/>
        <a:p>
          <a:endParaRPr lang="en-US"/>
        </a:p>
      </dgm:t>
    </dgm:pt>
    <dgm:pt modelId="{F3C7C082-7630-4BA7-9DF8-C02FADDF6C11}" type="sibTrans" cxnId="{1986420C-3E03-4377-9B06-5B377E2F5A70}">
      <dgm:prSet/>
      <dgm:spPr/>
      <dgm:t>
        <a:bodyPr/>
        <a:lstStyle/>
        <a:p>
          <a:endParaRPr lang="en-US"/>
        </a:p>
      </dgm:t>
    </dgm:pt>
    <dgm:pt modelId="{899D1193-7BE3-45E6-A83E-B7BB807125FB}">
      <dgm:prSet phldrT="[Text]"/>
      <dgm:spPr/>
      <dgm:t>
        <a:bodyPr/>
        <a:lstStyle/>
        <a:p>
          <a:r>
            <a:rPr lang="en-US" dirty="0"/>
            <a:t>Resources</a:t>
          </a:r>
        </a:p>
      </dgm:t>
    </dgm:pt>
    <dgm:pt modelId="{C97FC7FF-5F6C-4091-B02D-7DB07FA5E207}" type="parTrans" cxnId="{9E2B06DA-A330-40A0-B7C6-521ABCFD9B3D}">
      <dgm:prSet/>
      <dgm:spPr/>
      <dgm:t>
        <a:bodyPr/>
        <a:lstStyle/>
        <a:p>
          <a:endParaRPr lang="en-US"/>
        </a:p>
      </dgm:t>
    </dgm:pt>
    <dgm:pt modelId="{21BCA785-79CF-4863-8BB0-B8377688F202}" type="sibTrans" cxnId="{9E2B06DA-A330-40A0-B7C6-521ABCFD9B3D}">
      <dgm:prSet/>
      <dgm:spPr/>
      <dgm:t>
        <a:bodyPr/>
        <a:lstStyle/>
        <a:p>
          <a:endParaRPr lang="en-US"/>
        </a:p>
      </dgm:t>
    </dgm:pt>
    <dgm:pt modelId="{A59B15AD-71DD-44BF-BBBA-9B2B5F9C4A33}">
      <dgm:prSet phldrT="[Text]"/>
      <dgm:spPr/>
      <dgm:t>
        <a:bodyPr/>
        <a:lstStyle/>
        <a:p>
          <a:r>
            <a:rPr lang="en-US" dirty="0"/>
            <a:t>Discussion</a:t>
          </a:r>
        </a:p>
      </dgm:t>
    </dgm:pt>
    <dgm:pt modelId="{580E96A5-E3FA-4B6F-969D-AD54A09F8F7C}" type="parTrans" cxnId="{D9145804-4240-42BF-B4D6-40A649DE5082}">
      <dgm:prSet/>
      <dgm:spPr/>
      <dgm:t>
        <a:bodyPr/>
        <a:lstStyle/>
        <a:p>
          <a:endParaRPr lang="en-US"/>
        </a:p>
      </dgm:t>
    </dgm:pt>
    <dgm:pt modelId="{529CE2F2-8585-43B5-B84E-9370BBF06DDE}" type="sibTrans" cxnId="{D9145804-4240-42BF-B4D6-40A649DE5082}">
      <dgm:prSet/>
      <dgm:spPr/>
      <dgm:t>
        <a:bodyPr/>
        <a:lstStyle/>
        <a:p>
          <a:endParaRPr lang="en-US"/>
        </a:p>
      </dgm:t>
    </dgm:pt>
    <dgm:pt modelId="{1A34D80D-BE02-4179-A505-6C4321D4004D}" type="pres">
      <dgm:prSet presAssocID="{6AD2ED00-6326-4C61-81AD-B2EFB13BE13F}" presName="linear" presStyleCnt="0">
        <dgm:presLayoutVars>
          <dgm:dir/>
          <dgm:animLvl val="lvl"/>
          <dgm:resizeHandles val="exact"/>
        </dgm:presLayoutVars>
      </dgm:prSet>
      <dgm:spPr/>
    </dgm:pt>
    <dgm:pt modelId="{B37C5B76-3A6F-4584-88B0-371218201C8A}" type="pres">
      <dgm:prSet presAssocID="{16E6BD2F-EAA8-45E1-8B51-A558BC02104F}" presName="parentLin" presStyleCnt="0"/>
      <dgm:spPr/>
    </dgm:pt>
    <dgm:pt modelId="{3DCA4BF2-FE85-4BE3-827A-A50DF9DD16F9}" type="pres">
      <dgm:prSet presAssocID="{16E6BD2F-EAA8-45E1-8B51-A558BC02104F}" presName="parentLeftMargin" presStyleLbl="node1" presStyleIdx="0" presStyleCnt="5"/>
      <dgm:spPr/>
    </dgm:pt>
    <dgm:pt modelId="{6A338F36-C04C-412D-A0E9-5FCA29DB5826}" type="pres">
      <dgm:prSet presAssocID="{16E6BD2F-EAA8-45E1-8B51-A558BC02104F}" presName="parentText" presStyleLbl="node1" presStyleIdx="0" presStyleCnt="5">
        <dgm:presLayoutVars>
          <dgm:chMax val="0"/>
          <dgm:bulletEnabled val="1"/>
        </dgm:presLayoutVars>
      </dgm:prSet>
      <dgm:spPr/>
    </dgm:pt>
    <dgm:pt modelId="{07926260-82DA-42B3-94EF-7B37F50304C8}" type="pres">
      <dgm:prSet presAssocID="{16E6BD2F-EAA8-45E1-8B51-A558BC02104F}" presName="negativeSpace" presStyleCnt="0"/>
      <dgm:spPr/>
    </dgm:pt>
    <dgm:pt modelId="{27659F89-4F36-4711-8766-558457024818}" type="pres">
      <dgm:prSet presAssocID="{16E6BD2F-EAA8-45E1-8B51-A558BC02104F}" presName="childText" presStyleLbl="conFgAcc1" presStyleIdx="0" presStyleCnt="5">
        <dgm:presLayoutVars>
          <dgm:bulletEnabled val="1"/>
        </dgm:presLayoutVars>
      </dgm:prSet>
      <dgm:spPr/>
    </dgm:pt>
    <dgm:pt modelId="{8098EABF-CE46-4718-88EF-C40014D59329}" type="pres">
      <dgm:prSet presAssocID="{69874491-004C-4F02-A1BC-E526D8B95E51}" presName="spaceBetweenRectangles" presStyleCnt="0"/>
      <dgm:spPr/>
    </dgm:pt>
    <dgm:pt modelId="{4B40DC8A-CE77-4397-9692-BD6BC26FD6D9}" type="pres">
      <dgm:prSet presAssocID="{AF317B71-ECE8-4F28-A8EC-583EFC65A179}" presName="parentLin" presStyleCnt="0"/>
      <dgm:spPr/>
    </dgm:pt>
    <dgm:pt modelId="{D5C32D1F-E07B-462B-81B2-95E84F44BF6B}" type="pres">
      <dgm:prSet presAssocID="{AF317B71-ECE8-4F28-A8EC-583EFC65A179}" presName="parentLeftMargin" presStyleLbl="node1" presStyleIdx="0" presStyleCnt="5"/>
      <dgm:spPr/>
    </dgm:pt>
    <dgm:pt modelId="{95DDD99C-EED9-40E1-91EA-CD0EAB8C8CCA}" type="pres">
      <dgm:prSet presAssocID="{AF317B71-ECE8-4F28-A8EC-583EFC65A179}" presName="parentText" presStyleLbl="node1" presStyleIdx="1" presStyleCnt="5">
        <dgm:presLayoutVars>
          <dgm:chMax val="0"/>
          <dgm:bulletEnabled val="1"/>
        </dgm:presLayoutVars>
      </dgm:prSet>
      <dgm:spPr/>
    </dgm:pt>
    <dgm:pt modelId="{335E3573-3657-42B0-A88F-6DAB610B6ACD}" type="pres">
      <dgm:prSet presAssocID="{AF317B71-ECE8-4F28-A8EC-583EFC65A179}" presName="negativeSpace" presStyleCnt="0"/>
      <dgm:spPr/>
    </dgm:pt>
    <dgm:pt modelId="{1D0E4026-3DB6-4ABD-9170-9C48B09E5D89}" type="pres">
      <dgm:prSet presAssocID="{AF317B71-ECE8-4F28-A8EC-583EFC65A179}" presName="childText" presStyleLbl="conFgAcc1" presStyleIdx="1" presStyleCnt="5">
        <dgm:presLayoutVars>
          <dgm:bulletEnabled val="1"/>
        </dgm:presLayoutVars>
      </dgm:prSet>
      <dgm:spPr/>
    </dgm:pt>
    <dgm:pt modelId="{855665B7-F973-40FF-8E35-A2F5228FBF46}" type="pres">
      <dgm:prSet presAssocID="{A079734D-8536-4C27-ACAD-A09F74F9BF3C}" presName="spaceBetweenRectangles" presStyleCnt="0"/>
      <dgm:spPr/>
    </dgm:pt>
    <dgm:pt modelId="{B1641D3E-D8D8-4C83-8C8C-6D09D9E533A7}" type="pres">
      <dgm:prSet presAssocID="{F4650F38-4DD8-4522-BC8A-F019F2E94055}" presName="parentLin" presStyleCnt="0"/>
      <dgm:spPr/>
    </dgm:pt>
    <dgm:pt modelId="{FB2F4638-FAE9-44DA-9E64-C2491883148D}" type="pres">
      <dgm:prSet presAssocID="{F4650F38-4DD8-4522-BC8A-F019F2E94055}" presName="parentLeftMargin" presStyleLbl="node1" presStyleIdx="1" presStyleCnt="5"/>
      <dgm:spPr/>
    </dgm:pt>
    <dgm:pt modelId="{4ACF558F-E43C-4E8E-9F2A-65AB80B737A5}" type="pres">
      <dgm:prSet presAssocID="{F4650F38-4DD8-4522-BC8A-F019F2E94055}" presName="parentText" presStyleLbl="node1" presStyleIdx="2" presStyleCnt="5">
        <dgm:presLayoutVars>
          <dgm:chMax val="0"/>
          <dgm:bulletEnabled val="1"/>
        </dgm:presLayoutVars>
      </dgm:prSet>
      <dgm:spPr/>
    </dgm:pt>
    <dgm:pt modelId="{E1B127B1-C11A-479C-B296-206FFE401442}" type="pres">
      <dgm:prSet presAssocID="{F4650F38-4DD8-4522-BC8A-F019F2E94055}" presName="negativeSpace" presStyleCnt="0"/>
      <dgm:spPr/>
    </dgm:pt>
    <dgm:pt modelId="{5E417FB3-41BC-4D1B-A90F-8CCDF1DE71B8}" type="pres">
      <dgm:prSet presAssocID="{F4650F38-4DD8-4522-BC8A-F019F2E94055}" presName="childText" presStyleLbl="conFgAcc1" presStyleIdx="2" presStyleCnt="5">
        <dgm:presLayoutVars>
          <dgm:bulletEnabled val="1"/>
        </dgm:presLayoutVars>
      </dgm:prSet>
      <dgm:spPr/>
    </dgm:pt>
    <dgm:pt modelId="{172A9AFF-D94D-4679-BE28-BCC6C1C0CCA8}" type="pres">
      <dgm:prSet presAssocID="{F3C7C082-7630-4BA7-9DF8-C02FADDF6C11}" presName="spaceBetweenRectangles" presStyleCnt="0"/>
      <dgm:spPr/>
    </dgm:pt>
    <dgm:pt modelId="{217CF952-0D7F-4A29-A799-A0BCE0FD2116}" type="pres">
      <dgm:prSet presAssocID="{899D1193-7BE3-45E6-A83E-B7BB807125FB}" presName="parentLin" presStyleCnt="0"/>
      <dgm:spPr/>
    </dgm:pt>
    <dgm:pt modelId="{C00E50F6-8087-4E80-9C5C-A4192F7875BC}" type="pres">
      <dgm:prSet presAssocID="{899D1193-7BE3-45E6-A83E-B7BB807125FB}" presName="parentLeftMargin" presStyleLbl="node1" presStyleIdx="2" presStyleCnt="5"/>
      <dgm:spPr/>
    </dgm:pt>
    <dgm:pt modelId="{296BCBD1-0ADE-4BEF-8426-7F9A0DE09C80}" type="pres">
      <dgm:prSet presAssocID="{899D1193-7BE3-45E6-A83E-B7BB807125FB}" presName="parentText" presStyleLbl="node1" presStyleIdx="3" presStyleCnt="5">
        <dgm:presLayoutVars>
          <dgm:chMax val="0"/>
          <dgm:bulletEnabled val="1"/>
        </dgm:presLayoutVars>
      </dgm:prSet>
      <dgm:spPr/>
    </dgm:pt>
    <dgm:pt modelId="{2555CD42-D170-4143-A30A-DDCB7FC89C82}" type="pres">
      <dgm:prSet presAssocID="{899D1193-7BE3-45E6-A83E-B7BB807125FB}" presName="negativeSpace" presStyleCnt="0"/>
      <dgm:spPr/>
    </dgm:pt>
    <dgm:pt modelId="{8763325C-07E5-42B1-B2A8-416C75F98651}" type="pres">
      <dgm:prSet presAssocID="{899D1193-7BE3-45E6-A83E-B7BB807125FB}" presName="childText" presStyleLbl="conFgAcc1" presStyleIdx="3" presStyleCnt="5">
        <dgm:presLayoutVars>
          <dgm:bulletEnabled val="1"/>
        </dgm:presLayoutVars>
      </dgm:prSet>
      <dgm:spPr/>
    </dgm:pt>
    <dgm:pt modelId="{3BB1AC67-AF9C-4C4C-BAD1-94D81EA98D83}" type="pres">
      <dgm:prSet presAssocID="{21BCA785-79CF-4863-8BB0-B8377688F202}" presName="spaceBetweenRectangles" presStyleCnt="0"/>
      <dgm:spPr/>
    </dgm:pt>
    <dgm:pt modelId="{0F26FCA4-7E6D-47CD-A9AC-CC7A0DD54B97}" type="pres">
      <dgm:prSet presAssocID="{A59B15AD-71DD-44BF-BBBA-9B2B5F9C4A33}" presName="parentLin" presStyleCnt="0"/>
      <dgm:spPr/>
    </dgm:pt>
    <dgm:pt modelId="{98932793-760D-434C-A50E-D5ADF7E81181}" type="pres">
      <dgm:prSet presAssocID="{A59B15AD-71DD-44BF-BBBA-9B2B5F9C4A33}" presName="parentLeftMargin" presStyleLbl="node1" presStyleIdx="3" presStyleCnt="5"/>
      <dgm:spPr/>
    </dgm:pt>
    <dgm:pt modelId="{BD8B6F72-118F-4FE0-B907-43BCD4440367}" type="pres">
      <dgm:prSet presAssocID="{A59B15AD-71DD-44BF-BBBA-9B2B5F9C4A33}" presName="parentText" presStyleLbl="node1" presStyleIdx="4" presStyleCnt="5">
        <dgm:presLayoutVars>
          <dgm:chMax val="0"/>
          <dgm:bulletEnabled val="1"/>
        </dgm:presLayoutVars>
      </dgm:prSet>
      <dgm:spPr/>
    </dgm:pt>
    <dgm:pt modelId="{E2DB242C-4165-44A4-B9D2-4F7A830AFEAA}" type="pres">
      <dgm:prSet presAssocID="{A59B15AD-71DD-44BF-BBBA-9B2B5F9C4A33}" presName="negativeSpace" presStyleCnt="0"/>
      <dgm:spPr/>
    </dgm:pt>
    <dgm:pt modelId="{1BC645B5-833D-4155-9874-632EA2CA6236}" type="pres">
      <dgm:prSet presAssocID="{A59B15AD-71DD-44BF-BBBA-9B2B5F9C4A33}" presName="childText" presStyleLbl="conFgAcc1" presStyleIdx="4" presStyleCnt="5">
        <dgm:presLayoutVars>
          <dgm:bulletEnabled val="1"/>
        </dgm:presLayoutVars>
      </dgm:prSet>
      <dgm:spPr/>
    </dgm:pt>
  </dgm:ptLst>
  <dgm:cxnLst>
    <dgm:cxn modelId="{D9145804-4240-42BF-B4D6-40A649DE5082}" srcId="{6AD2ED00-6326-4C61-81AD-B2EFB13BE13F}" destId="{A59B15AD-71DD-44BF-BBBA-9B2B5F9C4A33}" srcOrd="4" destOrd="0" parTransId="{580E96A5-E3FA-4B6F-969D-AD54A09F8F7C}" sibTransId="{529CE2F2-8585-43B5-B84E-9370BBF06DDE}"/>
    <dgm:cxn modelId="{1986420C-3E03-4377-9B06-5B377E2F5A70}" srcId="{6AD2ED00-6326-4C61-81AD-B2EFB13BE13F}" destId="{F4650F38-4DD8-4522-BC8A-F019F2E94055}" srcOrd="2" destOrd="0" parTransId="{447389B5-303D-4DAB-8E18-789CE4A2E33A}" sibTransId="{F3C7C082-7630-4BA7-9DF8-C02FADDF6C11}"/>
    <dgm:cxn modelId="{02284024-1AC2-4376-9F3D-8938BE0518F8}" srcId="{6AD2ED00-6326-4C61-81AD-B2EFB13BE13F}" destId="{16E6BD2F-EAA8-45E1-8B51-A558BC02104F}" srcOrd="0" destOrd="0" parTransId="{3680C41D-E8F4-457A-8B8E-D989EC624A13}" sibTransId="{69874491-004C-4F02-A1BC-E526D8B95E51}"/>
    <dgm:cxn modelId="{60D2D029-DDB5-4F36-B80A-1A0B03659FF8}" type="presOf" srcId="{16E6BD2F-EAA8-45E1-8B51-A558BC02104F}" destId="{3DCA4BF2-FE85-4BE3-827A-A50DF9DD16F9}" srcOrd="0" destOrd="0" presId="urn:microsoft.com/office/officeart/2005/8/layout/list1"/>
    <dgm:cxn modelId="{0853E431-160F-48CB-AE26-4FABE49DE61A}" type="presOf" srcId="{F4650F38-4DD8-4522-BC8A-F019F2E94055}" destId="{FB2F4638-FAE9-44DA-9E64-C2491883148D}" srcOrd="0" destOrd="0" presId="urn:microsoft.com/office/officeart/2005/8/layout/list1"/>
    <dgm:cxn modelId="{DA3E335F-F83F-4DED-B2AD-1A7EB19A04F5}" type="presOf" srcId="{AF317B71-ECE8-4F28-A8EC-583EFC65A179}" destId="{95DDD99C-EED9-40E1-91EA-CD0EAB8C8CCA}" srcOrd="1" destOrd="0" presId="urn:microsoft.com/office/officeart/2005/8/layout/list1"/>
    <dgm:cxn modelId="{F343407A-3CA1-4B07-8DD6-B9ECF5546501}" type="presOf" srcId="{F4650F38-4DD8-4522-BC8A-F019F2E94055}" destId="{4ACF558F-E43C-4E8E-9F2A-65AB80B737A5}" srcOrd="1" destOrd="0" presId="urn:microsoft.com/office/officeart/2005/8/layout/list1"/>
    <dgm:cxn modelId="{5C1DBA8A-69B6-4CA5-821E-A727F3F2C0F8}" type="presOf" srcId="{899D1193-7BE3-45E6-A83E-B7BB807125FB}" destId="{296BCBD1-0ADE-4BEF-8426-7F9A0DE09C80}" srcOrd="1" destOrd="0" presId="urn:microsoft.com/office/officeart/2005/8/layout/list1"/>
    <dgm:cxn modelId="{64FC7A9A-0FAD-48B4-8AFC-83141CB79672}" type="presOf" srcId="{A59B15AD-71DD-44BF-BBBA-9B2B5F9C4A33}" destId="{98932793-760D-434C-A50E-D5ADF7E81181}" srcOrd="0" destOrd="0" presId="urn:microsoft.com/office/officeart/2005/8/layout/list1"/>
    <dgm:cxn modelId="{9C80DE9D-6723-4393-B90E-F11FA4F0920D}" type="presOf" srcId="{899D1193-7BE3-45E6-A83E-B7BB807125FB}" destId="{C00E50F6-8087-4E80-9C5C-A4192F7875BC}" srcOrd="0" destOrd="0" presId="urn:microsoft.com/office/officeart/2005/8/layout/list1"/>
    <dgm:cxn modelId="{C84155A7-A3E3-4A8A-B104-AD1FFB8C8BB4}" srcId="{6AD2ED00-6326-4C61-81AD-B2EFB13BE13F}" destId="{AF317B71-ECE8-4F28-A8EC-583EFC65A179}" srcOrd="1" destOrd="0" parTransId="{765A3979-BD89-4601-ADF0-EDAEA6C95212}" sibTransId="{A079734D-8536-4C27-ACAD-A09F74F9BF3C}"/>
    <dgm:cxn modelId="{9AEC86B7-9C12-44D1-B82A-0744234A5140}" type="presOf" srcId="{A59B15AD-71DD-44BF-BBBA-9B2B5F9C4A33}" destId="{BD8B6F72-118F-4FE0-B907-43BCD4440367}" srcOrd="1" destOrd="0" presId="urn:microsoft.com/office/officeart/2005/8/layout/list1"/>
    <dgm:cxn modelId="{9DC5B9BB-BB08-4889-8D1C-E734B18A44BC}" type="presOf" srcId="{6AD2ED00-6326-4C61-81AD-B2EFB13BE13F}" destId="{1A34D80D-BE02-4179-A505-6C4321D4004D}" srcOrd="0" destOrd="0" presId="urn:microsoft.com/office/officeart/2005/8/layout/list1"/>
    <dgm:cxn modelId="{9E2B06DA-A330-40A0-B7C6-521ABCFD9B3D}" srcId="{6AD2ED00-6326-4C61-81AD-B2EFB13BE13F}" destId="{899D1193-7BE3-45E6-A83E-B7BB807125FB}" srcOrd="3" destOrd="0" parTransId="{C97FC7FF-5F6C-4091-B02D-7DB07FA5E207}" sibTransId="{21BCA785-79CF-4863-8BB0-B8377688F202}"/>
    <dgm:cxn modelId="{0D103CEE-46D9-4432-9F1F-E519E0FE3507}" type="presOf" srcId="{AF317B71-ECE8-4F28-A8EC-583EFC65A179}" destId="{D5C32D1F-E07B-462B-81B2-95E84F44BF6B}" srcOrd="0" destOrd="0" presId="urn:microsoft.com/office/officeart/2005/8/layout/list1"/>
    <dgm:cxn modelId="{BD2D92F8-E6D1-4167-99B1-6BAF636EFC03}" type="presOf" srcId="{16E6BD2F-EAA8-45E1-8B51-A558BC02104F}" destId="{6A338F36-C04C-412D-A0E9-5FCA29DB5826}" srcOrd="1" destOrd="0" presId="urn:microsoft.com/office/officeart/2005/8/layout/list1"/>
    <dgm:cxn modelId="{63421FA5-6991-4C75-8497-ED2C0B2364EA}" type="presParOf" srcId="{1A34D80D-BE02-4179-A505-6C4321D4004D}" destId="{B37C5B76-3A6F-4584-88B0-371218201C8A}" srcOrd="0" destOrd="0" presId="urn:microsoft.com/office/officeart/2005/8/layout/list1"/>
    <dgm:cxn modelId="{5C2BAFF7-81A5-4C89-9C4E-D4EDC1F33639}" type="presParOf" srcId="{B37C5B76-3A6F-4584-88B0-371218201C8A}" destId="{3DCA4BF2-FE85-4BE3-827A-A50DF9DD16F9}" srcOrd="0" destOrd="0" presId="urn:microsoft.com/office/officeart/2005/8/layout/list1"/>
    <dgm:cxn modelId="{CEA76ED0-29F2-480F-AB75-0AB2547E68E2}" type="presParOf" srcId="{B37C5B76-3A6F-4584-88B0-371218201C8A}" destId="{6A338F36-C04C-412D-A0E9-5FCA29DB5826}" srcOrd="1" destOrd="0" presId="urn:microsoft.com/office/officeart/2005/8/layout/list1"/>
    <dgm:cxn modelId="{35B97D24-3960-47E7-8B36-34F7460D11C9}" type="presParOf" srcId="{1A34D80D-BE02-4179-A505-6C4321D4004D}" destId="{07926260-82DA-42B3-94EF-7B37F50304C8}" srcOrd="1" destOrd="0" presId="urn:microsoft.com/office/officeart/2005/8/layout/list1"/>
    <dgm:cxn modelId="{5FA7AF77-82D9-42F3-BFB3-F11C95AFE5BE}" type="presParOf" srcId="{1A34D80D-BE02-4179-A505-6C4321D4004D}" destId="{27659F89-4F36-4711-8766-558457024818}" srcOrd="2" destOrd="0" presId="urn:microsoft.com/office/officeart/2005/8/layout/list1"/>
    <dgm:cxn modelId="{85E57314-0EC3-4F5F-8F3E-C5A715C2805F}" type="presParOf" srcId="{1A34D80D-BE02-4179-A505-6C4321D4004D}" destId="{8098EABF-CE46-4718-88EF-C40014D59329}" srcOrd="3" destOrd="0" presId="urn:microsoft.com/office/officeart/2005/8/layout/list1"/>
    <dgm:cxn modelId="{DB2DF331-385B-4FC6-93F6-491018592812}" type="presParOf" srcId="{1A34D80D-BE02-4179-A505-6C4321D4004D}" destId="{4B40DC8A-CE77-4397-9692-BD6BC26FD6D9}" srcOrd="4" destOrd="0" presId="urn:microsoft.com/office/officeart/2005/8/layout/list1"/>
    <dgm:cxn modelId="{89EA8B45-673D-4B9C-9AF6-48073129C923}" type="presParOf" srcId="{4B40DC8A-CE77-4397-9692-BD6BC26FD6D9}" destId="{D5C32D1F-E07B-462B-81B2-95E84F44BF6B}" srcOrd="0" destOrd="0" presId="urn:microsoft.com/office/officeart/2005/8/layout/list1"/>
    <dgm:cxn modelId="{99DD41F4-60E2-4E8B-A855-70814C0A7286}" type="presParOf" srcId="{4B40DC8A-CE77-4397-9692-BD6BC26FD6D9}" destId="{95DDD99C-EED9-40E1-91EA-CD0EAB8C8CCA}" srcOrd="1" destOrd="0" presId="urn:microsoft.com/office/officeart/2005/8/layout/list1"/>
    <dgm:cxn modelId="{C5405B3F-BA34-4870-B378-79A38C485F71}" type="presParOf" srcId="{1A34D80D-BE02-4179-A505-6C4321D4004D}" destId="{335E3573-3657-42B0-A88F-6DAB610B6ACD}" srcOrd="5" destOrd="0" presId="urn:microsoft.com/office/officeart/2005/8/layout/list1"/>
    <dgm:cxn modelId="{FB9BD651-D30A-4BBB-83B1-955D7BB4E508}" type="presParOf" srcId="{1A34D80D-BE02-4179-A505-6C4321D4004D}" destId="{1D0E4026-3DB6-4ABD-9170-9C48B09E5D89}" srcOrd="6" destOrd="0" presId="urn:microsoft.com/office/officeart/2005/8/layout/list1"/>
    <dgm:cxn modelId="{F9118FA0-5832-4DCD-9F45-809C6475BED0}" type="presParOf" srcId="{1A34D80D-BE02-4179-A505-6C4321D4004D}" destId="{855665B7-F973-40FF-8E35-A2F5228FBF46}" srcOrd="7" destOrd="0" presId="urn:microsoft.com/office/officeart/2005/8/layout/list1"/>
    <dgm:cxn modelId="{5AF7444A-D299-4FF3-8467-48DA9071CA54}" type="presParOf" srcId="{1A34D80D-BE02-4179-A505-6C4321D4004D}" destId="{B1641D3E-D8D8-4C83-8C8C-6D09D9E533A7}" srcOrd="8" destOrd="0" presId="urn:microsoft.com/office/officeart/2005/8/layout/list1"/>
    <dgm:cxn modelId="{082CDEE5-6E05-4533-9820-C4E229D4B608}" type="presParOf" srcId="{B1641D3E-D8D8-4C83-8C8C-6D09D9E533A7}" destId="{FB2F4638-FAE9-44DA-9E64-C2491883148D}" srcOrd="0" destOrd="0" presId="urn:microsoft.com/office/officeart/2005/8/layout/list1"/>
    <dgm:cxn modelId="{68BC3D4F-466A-493E-9770-E2773F8BF0D0}" type="presParOf" srcId="{B1641D3E-D8D8-4C83-8C8C-6D09D9E533A7}" destId="{4ACF558F-E43C-4E8E-9F2A-65AB80B737A5}" srcOrd="1" destOrd="0" presId="urn:microsoft.com/office/officeart/2005/8/layout/list1"/>
    <dgm:cxn modelId="{604497EE-707C-42B4-B712-CDFBC8BC6C10}" type="presParOf" srcId="{1A34D80D-BE02-4179-A505-6C4321D4004D}" destId="{E1B127B1-C11A-479C-B296-206FFE401442}" srcOrd="9" destOrd="0" presId="urn:microsoft.com/office/officeart/2005/8/layout/list1"/>
    <dgm:cxn modelId="{4F705D75-EEE0-4B5A-A42C-BA9D5AF88C28}" type="presParOf" srcId="{1A34D80D-BE02-4179-A505-6C4321D4004D}" destId="{5E417FB3-41BC-4D1B-A90F-8CCDF1DE71B8}" srcOrd="10" destOrd="0" presId="urn:microsoft.com/office/officeart/2005/8/layout/list1"/>
    <dgm:cxn modelId="{CA8BFB25-4DE2-46C6-995C-EA2FA27A209A}" type="presParOf" srcId="{1A34D80D-BE02-4179-A505-6C4321D4004D}" destId="{172A9AFF-D94D-4679-BE28-BCC6C1C0CCA8}" srcOrd="11" destOrd="0" presId="urn:microsoft.com/office/officeart/2005/8/layout/list1"/>
    <dgm:cxn modelId="{96B5B23F-AF97-4AB8-B173-548EDB109755}" type="presParOf" srcId="{1A34D80D-BE02-4179-A505-6C4321D4004D}" destId="{217CF952-0D7F-4A29-A799-A0BCE0FD2116}" srcOrd="12" destOrd="0" presId="urn:microsoft.com/office/officeart/2005/8/layout/list1"/>
    <dgm:cxn modelId="{9DF66272-9B7C-4296-9062-C22143E0A8C3}" type="presParOf" srcId="{217CF952-0D7F-4A29-A799-A0BCE0FD2116}" destId="{C00E50F6-8087-4E80-9C5C-A4192F7875BC}" srcOrd="0" destOrd="0" presId="urn:microsoft.com/office/officeart/2005/8/layout/list1"/>
    <dgm:cxn modelId="{90E366EF-4596-4D6D-AA9E-7A2FB08D6B41}" type="presParOf" srcId="{217CF952-0D7F-4A29-A799-A0BCE0FD2116}" destId="{296BCBD1-0ADE-4BEF-8426-7F9A0DE09C80}" srcOrd="1" destOrd="0" presId="urn:microsoft.com/office/officeart/2005/8/layout/list1"/>
    <dgm:cxn modelId="{EAB51DA0-9D11-4869-A490-ECC07907E453}" type="presParOf" srcId="{1A34D80D-BE02-4179-A505-6C4321D4004D}" destId="{2555CD42-D170-4143-A30A-DDCB7FC89C82}" srcOrd="13" destOrd="0" presId="urn:microsoft.com/office/officeart/2005/8/layout/list1"/>
    <dgm:cxn modelId="{6C8CEE4B-A2A2-46D9-ADDC-5A123FB021C9}" type="presParOf" srcId="{1A34D80D-BE02-4179-A505-6C4321D4004D}" destId="{8763325C-07E5-42B1-B2A8-416C75F98651}" srcOrd="14" destOrd="0" presId="urn:microsoft.com/office/officeart/2005/8/layout/list1"/>
    <dgm:cxn modelId="{03DEFADE-F65D-4DC7-A296-CD0885E8F9E0}" type="presParOf" srcId="{1A34D80D-BE02-4179-A505-6C4321D4004D}" destId="{3BB1AC67-AF9C-4C4C-BAD1-94D81EA98D83}" srcOrd="15" destOrd="0" presId="urn:microsoft.com/office/officeart/2005/8/layout/list1"/>
    <dgm:cxn modelId="{D327D4C6-9965-4D3A-9BFC-4C189D06C6D4}" type="presParOf" srcId="{1A34D80D-BE02-4179-A505-6C4321D4004D}" destId="{0F26FCA4-7E6D-47CD-A9AC-CC7A0DD54B97}" srcOrd="16" destOrd="0" presId="urn:microsoft.com/office/officeart/2005/8/layout/list1"/>
    <dgm:cxn modelId="{A7B4E287-E3F1-48A4-87B5-C59D768FB889}" type="presParOf" srcId="{0F26FCA4-7E6D-47CD-A9AC-CC7A0DD54B97}" destId="{98932793-760D-434C-A50E-D5ADF7E81181}" srcOrd="0" destOrd="0" presId="urn:microsoft.com/office/officeart/2005/8/layout/list1"/>
    <dgm:cxn modelId="{F14CA32A-CC06-456D-8201-2BC11156A5AC}" type="presParOf" srcId="{0F26FCA4-7E6D-47CD-A9AC-CC7A0DD54B97}" destId="{BD8B6F72-118F-4FE0-B907-43BCD4440367}" srcOrd="1" destOrd="0" presId="urn:microsoft.com/office/officeart/2005/8/layout/list1"/>
    <dgm:cxn modelId="{4779DF4D-6F84-4F06-85B1-2706F09AD276}" type="presParOf" srcId="{1A34D80D-BE02-4179-A505-6C4321D4004D}" destId="{E2DB242C-4165-44A4-B9D2-4F7A830AFEAA}" srcOrd="17" destOrd="0" presId="urn:microsoft.com/office/officeart/2005/8/layout/list1"/>
    <dgm:cxn modelId="{CB2109E1-0E83-4F58-A8D8-3735DBBF0EE5}" type="presParOf" srcId="{1A34D80D-BE02-4179-A505-6C4321D4004D}" destId="{1BC645B5-833D-4155-9874-632EA2CA623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59F89-4F36-4711-8766-558457024818}">
      <dsp:nvSpPr>
        <dsp:cNvPr id="0" name=""/>
        <dsp:cNvSpPr/>
      </dsp:nvSpPr>
      <dsp:spPr>
        <a:xfrm>
          <a:off x="0" y="374020"/>
          <a:ext cx="8125883"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338F36-C04C-412D-A0E9-5FCA29DB5826}">
      <dsp:nvSpPr>
        <dsp:cNvPr id="0" name=""/>
        <dsp:cNvSpPr/>
      </dsp:nvSpPr>
      <dsp:spPr>
        <a:xfrm>
          <a:off x="406294" y="93580"/>
          <a:ext cx="5688118"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44550">
            <a:lnSpc>
              <a:spcPct val="90000"/>
            </a:lnSpc>
            <a:spcBef>
              <a:spcPct val="0"/>
            </a:spcBef>
            <a:spcAft>
              <a:spcPct val="35000"/>
            </a:spcAft>
            <a:buNone/>
          </a:pPr>
          <a:r>
            <a:rPr lang="en-US" sz="1900" kern="1200" dirty="0"/>
            <a:t>COVID-19 Review</a:t>
          </a:r>
        </a:p>
      </dsp:txBody>
      <dsp:txXfrm>
        <a:off x="433674" y="120960"/>
        <a:ext cx="5633358" cy="506120"/>
      </dsp:txXfrm>
    </dsp:sp>
    <dsp:sp modelId="{1D0E4026-3DB6-4ABD-9170-9C48B09E5D89}">
      <dsp:nvSpPr>
        <dsp:cNvPr id="0" name=""/>
        <dsp:cNvSpPr/>
      </dsp:nvSpPr>
      <dsp:spPr>
        <a:xfrm>
          <a:off x="0" y="1235860"/>
          <a:ext cx="8125883"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DDD99C-EED9-40E1-91EA-CD0EAB8C8CCA}">
      <dsp:nvSpPr>
        <dsp:cNvPr id="0" name=""/>
        <dsp:cNvSpPr/>
      </dsp:nvSpPr>
      <dsp:spPr>
        <a:xfrm>
          <a:off x="406294" y="955420"/>
          <a:ext cx="5688118"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44550">
            <a:lnSpc>
              <a:spcPct val="90000"/>
            </a:lnSpc>
            <a:spcBef>
              <a:spcPct val="0"/>
            </a:spcBef>
            <a:spcAft>
              <a:spcPct val="35000"/>
            </a:spcAft>
            <a:buNone/>
          </a:pPr>
          <a:r>
            <a:rPr lang="en-US" sz="1900" kern="1200" dirty="0"/>
            <a:t>Mental Health &amp; Wellness</a:t>
          </a:r>
        </a:p>
      </dsp:txBody>
      <dsp:txXfrm>
        <a:off x="433674" y="982800"/>
        <a:ext cx="5633358" cy="506120"/>
      </dsp:txXfrm>
    </dsp:sp>
    <dsp:sp modelId="{5E417FB3-41BC-4D1B-A90F-8CCDF1DE71B8}">
      <dsp:nvSpPr>
        <dsp:cNvPr id="0" name=""/>
        <dsp:cNvSpPr/>
      </dsp:nvSpPr>
      <dsp:spPr>
        <a:xfrm>
          <a:off x="0" y="2097700"/>
          <a:ext cx="8125883"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CF558F-E43C-4E8E-9F2A-65AB80B737A5}">
      <dsp:nvSpPr>
        <dsp:cNvPr id="0" name=""/>
        <dsp:cNvSpPr/>
      </dsp:nvSpPr>
      <dsp:spPr>
        <a:xfrm>
          <a:off x="406294" y="1817260"/>
          <a:ext cx="5688118"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44550">
            <a:lnSpc>
              <a:spcPct val="90000"/>
            </a:lnSpc>
            <a:spcBef>
              <a:spcPct val="0"/>
            </a:spcBef>
            <a:spcAft>
              <a:spcPct val="35000"/>
            </a:spcAft>
            <a:buNone/>
          </a:pPr>
          <a:r>
            <a:rPr lang="en-US" sz="1900" kern="1200" dirty="0"/>
            <a:t>“Social Health”</a:t>
          </a:r>
        </a:p>
      </dsp:txBody>
      <dsp:txXfrm>
        <a:off x="433674" y="1844640"/>
        <a:ext cx="5633358" cy="506120"/>
      </dsp:txXfrm>
    </dsp:sp>
    <dsp:sp modelId="{8763325C-07E5-42B1-B2A8-416C75F98651}">
      <dsp:nvSpPr>
        <dsp:cNvPr id="0" name=""/>
        <dsp:cNvSpPr/>
      </dsp:nvSpPr>
      <dsp:spPr>
        <a:xfrm>
          <a:off x="0" y="2959540"/>
          <a:ext cx="8125883"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6BCBD1-0ADE-4BEF-8426-7F9A0DE09C80}">
      <dsp:nvSpPr>
        <dsp:cNvPr id="0" name=""/>
        <dsp:cNvSpPr/>
      </dsp:nvSpPr>
      <dsp:spPr>
        <a:xfrm>
          <a:off x="406294" y="2679100"/>
          <a:ext cx="5688118"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44550">
            <a:lnSpc>
              <a:spcPct val="90000"/>
            </a:lnSpc>
            <a:spcBef>
              <a:spcPct val="0"/>
            </a:spcBef>
            <a:spcAft>
              <a:spcPct val="35000"/>
            </a:spcAft>
            <a:buNone/>
          </a:pPr>
          <a:r>
            <a:rPr lang="en-US" sz="1900" kern="1200" dirty="0"/>
            <a:t>Resources</a:t>
          </a:r>
        </a:p>
      </dsp:txBody>
      <dsp:txXfrm>
        <a:off x="433674" y="2706480"/>
        <a:ext cx="5633358" cy="506120"/>
      </dsp:txXfrm>
    </dsp:sp>
    <dsp:sp modelId="{1BC645B5-833D-4155-9874-632EA2CA6236}">
      <dsp:nvSpPr>
        <dsp:cNvPr id="0" name=""/>
        <dsp:cNvSpPr/>
      </dsp:nvSpPr>
      <dsp:spPr>
        <a:xfrm>
          <a:off x="0" y="3821380"/>
          <a:ext cx="8125883"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8B6F72-118F-4FE0-B907-43BCD4440367}">
      <dsp:nvSpPr>
        <dsp:cNvPr id="0" name=""/>
        <dsp:cNvSpPr/>
      </dsp:nvSpPr>
      <dsp:spPr>
        <a:xfrm>
          <a:off x="406294" y="3540940"/>
          <a:ext cx="5688118"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44550">
            <a:lnSpc>
              <a:spcPct val="90000"/>
            </a:lnSpc>
            <a:spcBef>
              <a:spcPct val="0"/>
            </a:spcBef>
            <a:spcAft>
              <a:spcPct val="35000"/>
            </a:spcAft>
            <a:buNone/>
          </a:pPr>
          <a:r>
            <a:rPr lang="en-US" sz="1900" kern="1200" dirty="0"/>
            <a:t>Discussion</a:t>
          </a:r>
        </a:p>
      </dsp:txBody>
      <dsp:txXfrm>
        <a:off x="433674" y="3568320"/>
        <a:ext cx="5633358"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9A86E90D-7D16-FB41-B605-6CB19C653476}" type="datetimeFigureOut">
              <a:rPr lang="en-US" smtClean="0"/>
              <a:t>12/16/2020</a:t>
            </a:fld>
            <a:endParaRPr lang="en-US" dirty="0"/>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282C0121-D0B2-074B-BDD4-AB2024E7BAB1}" type="slidenum">
              <a:rPr lang="en-US" smtClean="0"/>
              <a:t>‹#›</a:t>
            </a:fld>
            <a:endParaRPr lang="en-US" dirty="0"/>
          </a:p>
        </p:txBody>
      </p:sp>
    </p:spTree>
    <p:extLst>
      <p:ext uri="{BB962C8B-B14F-4D97-AF65-F5344CB8AC3E}">
        <p14:creationId xmlns:p14="http://schemas.microsoft.com/office/powerpoint/2010/main" val="1695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37FDDC07-41FF-2B46-A6FE-7FF0BE66C187}" type="datetimeFigureOut">
              <a:rPr lang="en-US" smtClean="0"/>
              <a:t>12/16/2020</a:t>
            </a:fld>
            <a:endParaRPr lang="en-US" dirty="0"/>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7AC2AD96-5BFA-ED41-B2D6-EA2206C51099}" type="slidenum">
              <a:rPr lang="en-US" smtClean="0"/>
              <a:t>‹#›</a:t>
            </a:fld>
            <a:endParaRPr lang="en-US" dirty="0"/>
          </a:p>
        </p:txBody>
      </p:sp>
    </p:spTree>
    <p:extLst>
      <p:ext uri="{BB962C8B-B14F-4D97-AF65-F5344CB8AC3E}">
        <p14:creationId xmlns:p14="http://schemas.microsoft.com/office/powerpoint/2010/main" val="1439851831"/>
      </p:ext>
    </p:extLst>
  </p:cSld>
  <p:clrMap bg1="lt1" tx1="dk1" bg2="lt2" tx2="dk2" accent1="accent1" accent2="accent2" accent3="accent3" accent4="accent4" accent5="accent5" accent6="accent6" hlink="hlink" folHlink="folHlink"/>
  <p:notesStyle>
    <a:lvl1pPr marL="0" algn="l" defTabSz="913880" rtl="0" eaLnBrk="1" latinLnBrk="0" hangingPunct="1">
      <a:defRPr sz="1200" kern="1200">
        <a:solidFill>
          <a:schemeClr val="tx1"/>
        </a:solidFill>
        <a:latin typeface="+mn-lt"/>
        <a:ea typeface="+mn-ea"/>
        <a:cs typeface="+mn-cs"/>
      </a:defRPr>
    </a:lvl1pPr>
    <a:lvl2pPr marL="456941" algn="l" defTabSz="913880" rtl="0" eaLnBrk="1" latinLnBrk="0" hangingPunct="1">
      <a:defRPr sz="1200" kern="1200">
        <a:solidFill>
          <a:schemeClr val="tx1"/>
        </a:solidFill>
        <a:latin typeface="+mn-lt"/>
        <a:ea typeface="+mn-ea"/>
        <a:cs typeface="+mn-cs"/>
      </a:defRPr>
    </a:lvl2pPr>
    <a:lvl3pPr marL="913880" algn="l" defTabSz="913880" rtl="0" eaLnBrk="1" latinLnBrk="0" hangingPunct="1">
      <a:defRPr sz="1200" kern="1200">
        <a:solidFill>
          <a:schemeClr val="tx1"/>
        </a:solidFill>
        <a:latin typeface="+mn-lt"/>
        <a:ea typeface="+mn-ea"/>
        <a:cs typeface="+mn-cs"/>
      </a:defRPr>
    </a:lvl3pPr>
    <a:lvl4pPr marL="1370819" algn="l" defTabSz="913880" rtl="0" eaLnBrk="1" latinLnBrk="0" hangingPunct="1">
      <a:defRPr sz="1200" kern="1200">
        <a:solidFill>
          <a:schemeClr val="tx1"/>
        </a:solidFill>
        <a:latin typeface="+mn-lt"/>
        <a:ea typeface="+mn-ea"/>
        <a:cs typeface="+mn-cs"/>
      </a:defRPr>
    </a:lvl4pPr>
    <a:lvl5pPr marL="1827760" algn="l" defTabSz="913880" rtl="0" eaLnBrk="1" latinLnBrk="0" hangingPunct="1">
      <a:defRPr sz="1200" kern="1200">
        <a:solidFill>
          <a:schemeClr val="tx1"/>
        </a:solidFill>
        <a:latin typeface="+mn-lt"/>
        <a:ea typeface="+mn-ea"/>
        <a:cs typeface="+mn-cs"/>
      </a:defRPr>
    </a:lvl5pPr>
    <a:lvl6pPr marL="2284699" algn="l" defTabSz="913880" rtl="0" eaLnBrk="1" latinLnBrk="0" hangingPunct="1">
      <a:defRPr sz="1200" kern="1200">
        <a:solidFill>
          <a:schemeClr val="tx1"/>
        </a:solidFill>
        <a:latin typeface="+mn-lt"/>
        <a:ea typeface="+mn-ea"/>
        <a:cs typeface="+mn-cs"/>
      </a:defRPr>
    </a:lvl6pPr>
    <a:lvl7pPr marL="2741639" algn="l" defTabSz="913880" rtl="0" eaLnBrk="1" latinLnBrk="0" hangingPunct="1">
      <a:defRPr sz="1200" kern="1200">
        <a:solidFill>
          <a:schemeClr val="tx1"/>
        </a:solidFill>
        <a:latin typeface="+mn-lt"/>
        <a:ea typeface="+mn-ea"/>
        <a:cs typeface="+mn-cs"/>
      </a:defRPr>
    </a:lvl7pPr>
    <a:lvl8pPr marL="3198580" algn="l" defTabSz="913880" rtl="0" eaLnBrk="1" latinLnBrk="0" hangingPunct="1">
      <a:defRPr sz="1200" kern="1200">
        <a:solidFill>
          <a:schemeClr val="tx1"/>
        </a:solidFill>
        <a:latin typeface="+mn-lt"/>
        <a:ea typeface="+mn-ea"/>
        <a:cs typeface="+mn-cs"/>
      </a:defRPr>
    </a:lvl8pPr>
    <a:lvl9pPr marL="3655520" algn="l" defTabSz="913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martbrief.com/whitepapers/231404D2-91E3-4DDF-BEFE-A499A9635B92/Geneia_SDoH_White_Paper_2019.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about.kaiserpermanente.org/community-health/news/supporting-covid-19-response-for-u-s-homeless-population" TargetMode="External"/><Relationship Id="rId4" Type="http://schemas.openxmlformats.org/officeDocument/2006/relationships/hyperlink" Target="https://catalyst.nejm.org/doi/pdf/10.1056/CAT.20.018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homsonreuters.com/en/resources/covid-19-small-business-resources/emergency-relief.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dol.gov/agencies/whd/pandemic/ffcra-questions" TargetMode="External"/><Relationship Id="rId4" Type="http://schemas.openxmlformats.org/officeDocument/2006/relationships/hyperlink" Target="https://www.sba.gov/funding-programs/loans/coronavirus-relief-option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1</a:t>
            </a:fld>
            <a:endParaRPr lang="en-US" dirty="0"/>
          </a:p>
        </p:txBody>
      </p:sp>
    </p:spTree>
    <p:extLst>
      <p:ext uri="{BB962C8B-B14F-4D97-AF65-F5344CB8AC3E}">
        <p14:creationId xmlns:p14="http://schemas.microsoft.com/office/powerpoint/2010/main" val="248910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t>Make sure employees know how to engage in the mental health care offered by their health plan.</a:t>
            </a:r>
          </a:p>
          <a:p>
            <a:endParaRPr lang="en-US" dirty="0">
              <a:latin typeface="Arial" panose="020B0604020202020204" pitchFamily="34" charset="0"/>
              <a:cs typeface="Arial" panose="020B0604020202020204" pitchFamily="34" charset="0"/>
            </a:endParaRPr>
          </a:p>
          <a:p>
            <a:r>
              <a:rPr lang="en-US" sz="1200" dirty="0"/>
              <a:t>Communicate what is offered and remind employees that their participation is confidential (a common misunderstanding of EAP services), including work-life services, leverage</a:t>
            </a:r>
          </a:p>
          <a:p>
            <a:endParaRPr lang="en-US" sz="1200" dirty="0"/>
          </a:p>
          <a:p>
            <a:r>
              <a:rPr lang="en-US" sz="1200" dirty="0"/>
              <a:t>Promote the use </a:t>
            </a:r>
            <a:br>
              <a:rPr lang="en-US" sz="1200" dirty="0"/>
            </a:br>
            <a:r>
              <a:rPr lang="en-US" sz="1200" dirty="0"/>
              <a:t>of emotional well-being resources available through your employer health and wellness partners. support for managers, and consider expanding the number of EAP sessions or temporarily providing on-site EAP services.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C2AD96-5BFA-ED41-B2D6-EA2206C51099}" type="slidenum">
              <a:rPr lang="en-US" smtClean="0"/>
              <a:t>10</a:t>
            </a:fld>
            <a:endParaRPr lang="en-US" dirty="0"/>
          </a:p>
        </p:txBody>
      </p:sp>
    </p:spTree>
    <p:extLst>
      <p:ext uri="{BB962C8B-B14F-4D97-AF65-F5344CB8AC3E}">
        <p14:creationId xmlns:p14="http://schemas.microsoft.com/office/powerpoint/2010/main" val="226215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t>Our </a:t>
            </a:r>
            <a:r>
              <a:rPr lang="en-US" sz="1200" dirty="0" err="1"/>
              <a:t>FindYourWords</a:t>
            </a:r>
            <a:r>
              <a:rPr lang="en-US" sz="1200" dirty="0"/>
              <a:t> public health campaign has tools for members and non-members. </a:t>
            </a:r>
          </a:p>
          <a:p>
            <a:endParaRPr lang="en-US" dirty="0">
              <a:latin typeface="Arial" panose="020B0604020202020204" pitchFamily="34" charset="0"/>
              <a:cs typeface="Arial" panose="020B0604020202020204" pitchFamily="34" charset="0"/>
            </a:endParaRPr>
          </a:p>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t>Stress may exacerbate workforce tensions, political differences, racial discrimination, and differing perspectives about returning to work</a:t>
            </a:r>
          </a:p>
          <a:p>
            <a:pPr marL="0" marR="0" lvl="0" indent="0" algn="l" defTabSz="91388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t>Offer programs addressing exercise, nutrition, smoking session, sleep, stress, etc. </a:t>
            </a:r>
          </a:p>
          <a:p>
            <a:endParaRPr lang="en-US" dirty="0">
              <a:latin typeface="Arial" panose="020B0604020202020204" pitchFamily="34" charset="0"/>
              <a:cs typeface="Arial" panose="020B0604020202020204" pitchFamily="34" charset="0"/>
            </a:endParaRPr>
          </a:p>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t>Shared meaning builds strong connections. Helping employees to find meaning in their work and understand the mission of your organization can help them feel more connected and protect them against the harmful effects of loneliness.</a:t>
            </a:r>
          </a:p>
          <a:p>
            <a:endParaRPr lang="en-US" b="0" dirty="0">
              <a:latin typeface="Arial" panose="020B0604020202020204" pitchFamily="34" charset="0"/>
              <a:cs typeface="Arial" panose="020B0604020202020204" pitchFamily="34" charset="0"/>
            </a:endParaRPr>
          </a:p>
          <a:p>
            <a:pPr marL="0" marR="0" lvl="0" indent="0" algn="l" defTabSz="913880" rtl="0" eaLnBrk="1" fontAlgn="auto" latinLnBrk="0" hangingPunct="1">
              <a:lnSpc>
                <a:spcPct val="100000"/>
              </a:lnSpc>
              <a:spcBef>
                <a:spcPts val="0"/>
              </a:spcBef>
              <a:spcAft>
                <a:spcPts val="0"/>
              </a:spcAft>
              <a:buClrTx/>
              <a:buSzTx/>
              <a:buFontTx/>
              <a:buNone/>
              <a:tabLst/>
              <a:defRPr/>
            </a:pPr>
            <a:r>
              <a:rPr lang="en-US" sz="1200" b="0" dirty="0"/>
              <a:t>Provide managers with training, resources, and support to address workplace mental health and well-being.</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C2AD96-5BFA-ED41-B2D6-EA2206C51099}" type="slidenum">
              <a:rPr lang="en-US" smtClean="0"/>
              <a:t>11</a:t>
            </a:fld>
            <a:endParaRPr lang="en-US" dirty="0"/>
          </a:p>
        </p:txBody>
      </p:sp>
    </p:spTree>
    <p:extLst>
      <p:ext uri="{BB962C8B-B14F-4D97-AF65-F5344CB8AC3E}">
        <p14:creationId xmlns:p14="http://schemas.microsoft.com/office/powerpoint/2010/main" val="281058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12</a:t>
            </a:fld>
            <a:endParaRPr lang="en-US" dirty="0"/>
          </a:p>
        </p:txBody>
      </p:sp>
    </p:spTree>
    <p:extLst>
      <p:ext uri="{BB962C8B-B14F-4D97-AF65-F5344CB8AC3E}">
        <p14:creationId xmlns:p14="http://schemas.microsoft.com/office/powerpoint/2010/main" val="364858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80" rtl="0" eaLnBrk="1" fontAlgn="auto" latinLnBrk="0" hangingPunct="1">
              <a:lnSpc>
                <a:spcPct val="100000"/>
              </a:lnSpc>
              <a:spcBef>
                <a:spcPts val="0"/>
              </a:spcBef>
              <a:spcAft>
                <a:spcPts val="0"/>
              </a:spcAft>
              <a:buClrTx/>
              <a:buSzTx/>
              <a:buFontTx/>
              <a:buNone/>
              <a:tabLst/>
              <a:defRPr/>
            </a:pPr>
            <a:r>
              <a:rPr lang="en-US" dirty="0"/>
              <a:t>Lead speaker: Alaya</a:t>
            </a:r>
          </a:p>
          <a:p>
            <a:pPr marL="0" marR="0" lvl="0" indent="0" algn="l" defTabSz="91408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08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Kaiser Permanente’s mission is to provide high-quality, affordable health care services and to improve the health of our 12.3 million members and the 68 million people who live in the communities we serve. </a:t>
            </a:r>
          </a:p>
          <a:p>
            <a:pPr marL="0" marR="0" lvl="0" indent="0" algn="l" defTabSz="914080" rtl="0" eaLnBrk="1" fontAlgn="auto" latinLnBrk="0" hangingPunct="1">
              <a:lnSpc>
                <a:spcPct val="100000"/>
              </a:lnSpc>
              <a:spcBef>
                <a:spcPts val="0"/>
              </a:spcBef>
              <a:spcAft>
                <a:spcPts val="0"/>
              </a:spcAft>
              <a:buClrTx/>
              <a:buSzTx/>
              <a:buFontTx/>
              <a:buNone/>
              <a:tabLst/>
              <a:defRPr/>
            </a:pPr>
            <a:r>
              <a:rPr lang="en-US" dirty="0"/>
              <a:t>Social health is a key component of total health</a:t>
            </a:r>
            <a:endParaRPr lang="en-US" sz="1200" dirty="0">
              <a:latin typeface="Arial" panose="020B0604020202020204" pitchFamily="34" charset="0"/>
              <a:cs typeface="Arial" panose="020B0604020202020204" pitchFamily="34" charset="0"/>
            </a:endParaRPr>
          </a:p>
          <a:p>
            <a:pPr marL="0" marR="0" lvl="0" indent="0" algn="l" defTabSz="91408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You may be aware of the physical and mental health care we provide, but now I want to talk about </a:t>
            </a:r>
            <a:r>
              <a:rPr lang="en-US" sz="1200" b="1" dirty="0">
                <a:latin typeface="Arial" panose="020B0604020202020204" pitchFamily="34" charset="0"/>
                <a:cs typeface="Arial" panose="020B0604020202020204" pitchFamily="34" charset="0"/>
              </a:rPr>
              <a:t>social health — </a:t>
            </a:r>
            <a:r>
              <a:rPr lang="en-US" sz="1200" dirty="0">
                <a:latin typeface="Arial" panose="020B0604020202020204" pitchFamily="34" charset="0"/>
                <a:cs typeface="Arial" panose="020B0604020202020204" pitchFamily="34" charset="0"/>
              </a:rPr>
              <a:t>something that’s inextricably connected to how we approach our mission:</a:t>
            </a:r>
            <a:endParaRPr lang="en-US"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Social health is the combination of </a:t>
            </a:r>
            <a:r>
              <a:rPr lang="en-US" sz="1200" b="1" dirty="0">
                <a:solidFill>
                  <a:schemeClr val="tx1"/>
                </a:solidFill>
                <a:latin typeface="Arial" panose="020B0604020202020204" pitchFamily="34" charset="0"/>
                <a:cs typeface="Arial" panose="020B0604020202020204" pitchFamily="34" charset="0"/>
              </a:rPr>
              <a:t>social drivers </a:t>
            </a:r>
            <a:r>
              <a:rPr lang="en-US" sz="1200" dirty="0">
                <a:solidFill>
                  <a:schemeClr val="tx1"/>
                </a:solidFill>
                <a:latin typeface="Arial" panose="020B0604020202020204" pitchFamily="34" charset="0"/>
                <a:cs typeface="Arial" panose="020B0604020202020204" pitchFamily="34" charset="0"/>
              </a:rPr>
              <a:t>that impact a person’s total health. These drivers can exist at the individual, local, and societal level.</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For example, a person’s access to basic nutrition, a place to live, and economic opportunities are all factors that contribute to his or her social health. </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People’s physical, mental, and social health are interconnected. If any one of these suffers, it can affect the other aspects of total health.</a:t>
            </a:r>
            <a:endParaRPr lang="en-US" dirty="0">
              <a:latin typeface="Arial" panose="020B0604020202020204" pitchFamily="34" charset="0"/>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pPr defTabSz="1933321">
              <a:defRPr/>
            </a:pPr>
            <a:fld id="{7AC2AD96-5BFA-ED41-B2D6-EA2206C51099}" type="slidenum">
              <a:rPr lang="en-US">
                <a:solidFill>
                  <a:prstClr val="black"/>
                </a:solidFill>
                <a:latin typeface="Calibri" panose="020F0502020204030204"/>
              </a:rPr>
              <a:pPr defTabSz="1933321">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8635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75000"/>
              </a:spcAft>
              <a:buClrTx/>
              <a:buSzTx/>
              <a:buFontTx/>
              <a:buNone/>
              <a:tabLst/>
              <a:defRPr/>
            </a:pPr>
            <a:r>
              <a:rPr lang="en-US" dirty="0"/>
              <a:t>Lead speaker: Tom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CFE89-21E9-4FED-BF24-BD9A4D3A2D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16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Mention Thrive Local here.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Health care = access to care</a:t>
            </a:r>
          </a:p>
          <a:p>
            <a:r>
              <a:rPr lang="en-US" dirty="0">
                <a:latin typeface="Arial" panose="020B0604020202020204" pitchFamily="34" charset="0"/>
                <a:cs typeface="Arial" panose="020B0604020202020204" pitchFamily="34" charset="0"/>
              </a:rPr>
              <a:t>Health behaviors = alcohol use, sexual activity, tobacco, diet, exercise</a:t>
            </a:r>
          </a:p>
          <a:p>
            <a:r>
              <a:rPr lang="en-US" dirty="0">
                <a:latin typeface="Arial" panose="020B0604020202020204" pitchFamily="34" charset="0"/>
                <a:cs typeface="Arial" panose="020B0604020202020204" pitchFamily="34" charset="0"/>
              </a:rPr>
              <a:t>Socioeconomic factors = education, job status, family support, income, community safety</a:t>
            </a:r>
          </a:p>
        </p:txBody>
      </p:sp>
      <p:sp>
        <p:nvSpPr>
          <p:cNvPr id="4" name="Slide Number Placeholder 3"/>
          <p:cNvSpPr>
            <a:spLocks noGrp="1"/>
          </p:cNvSpPr>
          <p:nvPr>
            <p:ph type="sldNum" sz="quarter" idx="10"/>
          </p:nvPr>
        </p:nvSpPr>
        <p:spPr/>
        <p:txBody>
          <a:bodyPr/>
          <a:lstStyle/>
          <a:p>
            <a:fld id="{7AC2AD96-5BFA-ED41-B2D6-EA2206C51099}" type="slidenum">
              <a:rPr lang="en-US" smtClean="0"/>
              <a:t>15</a:t>
            </a:fld>
            <a:endParaRPr lang="en-US" dirty="0"/>
          </a:p>
        </p:txBody>
      </p:sp>
    </p:spTree>
    <p:extLst>
      <p:ext uri="{BB962C8B-B14F-4D97-AF65-F5344CB8AC3E}">
        <p14:creationId xmlns:p14="http://schemas.microsoft.com/office/powerpoint/2010/main" val="15060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altLang="en-US" dirty="0">
                <a:highlight>
                  <a:srgbClr val="FFFF00"/>
                </a:highlight>
              </a:rPr>
              <a:t>The NDI is a standardized measure that capitalizes on readily available U.S. Census data. To calculate the measure, eight variables are run through a principal component analysis to arrive at standardized scores, which can be used directly or grouped into quintiles — levels — for mapping and analysis, where the lowest is the least deprived group. This measure will be updated annually when new American Community Survey data become available and included in the GEMS </a:t>
            </a:r>
            <a:r>
              <a:rPr lang="en-US" altLang="en-US" dirty="0" err="1">
                <a:highlight>
                  <a:srgbClr val="FFFF00"/>
                </a:highlight>
              </a:rPr>
              <a:t>datamart</a:t>
            </a:r>
            <a:r>
              <a:rPr lang="en-US" altLang="en-US" dirty="0">
                <a:highlight>
                  <a:srgbClr val="FFFF00"/>
                </a:highlight>
              </a:rPr>
              <a:t>.</a:t>
            </a:r>
          </a:p>
          <a:p>
            <a:pPr>
              <a:spcAft>
                <a:spcPts val="0"/>
              </a:spcAft>
            </a:pPr>
            <a:endParaRPr lang="en-US" altLang="en-US" dirty="0">
              <a:highlight>
                <a:srgbClr val="FFFF00"/>
              </a:highlight>
            </a:endParaRPr>
          </a:p>
          <a:p>
            <a:pPr>
              <a:spcAft>
                <a:spcPts val="0"/>
              </a:spcAft>
            </a:pPr>
            <a:r>
              <a:rPr lang="en-US" altLang="en-US" dirty="0">
                <a:highlight>
                  <a:srgbClr val="FFFF00"/>
                </a:highlight>
              </a:rPr>
              <a:t>This slide and the other slides with heat maps show where your group is headquartered — not where your group’s employees live. </a:t>
            </a:r>
          </a:p>
          <a:p>
            <a:pPr>
              <a:spcAft>
                <a:spcPts val="0"/>
              </a:spcAft>
            </a:pPr>
            <a:endParaRPr lang="en-US" altLang="en-US" dirty="0">
              <a:highlight>
                <a:srgbClr val="FFFF00"/>
              </a:highlight>
            </a:endParaRPr>
          </a:p>
          <a:p>
            <a:pPr>
              <a:spcAft>
                <a:spcPts val="0"/>
              </a:spcAft>
            </a:pPr>
            <a:r>
              <a:rPr lang="en-US" altLang="en-US" dirty="0">
                <a:highlight>
                  <a:srgbClr val="FFFF00"/>
                </a:highlight>
              </a:rPr>
              <a:t>If your group covers 1 region, you’ll have 3 heat maps: a regional snapshot and 2 close-ups based on your group's headquartered address. For example, for an Oakland-based company, the 3 heat maps provided will be of: Northern California (regional view), the Greater Bay Area, and a close-up of downtown Oakland.</a:t>
            </a:r>
          </a:p>
          <a:p>
            <a:pPr>
              <a:spcAft>
                <a:spcPts val="0"/>
              </a:spcAft>
            </a:pPr>
            <a:endParaRPr lang="en-US" altLang="en-US" dirty="0">
              <a:highlight>
                <a:srgbClr val="FFFF00"/>
              </a:highlight>
            </a:endParaRPr>
          </a:p>
          <a:p>
            <a:pPr>
              <a:spcAft>
                <a:spcPts val="0"/>
              </a:spcAft>
            </a:pPr>
            <a:r>
              <a:rPr lang="en-US" altLang="en-US" dirty="0">
                <a:highlight>
                  <a:srgbClr val="FFFF00"/>
                </a:highlight>
              </a:rPr>
              <a:t>If your group covers </a:t>
            </a:r>
            <a:r>
              <a:rPr lang="en-US" altLang="en-US" i="1" dirty="0">
                <a:highlight>
                  <a:srgbClr val="FFFF00"/>
                </a:highlight>
              </a:rPr>
              <a:t>more</a:t>
            </a:r>
            <a:r>
              <a:rPr lang="en-US" altLang="en-US" dirty="0">
                <a:highlight>
                  <a:srgbClr val="FFFF00"/>
                </a:highlight>
              </a:rPr>
              <a:t> than 1 region, for each region you'll have a regional snapshot and 1 close-up heat map.  If your group is in 2 regions, you’ll have 4 slides of heat maps.</a:t>
            </a:r>
          </a:p>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16</a:t>
            </a:fld>
            <a:endParaRPr lang="en-US" dirty="0"/>
          </a:p>
        </p:txBody>
      </p:sp>
    </p:spTree>
    <p:extLst>
      <p:ext uri="{BB962C8B-B14F-4D97-AF65-F5344CB8AC3E}">
        <p14:creationId xmlns:p14="http://schemas.microsoft.com/office/powerpoint/2010/main" val="31983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75000"/>
              </a:spcAft>
              <a:buClrTx/>
              <a:buSzTx/>
              <a:buFontTx/>
              <a:buNone/>
              <a:tabLst/>
              <a:defRPr/>
            </a:pPr>
            <a:r>
              <a:rPr lang="en-US" dirty="0"/>
              <a:t>Lead speaker: Alaya</a:t>
            </a:r>
          </a:p>
          <a:p>
            <a:endParaRPr lang="en-US" dirty="0"/>
          </a:p>
          <a:p>
            <a:r>
              <a:rPr lang="en-US" dirty="0"/>
              <a:t>Transition: before showing next slide, Tom will ask attendees to write on a piece of paper their guess as to what percentage of the US has trouble meeting one social need . . .  </a:t>
            </a:r>
          </a:p>
        </p:txBody>
      </p:sp>
      <p:sp>
        <p:nvSpPr>
          <p:cNvPr id="4" name="Slide Number Placeholder 3"/>
          <p:cNvSpPr>
            <a:spLocks noGrp="1"/>
          </p:cNvSpPr>
          <p:nvPr>
            <p:ph type="sldNum" sz="quarter" idx="5"/>
          </p:nvPr>
        </p:nvSpPr>
        <p:spPr/>
        <p:txBody>
          <a:bodyPr/>
          <a:lstStyle/>
          <a:p>
            <a:fld id="{567CFE89-21E9-4FED-BF24-BD9A4D3A2D60}" type="slidenum">
              <a:rPr lang="en-US" smtClean="0"/>
              <a:t>17</a:t>
            </a:fld>
            <a:endParaRPr lang="en-US"/>
          </a:p>
        </p:txBody>
      </p:sp>
    </p:spTree>
    <p:extLst>
      <p:ext uri="{BB962C8B-B14F-4D97-AF65-F5344CB8AC3E}">
        <p14:creationId xmlns:p14="http://schemas.microsoft.com/office/powerpoint/2010/main" val="4047563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75000"/>
              </a:spcAft>
              <a:buClrTx/>
              <a:buSzTx/>
              <a:buFontTx/>
              <a:buNone/>
              <a:tabLst/>
              <a:defRPr/>
            </a:pPr>
            <a:r>
              <a:rPr lang="en-US" dirty="0"/>
              <a:t>Lead speaker: Tom</a:t>
            </a:r>
          </a:p>
          <a:p>
            <a:pPr lvl="0">
              <a:defRPr/>
            </a:pPr>
            <a:endParaRPr lang="en-US" sz="1200" dirty="0"/>
          </a:p>
          <a:p>
            <a:pPr lvl="0">
              <a:defRPr/>
            </a:pPr>
            <a:r>
              <a:rPr lang="en-US" sz="1200" dirty="0"/>
              <a:t>When employers take action to address the </a:t>
            </a:r>
            <a:r>
              <a:rPr lang="en-US" sz="1200" b="1" dirty="0">
                <a:solidFill>
                  <a:schemeClr val="tx2"/>
                </a:solidFill>
              </a:rPr>
              <a:t>conditions in which employees live and work, </a:t>
            </a:r>
            <a:r>
              <a:rPr lang="en-US" sz="1200" dirty="0"/>
              <a:t>employees may:</a:t>
            </a:r>
          </a:p>
          <a:p>
            <a:pPr lvl="0">
              <a:defRPr/>
            </a:pPr>
            <a:endParaRPr lang="en-US" sz="1200" dirty="0"/>
          </a:p>
          <a:p>
            <a:pPr marL="214313" indent="-214313">
              <a:buFont typeface="Wingdings" panose="05000000000000000000" pitchFamily="2" charset="2"/>
              <a:buChar char="ü"/>
              <a:defRPr/>
            </a:pPr>
            <a:r>
              <a:rPr lang="en-US" sz="1200" dirty="0"/>
              <a:t>Be </a:t>
            </a:r>
            <a:r>
              <a:rPr lang="en-US" sz="1200" b="1" dirty="0">
                <a:solidFill>
                  <a:schemeClr val="tx2"/>
                </a:solidFill>
              </a:rPr>
              <a:t>physically healthier</a:t>
            </a:r>
            <a:r>
              <a:rPr lang="en-US" sz="1200" dirty="0">
                <a:solidFill>
                  <a:schemeClr val="tx2"/>
                </a:solidFill>
              </a:rPr>
              <a:t>, </a:t>
            </a:r>
            <a:r>
              <a:rPr lang="en-US" sz="1200" dirty="0"/>
              <a:t>leading to lower healthcare and workers compensation costs</a:t>
            </a:r>
          </a:p>
          <a:p>
            <a:pPr>
              <a:defRPr/>
            </a:pPr>
            <a:endParaRPr lang="en-US" sz="1200" dirty="0"/>
          </a:p>
          <a:p>
            <a:pPr marL="214313" indent="-214313">
              <a:buFont typeface="Wingdings" panose="05000000000000000000" pitchFamily="2" charset="2"/>
              <a:buChar char="ü"/>
              <a:defRPr/>
            </a:pPr>
            <a:r>
              <a:rPr lang="en-US" sz="1200" b="1" dirty="0">
                <a:solidFill>
                  <a:schemeClr val="tx2"/>
                </a:solidFill>
              </a:rPr>
              <a:t>Experience less stress </a:t>
            </a:r>
            <a:r>
              <a:rPr lang="en-US" sz="1200" dirty="0"/>
              <a:t>due to challenges meeting basic, social needs</a:t>
            </a:r>
          </a:p>
          <a:p>
            <a:pPr marL="214313" indent="-214313">
              <a:buFont typeface="Wingdings" panose="05000000000000000000" pitchFamily="2" charset="2"/>
              <a:buChar char="ü"/>
              <a:defRPr/>
            </a:pPr>
            <a:endParaRPr lang="en-US" sz="1200" dirty="0"/>
          </a:p>
          <a:p>
            <a:pPr marL="214313" indent="-214313">
              <a:buFont typeface="Wingdings" panose="05000000000000000000" pitchFamily="2" charset="2"/>
              <a:buChar char="ü"/>
              <a:defRPr/>
            </a:pPr>
            <a:r>
              <a:rPr lang="en-US" sz="1200" dirty="0"/>
              <a:t>Be </a:t>
            </a:r>
            <a:r>
              <a:rPr lang="en-US" sz="1200" b="1" dirty="0">
                <a:solidFill>
                  <a:schemeClr val="tx2"/>
                </a:solidFill>
              </a:rPr>
              <a:t>more productive </a:t>
            </a:r>
            <a:r>
              <a:rPr lang="en-US" sz="1200" dirty="0"/>
              <a:t>at work due to fewer distractions with external stressors</a:t>
            </a:r>
          </a:p>
          <a:p>
            <a:pPr marL="214313" indent="-214313">
              <a:buFont typeface="Wingdings" panose="05000000000000000000" pitchFamily="2" charset="2"/>
              <a:buChar char="ü"/>
              <a:defRPr/>
            </a:pPr>
            <a:endParaRPr lang="en-US" sz="1200" dirty="0"/>
          </a:p>
          <a:p>
            <a:pPr marL="214313" indent="-214313">
              <a:buFont typeface="Wingdings" panose="05000000000000000000" pitchFamily="2" charset="2"/>
              <a:buChar char="ü"/>
              <a:defRPr/>
            </a:pPr>
            <a:r>
              <a:rPr lang="en-US" sz="1200" dirty="0"/>
              <a:t>Be </a:t>
            </a:r>
            <a:r>
              <a:rPr lang="en-US" sz="1200" b="1" dirty="0">
                <a:solidFill>
                  <a:schemeClr val="tx2"/>
                </a:solidFill>
              </a:rPr>
              <a:t>more loyal </a:t>
            </a:r>
            <a:r>
              <a:rPr lang="en-US" sz="1200" dirty="0"/>
              <a:t>to the employer, creating competitive advantage</a:t>
            </a:r>
          </a:p>
          <a:p>
            <a:pPr>
              <a:spcAft>
                <a:spcPts val="0"/>
              </a:spcAft>
              <a:defRPr/>
            </a:pPr>
            <a:endParaRPr lang="en-US" b="1" dirty="0"/>
          </a:p>
          <a:p>
            <a:pPr>
              <a:spcAft>
                <a:spcPts val="0"/>
              </a:spcAft>
              <a:defRPr/>
            </a:pPr>
            <a:endParaRPr lang="en-US" b="1" dirty="0"/>
          </a:p>
          <a:p>
            <a:pPr marL="171450" indent="-171450" defTabSz="685817">
              <a:spcAft>
                <a:spcPts val="0"/>
              </a:spcAft>
              <a:buSzPts val="1200"/>
              <a:buFont typeface="Arial" panose="020B0604020202020204" pitchFamily="34" charset="0"/>
              <a:buChar char="•"/>
            </a:pPr>
            <a:endParaRPr lang="en-US" sz="1200" b="0" dirty="0">
              <a:latin typeface="Arial" charset="0"/>
              <a:cs typeface="Arial" charset="0"/>
            </a:endParaRPr>
          </a:p>
          <a:p>
            <a:pPr>
              <a:spcAft>
                <a:spcPts val="0"/>
              </a:spcAft>
            </a:pPr>
            <a:r>
              <a:rPr lang="en-US" b="1" dirty="0"/>
              <a:t>Does connecting people to community-based services really impact health care costs? Yes. </a:t>
            </a:r>
            <a:endParaRPr lang="en-US" b="0" dirty="0"/>
          </a:p>
          <a:p>
            <a:pPr>
              <a:spcAft>
                <a:spcPts val="0"/>
              </a:spcAft>
            </a:pPr>
            <a:r>
              <a:rPr lang="en-US" b="0" dirty="0"/>
              <a:t>A recent study by the Robert Wood Johnson Foundation found that when 33,000 people were referred to needed services at 106,000 community-based programs and services, it resulted in:  </a:t>
            </a:r>
          </a:p>
          <a:p>
            <a:pPr marL="171450" indent="-171450">
              <a:spcAft>
                <a:spcPts val="0"/>
              </a:spcAft>
              <a:buFont typeface="Arial" panose="020B0604020202020204" pitchFamily="34" charset="0"/>
              <a:buChar char="•"/>
            </a:pPr>
            <a:r>
              <a:rPr lang="en-US" b="0" dirty="0"/>
              <a:t>17% decrease in emergency department use</a:t>
            </a:r>
          </a:p>
          <a:p>
            <a:pPr marL="171450" indent="-171450">
              <a:spcAft>
                <a:spcPts val="0"/>
              </a:spcAft>
              <a:buFont typeface="Arial" panose="020B0604020202020204" pitchFamily="34" charset="0"/>
              <a:buChar char="•"/>
            </a:pPr>
            <a:r>
              <a:rPr lang="en-US" b="0" dirty="0"/>
              <a:t>26% reduction in emergency care spending </a:t>
            </a:r>
          </a:p>
          <a:p>
            <a:pPr marL="171450" indent="-171450">
              <a:spcAft>
                <a:spcPts val="0"/>
              </a:spcAft>
              <a:buFont typeface="Arial" panose="020B0604020202020204" pitchFamily="34" charset="0"/>
              <a:buChar char="•"/>
            </a:pPr>
            <a:r>
              <a:rPr lang="en-US" b="0" dirty="0"/>
              <a:t>53% decrease in inpatient spending </a:t>
            </a:r>
          </a:p>
          <a:p>
            <a:pPr marL="171450" indent="-171450">
              <a:spcAft>
                <a:spcPts val="0"/>
              </a:spcAft>
              <a:buFont typeface="Arial" panose="020B0604020202020204" pitchFamily="34" charset="0"/>
              <a:buChar char="•"/>
            </a:pPr>
            <a:r>
              <a:rPr lang="en-US" b="0" dirty="0"/>
              <a:t>23% decrease in outpatient spending</a:t>
            </a:r>
            <a:r>
              <a:rPr lang="en-US" b="0" baseline="30000" dirty="0"/>
              <a:t>1</a:t>
            </a:r>
          </a:p>
          <a:p>
            <a:endParaRPr lang="en-US" dirty="0"/>
          </a:p>
        </p:txBody>
      </p:sp>
      <p:sp>
        <p:nvSpPr>
          <p:cNvPr id="4" name="Slide Number Placeholder 3"/>
          <p:cNvSpPr>
            <a:spLocks noGrp="1"/>
          </p:cNvSpPr>
          <p:nvPr>
            <p:ph type="sldNum" sz="quarter" idx="5"/>
          </p:nvPr>
        </p:nvSpPr>
        <p:spPr/>
        <p:txBody>
          <a:bodyPr/>
          <a:lstStyle/>
          <a:p>
            <a:fld id="{567CFE89-21E9-4FED-BF24-BD9A4D3A2D60}" type="slidenum">
              <a:rPr lang="en-US" smtClean="0"/>
              <a:t>18</a:t>
            </a:fld>
            <a:endParaRPr lang="en-US"/>
          </a:p>
        </p:txBody>
      </p:sp>
    </p:spTree>
    <p:extLst>
      <p:ext uri="{BB962C8B-B14F-4D97-AF65-F5344CB8AC3E}">
        <p14:creationId xmlns:p14="http://schemas.microsoft.com/office/powerpoint/2010/main" val="406608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ts val="0"/>
              </a:spcAft>
              <a:buClrTx/>
              <a:buSzTx/>
              <a:buFont typeface="Arial" panose="020B0604020202020204" pitchFamily="34" charset="0"/>
              <a:buNone/>
              <a:tabLst/>
              <a:defRPr/>
            </a:pPr>
            <a:r>
              <a:rPr lang="en-US" dirty="0">
                <a:highlight>
                  <a:srgbClr val="FFFF00"/>
                </a:highlight>
              </a:rPr>
              <a:t>Lead speaker: Alaya</a:t>
            </a:r>
          </a:p>
          <a:p>
            <a:pPr marL="0" marR="0" lvl="0" indent="0" algn="l" defTabSz="914400" rtl="0" eaLnBrk="0" fontAlgn="base" latinLnBrk="0" hangingPunct="0">
              <a:lnSpc>
                <a:spcPct val="100000"/>
              </a:lnSpc>
              <a:spcBef>
                <a:spcPct val="0"/>
              </a:spcBef>
              <a:spcAft>
                <a:spcPts val="0"/>
              </a:spcAft>
              <a:buClrTx/>
              <a:buSzTx/>
              <a:buFont typeface="Arial" panose="020B0604020202020204" pitchFamily="34" charset="0"/>
              <a:buNone/>
              <a:tabLst/>
              <a:defRPr/>
            </a:pPr>
            <a:endParaRPr lang="en-US" b="1" dirty="0">
              <a:highlight>
                <a:srgbClr val="FFFF00"/>
              </a:highlight>
            </a:endParaRP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lang="en-US" b="1" dirty="0">
                <a:highlight>
                  <a:srgbClr val="FFFF00"/>
                </a:highlight>
              </a:rPr>
              <a:t>Identification:</a:t>
            </a:r>
            <a:r>
              <a:rPr lang="en-US" b="0" dirty="0">
                <a:highlight>
                  <a:srgbClr val="FFFF00"/>
                </a:highlight>
              </a:rPr>
              <a:t> </a:t>
            </a:r>
            <a:r>
              <a:rPr kumimoji="0" lang="en-US" sz="1200" b="0" i="0" u="none" strike="noStrike" kern="0" cap="none" spc="0" normalizeH="0" baseline="0" noProof="0" dirty="0">
                <a:ln>
                  <a:noFill/>
                </a:ln>
                <a:solidFill>
                  <a:srgbClr val="827566"/>
                </a:solidFill>
                <a:effectLst/>
                <a:highlight>
                  <a:srgbClr val="FFFF00"/>
                </a:highlight>
                <a:uLnTx/>
                <a:uFillTx/>
                <a:latin typeface="Arial" panose="020B0604020202020204" pitchFamily="34" charset="0"/>
                <a:ea typeface="Calibri"/>
                <a:cs typeface="Arial" panose="020B0604020202020204" pitchFamily="34" charset="0"/>
                <a:sym typeface="Calibri"/>
              </a:rPr>
              <a:t>Social needs are identified by Kaiser Permanente staff, clinicians, patients, caregivers, or community partners. </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lang="en-US" b="1" dirty="0">
                <a:highlight>
                  <a:srgbClr val="FFFF00"/>
                </a:highlight>
              </a:rPr>
              <a:t>Connection: </a:t>
            </a:r>
            <a:r>
              <a:rPr kumimoji="0" lang="en-US" sz="1200" b="0" i="0" u="none" strike="noStrike" kern="0" cap="none" spc="0" normalizeH="0" baseline="0" noProof="0" dirty="0">
                <a:ln>
                  <a:noFill/>
                </a:ln>
                <a:solidFill>
                  <a:srgbClr val="827566"/>
                </a:solidFill>
                <a:effectLst/>
                <a:highlight>
                  <a:srgbClr val="FFFF00"/>
                </a:highlight>
                <a:uLnTx/>
                <a:uFillTx/>
                <a:latin typeface="Arial" panose="020B0604020202020204" pitchFamily="34" charset="0"/>
                <a:ea typeface="MS PGothic" panose="020B0600070205080204" pitchFamily="34" charset="-128"/>
                <a:cs typeface="Arial" panose="020B0604020202020204" pitchFamily="34" charset="0"/>
                <a:sym typeface="Arial"/>
              </a:rPr>
              <a:t>Using the Thrive Local network, health or social service providers can locate the community, government, or health care resources to meet social needs.</a:t>
            </a:r>
            <a:endParaRPr kumimoji="0" lang="en-US" sz="1200" b="0" i="0" u="none" strike="noStrike" kern="0" cap="none" spc="0" normalizeH="0" baseline="0" noProof="0" dirty="0">
              <a:ln>
                <a:noFill/>
              </a:ln>
              <a:solidFill>
                <a:srgbClr val="827566"/>
              </a:solidFill>
              <a:effectLst/>
              <a:highlight>
                <a:srgbClr val="FFFF00"/>
              </a:highlight>
              <a:uLnTx/>
              <a:uFillTx/>
              <a:latin typeface="Arial" panose="020B0604020202020204" pitchFamily="34" charset="0"/>
              <a:ea typeface="MS PGothic" panose="020B0600070205080204" pitchFamily="34" charset="-128"/>
              <a:cs typeface="Arial" panose="020B0604020202020204" pitchFamily="34" charset="0"/>
              <a:sym typeface="Calibri"/>
            </a:endParaRP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lang="en-US" b="1" dirty="0">
                <a:highlight>
                  <a:srgbClr val="FFFF00"/>
                </a:highlight>
              </a:rPr>
              <a:t>Information: </a:t>
            </a:r>
            <a:r>
              <a:rPr kumimoji="0" lang="en-US" sz="1200" b="0" i="0" u="none" strike="noStrike" kern="0" cap="none" spc="0" normalizeH="0" baseline="0" noProof="0" dirty="0">
                <a:ln>
                  <a:noFill/>
                </a:ln>
                <a:solidFill>
                  <a:srgbClr val="827566"/>
                </a:solidFill>
                <a:effectLst/>
                <a:highlight>
                  <a:srgbClr val="FFFF00"/>
                </a:highlight>
                <a:uLnTx/>
                <a:uFillTx/>
                <a:latin typeface="Arial" panose="020B0604020202020204" pitchFamily="34" charset="0"/>
                <a:ea typeface="MS PGothic" panose="020B0600070205080204" pitchFamily="34" charset="-128"/>
                <a:cs typeface="Arial" panose="020B0604020202020204" pitchFamily="34" charset="0"/>
                <a:sym typeface="Arial"/>
              </a:rPr>
              <a:t>Thrive Local provides information on community resources and tracks referrals with community partners.</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lang="en-US" b="1" dirty="0">
                <a:highlight>
                  <a:srgbClr val="FFFF00"/>
                </a:highlight>
              </a:rPr>
              <a:t>Optimization: </a:t>
            </a:r>
            <a:r>
              <a:rPr kumimoji="0" lang="en-US" sz="1200" b="0" i="0" u="none" strike="noStrike" kern="0" cap="none" spc="0" normalizeH="0" baseline="0" noProof="0" dirty="0">
                <a:ln>
                  <a:noFill/>
                </a:ln>
                <a:solidFill>
                  <a:srgbClr val="827566"/>
                </a:solidFill>
                <a:effectLst/>
                <a:highlight>
                  <a:srgbClr val="FFFF00"/>
                </a:highlight>
                <a:uLnTx/>
                <a:uFillTx/>
                <a:latin typeface="Arial" panose="020B0604020202020204" pitchFamily="34" charset="0"/>
                <a:ea typeface="MS PGothic" panose="020B0600070205080204" pitchFamily="34" charset="-128"/>
                <a:cs typeface="Arial" panose="020B0604020202020204" pitchFamily="34" charset="0"/>
                <a:sym typeface="Arial"/>
              </a:rPr>
              <a:t>Data helps Kaiser Permanente and our community partners better understand social needs and social care gaps to improve community conditions for health. </a:t>
            </a:r>
            <a:endParaRPr kumimoji="0" lang="en-US" sz="1200" b="0" i="0" u="none" strike="noStrike" kern="0" cap="none" spc="0" normalizeH="0" baseline="0" noProof="0" dirty="0">
              <a:ln>
                <a:noFill/>
              </a:ln>
              <a:solidFill>
                <a:srgbClr val="827566"/>
              </a:solidFill>
              <a:effectLst/>
              <a:highlight>
                <a:srgbClr val="FFFF00"/>
              </a:highlight>
              <a:uLnTx/>
              <a:uFillTx/>
              <a:latin typeface="Arial" panose="020B0604020202020204" pitchFamily="34" charset="0"/>
              <a:ea typeface="MS PGothic" panose="020B0600070205080204" pitchFamily="34" charset="-128"/>
              <a:cs typeface="Arial" panose="020B0604020202020204" pitchFamily="34" charset="0"/>
              <a:sym typeface="Calibri"/>
            </a:endParaRPr>
          </a:p>
          <a:p>
            <a:pPr>
              <a:spcAft>
                <a:spcPts val="0"/>
              </a:spcAft>
            </a:pPr>
            <a:endParaRPr lang="en-US" b="0" dirty="0">
              <a:highlight>
                <a:srgbClr val="FFFF00"/>
              </a:highlight>
            </a:endParaRPr>
          </a:p>
          <a:p>
            <a:pPr>
              <a:spcAft>
                <a:spcPts val="0"/>
              </a:spcAft>
            </a:pPr>
            <a:endParaRPr lang="en-US" b="0" dirty="0">
              <a:highlight>
                <a:srgbClr val="FFFF00"/>
              </a:highlight>
            </a:endParaRPr>
          </a:p>
          <a:p>
            <a:pPr>
              <a:spcAft>
                <a:spcPts val="0"/>
              </a:spcAft>
            </a:pPr>
            <a:endParaRPr lang="en-US" b="0" dirty="0">
              <a:highlight>
                <a:srgbClr val="FFFF00"/>
              </a:highlight>
            </a:endParaRPr>
          </a:p>
          <a:p>
            <a:pPr>
              <a:spcAft>
                <a:spcPts val="0"/>
              </a:spcAft>
            </a:pPr>
            <a:endParaRPr lang="en-US" b="0" dirty="0">
              <a:highlight>
                <a:srgbClr val="FFFF00"/>
              </a:highlight>
            </a:endParaRPr>
          </a:p>
          <a:p>
            <a:pPr>
              <a:spcAft>
                <a:spcPts val="0"/>
              </a:spcAft>
            </a:pPr>
            <a:endParaRPr lang="en-US" b="0" dirty="0">
              <a:highlight>
                <a:srgbClr val="FFFF00"/>
              </a:highlight>
            </a:endParaRPr>
          </a:p>
          <a:p>
            <a:pPr>
              <a:spcAft>
                <a:spcPts val="0"/>
              </a:spcAft>
              <a:buFont typeface="Arial" panose="020B0604020202020204" pitchFamily="34" charset="0"/>
              <a:buNone/>
              <a:defRPr/>
            </a:pPr>
            <a:r>
              <a:rPr lang="en-US" b="1" dirty="0">
                <a:highlight>
                  <a:srgbClr val="FFFF00"/>
                </a:highlight>
              </a:rPr>
              <a:t>Community health during the coronavirus pandemic</a:t>
            </a:r>
            <a:r>
              <a:rPr lang="en-US" b="1" baseline="30000" dirty="0">
                <a:highlight>
                  <a:srgbClr val="FFFF00"/>
                </a:highlight>
              </a:rPr>
              <a:t>2</a:t>
            </a:r>
            <a:r>
              <a:rPr lang="en-US" b="1" dirty="0">
                <a:highlight>
                  <a:srgbClr val="FFFF00"/>
                </a:highlight>
              </a:rPr>
              <a:t> </a:t>
            </a:r>
          </a:p>
          <a:p>
            <a:pPr>
              <a:spcAft>
                <a:spcPts val="0"/>
              </a:spcAft>
              <a:defRPr/>
            </a:pPr>
            <a:r>
              <a:rPr lang="en-US" dirty="0">
                <a:highlight>
                  <a:srgbClr val="FFFF00"/>
                </a:highlight>
              </a:rPr>
              <a:t>COVID-19 affects entire communities and can’t be managed effectively by any single health care system. The pandemic has starkly highlighted disparities in income, food security, and technology access within communities. Vulnerable populations — including people who are immunocompromised, uninsured, and frail and elderly — are more susceptible to poor health care outcomes under the best of circumstances. In addition, some of these populations — people experiencing homelessness, incarcerated persons, and residents of assisted living and skilled nursing facilities — are living in situations that make them more vulnerable to disease spread. </a:t>
            </a:r>
          </a:p>
          <a:p>
            <a:pPr>
              <a:spcAft>
                <a:spcPts val="0"/>
              </a:spcAft>
              <a:defRPr/>
            </a:pPr>
            <a:endParaRPr lang="en-US" dirty="0">
              <a:highlight>
                <a:srgbClr val="FFFF00"/>
              </a:highlight>
            </a:endParaRPr>
          </a:p>
          <a:p>
            <a:pPr>
              <a:spcAft>
                <a:spcPts val="0"/>
              </a:spcAft>
              <a:defRPr/>
            </a:pPr>
            <a:r>
              <a:rPr lang="en-US" dirty="0">
                <a:highlight>
                  <a:srgbClr val="FFFF00"/>
                </a:highlight>
              </a:rPr>
              <a:t>Proactive, cross-sector support is critical for addressing these clinical and social drivers of health. Partnerships between health care systems and advocacy groups can help serve our most vulnerable populations. For example, Kaiser Permanente recently collaborated with the National Health Care for the Homeless Council to increase capacity for preventing and treating cases of COVID-19 within the nation’s homeless population.</a:t>
            </a:r>
            <a:r>
              <a:rPr lang="en-US" baseline="30000" dirty="0">
                <a:highlight>
                  <a:srgbClr val="FFFF00"/>
                </a:highlight>
              </a:rPr>
              <a:t>3</a:t>
            </a:r>
          </a:p>
          <a:p>
            <a:pPr>
              <a:spcAft>
                <a:spcPts val="0"/>
              </a:spcAft>
              <a:defRPr/>
            </a:pPr>
            <a:endParaRPr lang="en-US" b="0" dirty="0">
              <a:highlight>
                <a:srgbClr val="FFFF00"/>
              </a:highlight>
            </a:endParaRPr>
          </a:p>
          <a:p>
            <a:pPr>
              <a:spcAft>
                <a:spcPts val="0"/>
              </a:spcAft>
            </a:pPr>
            <a:r>
              <a:rPr lang="en-US" b="0" dirty="0">
                <a:highlight>
                  <a:srgbClr val="FFFF00"/>
                </a:highlight>
              </a:rPr>
              <a:t>______</a:t>
            </a:r>
          </a:p>
          <a:p>
            <a:pPr marL="0" indent="0">
              <a:spcAft>
                <a:spcPts val="0"/>
              </a:spcAft>
              <a:buFont typeface="Arial" panose="020B0604020202020204" pitchFamily="34" charset="0"/>
              <a:buNone/>
            </a:pPr>
            <a:r>
              <a:rPr lang="en-US" b="0" baseline="30000" dirty="0">
                <a:highlight>
                  <a:srgbClr val="FFFF00"/>
                </a:highlight>
              </a:rPr>
              <a:t>1</a:t>
            </a:r>
            <a:r>
              <a:rPr lang="en-US" b="0" i="1" dirty="0">
                <a:highlight>
                  <a:srgbClr val="FFFF00"/>
                </a:highlight>
              </a:rPr>
              <a:t>Social Determinants of Health: From Insights to Action</a:t>
            </a:r>
            <a:r>
              <a:rPr lang="en-US" b="0" i="0" dirty="0">
                <a:highlight>
                  <a:srgbClr val="FFFF00"/>
                </a:highlight>
              </a:rPr>
              <a:t>, Genia, March 2019, p. 7. </a:t>
            </a:r>
            <a:r>
              <a:rPr lang="en-US" dirty="0">
                <a:highlight>
                  <a:srgbClr val="FFFF00"/>
                </a:highlight>
                <a:hlinkClick r:id="rId3"/>
              </a:rPr>
              <a:t>smartbrief.com/whitepapers/231404D2-91E3-4DDF-BEFE-A499A9635B92/Geneia_SDoH_White_Paper_2019.pdf</a:t>
            </a:r>
            <a:r>
              <a:rPr lang="en-US" dirty="0">
                <a:highlight>
                  <a:srgbClr val="FFFF00"/>
                </a:highlight>
              </a:rPr>
              <a:t>. </a:t>
            </a:r>
          </a:p>
          <a:p>
            <a:pPr marL="0" indent="0">
              <a:spcAft>
                <a:spcPts val="0"/>
              </a:spcAft>
              <a:buFont typeface="Arial" panose="020B0604020202020204" pitchFamily="34" charset="0"/>
              <a:buNone/>
            </a:pPr>
            <a:r>
              <a:rPr lang="en-US" baseline="30000" dirty="0">
                <a:highlight>
                  <a:srgbClr val="FFFF00"/>
                </a:highlight>
              </a:rPr>
              <a:t>2</a:t>
            </a:r>
            <a:r>
              <a:rPr lang="en-US" dirty="0">
                <a:highlight>
                  <a:srgbClr val="FFFF00"/>
                </a:highlight>
              </a:rPr>
              <a:t>Stephen </a:t>
            </a:r>
            <a:r>
              <a:rPr lang="en-US" dirty="0" err="1">
                <a:highlight>
                  <a:srgbClr val="FFFF00"/>
                </a:highlight>
              </a:rPr>
              <a:t>Parodi</a:t>
            </a:r>
            <a:r>
              <a:rPr lang="en-US" dirty="0">
                <a:highlight>
                  <a:srgbClr val="FFFF00"/>
                </a:highlight>
              </a:rPr>
              <a:t> et al., “Kaiser Permanente’s System Capabilities to Suppress Covid-19,” </a:t>
            </a:r>
            <a:r>
              <a:rPr lang="en-US" i="1" dirty="0">
                <a:highlight>
                  <a:srgbClr val="FFFF00"/>
                </a:highlight>
              </a:rPr>
              <a:t>Catalyst Innovations in Care Delivery, New England Journal of Medicine</a:t>
            </a:r>
            <a:r>
              <a:rPr lang="en-US" i="0" dirty="0">
                <a:highlight>
                  <a:srgbClr val="FFFF00"/>
                </a:highlight>
              </a:rPr>
              <a:t>, June 9, 2020, </a:t>
            </a:r>
            <a:r>
              <a:rPr lang="en-US" dirty="0">
                <a:highlight>
                  <a:srgbClr val="FFFF00"/>
                </a:highlight>
                <a:hlinkClick r:id="rId4"/>
              </a:rPr>
              <a:t>catalyst.nejm.org/</a:t>
            </a:r>
            <a:r>
              <a:rPr lang="en-US" dirty="0" err="1">
                <a:highlight>
                  <a:srgbClr val="FFFF00"/>
                </a:highlight>
                <a:hlinkClick r:id="rId4"/>
              </a:rPr>
              <a:t>doi</a:t>
            </a:r>
            <a:r>
              <a:rPr lang="en-US" dirty="0">
                <a:highlight>
                  <a:srgbClr val="FFFF00"/>
                </a:highlight>
                <a:hlinkClick r:id="rId4"/>
              </a:rPr>
              <a:t>/pdf/10.1056/CAT.20.0187</a:t>
            </a:r>
            <a:r>
              <a:rPr lang="en-US" dirty="0">
                <a:highlight>
                  <a:srgbClr val="FFFF00"/>
                </a:highlight>
              </a:rPr>
              <a:t>. </a:t>
            </a:r>
          </a:p>
          <a:p>
            <a:pPr marL="0" indent="0">
              <a:spcAft>
                <a:spcPts val="0"/>
              </a:spcAft>
              <a:buFont typeface="Arial" panose="020B0604020202020204" pitchFamily="34" charset="0"/>
              <a:buNone/>
            </a:pPr>
            <a:r>
              <a:rPr lang="en-US" baseline="30000" dirty="0">
                <a:highlight>
                  <a:srgbClr val="FFFF00"/>
                </a:highlight>
              </a:rPr>
              <a:t>3</a:t>
            </a:r>
            <a:r>
              <a:rPr lang="en-US" dirty="0">
                <a:highlight>
                  <a:srgbClr val="FFFF00"/>
                </a:highlight>
              </a:rPr>
              <a:t>“Supporting COVID-19 Response for U.S. Homeless Population,” Kaiser Permanente, March 15, 2020, </a:t>
            </a:r>
            <a:r>
              <a:rPr lang="en-US" dirty="0">
                <a:highlight>
                  <a:srgbClr val="FFFF00"/>
                </a:highlight>
                <a:hlinkClick r:id="rId5"/>
              </a:rPr>
              <a:t>about.kaiserpermanente.org/community-health/news/supporting-covid-19-response-for-u-s-homeless-population</a:t>
            </a:r>
            <a:r>
              <a:rPr lang="en-US" dirty="0">
                <a:highlight>
                  <a:srgbClr val="FFFF00"/>
                </a:highlight>
              </a:rPr>
              <a:t>. </a:t>
            </a:r>
          </a:p>
          <a:p>
            <a:pPr marL="0" indent="0">
              <a:spcAft>
                <a:spcPts val="0"/>
              </a:spcAft>
              <a:buFont typeface="Arial" panose="020B0604020202020204" pitchFamily="34" charset="0"/>
              <a:buNone/>
            </a:pPr>
            <a:endParaRPr lang="en-US" b="0" dirty="0">
              <a:highlight>
                <a:srgbClr val="FFFF00"/>
              </a:highlight>
            </a:endParaRPr>
          </a:p>
          <a:p>
            <a:pPr marL="171450" indent="-171450">
              <a:spcAft>
                <a:spcPts val="0"/>
              </a:spcAft>
              <a:buFont typeface="Arial" panose="020B0604020202020204" pitchFamily="34" charset="0"/>
              <a:buChar char="•"/>
            </a:pPr>
            <a:endParaRPr lang="en-US" b="0" dirty="0">
              <a:highlight>
                <a:srgbClr val="FFFF00"/>
              </a:highlight>
            </a:endParaRPr>
          </a:p>
          <a:p>
            <a:pPr marL="0" indent="0">
              <a:spcAft>
                <a:spcPts val="0"/>
              </a:spcAft>
              <a:buFont typeface="Arial" panose="020B0604020202020204" pitchFamily="34" charset="0"/>
              <a:buNone/>
            </a:pPr>
            <a:endParaRPr lang="en-US" b="0" dirty="0">
              <a:highlight>
                <a:srgbClr val="FFFF00"/>
              </a:highlight>
            </a:endParaRPr>
          </a:p>
          <a:p>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FFDEDF6F-81CD-8245-BD50-5D730E7973BF}" type="slidenum">
              <a:rPr lang="en-US" smtClean="0"/>
              <a:pPr/>
              <a:t>19</a:t>
            </a:fld>
            <a:endParaRPr lang="en-US" dirty="0"/>
          </a:p>
        </p:txBody>
      </p:sp>
    </p:spTree>
    <p:extLst>
      <p:ext uri="{BB962C8B-B14F-4D97-AF65-F5344CB8AC3E}">
        <p14:creationId xmlns:p14="http://schemas.microsoft.com/office/powerpoint/2010/main" val="192829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2</a:t>
            </a:fld>
            <a:endParaRPr lang="en-US" dirty="0"/>
          </a:p>
        </p:txBody>
      </p:sp>
    </p:spTree>
    <p:extLst>
      <p:ext uri="{BB962C8B-B14F-4D97-AF65-F5344CB8AC3E}">
        <p14:creationId xmlns:p14="http://schemas.microsoft.com/office/powerpoint/2010/main" val="1404364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Financial Support</a:t>
            </a:r>
          </a:p>
          <a:p>
            <a:pPr marL="285750" indent="-285750">
              <a:buFont typeface="Arial" panose="020B0604020202020204" pitchFamily="34" charset="0"/>
              <a:buChar char="•"/>
            </a:pPr>
            <a:r>
              <a:rPr lang="en-US" sz="1200" dirty="0"/>
              <a:t>Adult day care &amp; Adult day health centers</a:t>
            </a:r>
          </a:p>
          <a:p>
            <a:pPr marL="285750" indent="-285750">
              <a:buFont typeface="Arial" panose="020B0604020202020204" pitchFamily="34" charset="0"/>
              <a:buChar char="•"/>
            </a:pPr>
            <a:r>
              <a:rPr lang="en-US" sz="1200" dirty="0"/>
              <a:t>Domestic violence help </a:t>
            </a:r>
          </a:p>
          <a:p>
            <a:pPr marL="285750" indent="-285750">
              <a:buFont typeface="Arial" panose="020B0604020202020204" pitchFamily="34" charset="0"/>
              <a:buChar char="•"/>
            </a:pPr>
            <a:r>
              <a:rPr lang="en-US" sz="1200" dirty="0"/>
              <a:t>Early Childhood Assistance</a:t>
            </a:r>
          </a:p>
          <a:p>
            <a:pPr marL="285750" indent="-285750">
              <a:buFont typeface="Arial" panose="020B0604020202020204" pitchFamily="34" charset="0"/>
              <a:buChar char="•"/>
            </a:pPr>
            <a:r>
              <a:rPr lang="en-US" sz="1200" dirty="0"/>
              <a:t>Emergency response systems</a:t>
            </a:r>
          </a:p>
          <a:p>
            <a:pPr marL="285750" indent="-285750">
              <a:buFont typeface="Arial" panose="020B0604020202020204" pitchFamily="34" charset="0"/>
              <a:buChar char="•"/>
            </a:pPr>
            <a:r>
              <a:rPr lang="en-US" sz="1200" dirty="0"/>
              <a:t>Financial resources</a:t>
            </a:r>
          </a:p>
          <a:p>
            <a:pPr marL="285750" indent="-285750">
              <a:buFont typeface="Arial" panose="020B0604020202020204" pitchFamily="34" charset="0"/>
              <a:buChar char="•"/>
            </a:pPr>
            <a:r>
              <a:rPr lang="en-US" sz="1200" dirty="0"/>
              <a:t>In-home assistance</a:t>
            </a:r>
          </a:p>
          <a:p>
            <a:pPr marL="285750" indent="-285750">
              <a:buFont typeface="Arial" panose="020B0604020202020204" pitchFamily="34" charset="0"/>
              <a:buChar char="•"/>
            </a:pPr>
            <a:r>
              <a:rPr lang="en-US" sz="1200" dirty="0"/>
              <a:t>Hospice agencies</a:t>
            </a:r>
          </a:p>
          <a:p>
            <a:pPr marL="285750" indent="-285750">
              <a:buFont typeface="Arial" panose="020B0604020202020204" pitchFamily="34" charset="0"/>
              <a:buChar char="•"/>
            </a:pPr>
            <a:r>
              <a:rPr lang="en-US" sz="1200" dirty="0"/>
              <a:t>Meals</a:t>
            </a:r>
          </a:p>
          <a:p>
            <a:pPr marL="285750" indent="-285750">
              <a:buFont typeface="Arial" panose="020B0604020202020204" pitchFamily="34" charset="0"/>
              <a:buChar char="•"/>
            </a:pPr>
            <a:r>
              <a:rPr lang="en-US" sz="1200" dirty="0"/>
              <a:t>Safety</a:t>
            </a:r>
          </a:p>
          <a:p>
            <a:pPr marL="285750" indent="-285750">
              <a:buFont typeface="Arial" panose="020B0604020202020204" pitchFamily="34" charset="0"/>
              <a:buChar char="•"/>
            </a:pPr>
            <a:r>
              <a:rPr lang="en-US" sz="1200" dirty="0"/>
              <a:t>Transportation </a:t>
            </a:r>
          </a:p>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20</a:t>
            </a:fld>
            <a:endParaRPr lang="en-US" dirty="0"/>
          </a:p>
        </p:txBody>
      </p:sp>
    </p:spTree>
    <p:extLst>
      <p:ext uri="{BB962C8B-B14F-4D97-AF65-F5344CB8AC3E}">
        <p14:creationId xmlns:p14="http://schemas.microsoft.com/office/powerpoint/2010/main" val="827473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C2AD96-5BFA-ED41-B2D6-EA2206C51099}" type="slidenum">
              <a:rPr lang="en-US" smtClean="0"/>
              <a:t>21</a:t>
            </a:fld>
            <a:endParaRPr lang="en-US" dirty="0"/>
          </a:p>
        </p:txBody>
      </p:sp>
    </p:spTree>
    <p:extLst>
      <p:ext uri="{BB962C8B-B14F-4D97-AF65-F5344CB8AC3E}">
        <p14:creationId xmlns:p14="http://schemas.microsoft.com/office/powerpoint/2010/main" val="112070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State of Hawaii, Department of Health Data.  Data as of 12/7/20.</a:t>
            </a:r>
          </a:p>
          <a:p>
            <a:endParaRPr lang="en-US" dirty="0"/>
          </a:p>
          <a:p>
            <a:r>
              <a:rPr lang="en-US" dirty="0"/>
              <a:t>We were able to pull data specific to the Filipino Community in Hawaii as of 12/7/20.  </a:t>
            </a:r>
          </a:p>
          <a:p>
            <a:endParaRPr lang="en-US" dirty="0"/>
          </a:p>
          <a:p>
            <a:r>
              <a:rPr lang="en-US" dirty="0"/>
              <a:t>The Filipino Community make up of 16% of the population.  From the 16% - 21% (1) of COVID cases and 22% of COVID deaths.  (1).  Although percentage looks high, it is actually a small number.  </a:t>
            </a:r>
          </a:p>
          <a:p>
            <a:endParaRPr lang="en-US" dirty="0"/>
          </a:p>
          <a:p>
            <a:r>
              <a:rPr lang="en-US" dirty="0"/>
              <a:t>Some of the factors that contribute to disparities include</a:t>
            </a:r>
          </a:p>
          <a:p>
            <a:pPr marL="171450" indent="-171450">
              <a:buFontTx/>
              <a:buChar char="-"/>
            </a:pPr>
            <a:r>
              <a:rPr lang="en-US" dirty="0"/>
              <a:t>Higher number of essential of health care workers in the </a:t>
            </a:r>
            <a:r>
              <a:rPr lang="en-US" dirty="0" err="1"/>
              <a:t>filipino</a:t>
            </a:r>
            <a:r>
              <a:rPr lang="en-US" dirty="0"/>
              <a:t> community</a:t>
            </a:r>
          </a:p>
          <a:p>
            <a:pPr marL="171450" indent="-171450">
              <a:buFontTx/>
              <a:buChar char="-"/>
            </a:pPr>
            <a:r>
              <a:rPr lang="en-US" dirty="0"/>
              <a:t>More occupancy in homes – Multigenerational household</a:t>
            </a:r>
          </a:p>
          <a:p>
            <a:pPr marL="171450" indent="-171450">
              <a:buFontTx/>
              <a:buChar char="-"/>
            </a:pPr>
            <a:r>
              <a:rPr lang="en-US" dirty="0"/>
              <a:t>Education on use of PPE.  - considering language, age, etc.</a:t>
            </a:r>
          </a:p>
          <a:p>
            <a:pPr marL="171450" indent="-171450">
              <a:buFontTx/>
              <a:buChar char="-"/>
            </a:pPr>
            <a:r>
              <a:rPr lang="en-US" dirty="0"/>
              <a:t>Higher rates of health disparities – how can we together mitigate and ensure individuals are getting the care they need and managing their health well.  </a:t>
            </a:r>
          </a:p>
          <a:p>
            <a:endParaRPr lang="en-US" dirty="0"/>
          </a:p>
          <a:p>
            <a:r>
              <a:rPr lang="en-US" dirty="0"/>
              <a:t>Filipino count summary:</a:t>
            </a:r>
          </a:p>
          <a:p>
            <a:r>
              <a:rPr lang="en-US" dirty="0"/>
              <a:t>Case Count: 2,651</a:t>
            </a:r>
          </a:p>
          <a:p>
            <a:r>
              <a:rPr lang="en-US" dirty="0"/>
              <a:t>Cases: 20%</a:t>
            </a:r>
          </a:p>
          <a:p>
            <a:r>
              <a:rPr lang="en-US" dirty="0"/>
              <a:t>State Population count: 222,369</a:t>
            </a:r>
          </a:p>
          <a:p>
            <a:r>
              <a:rPr lang="en-US" dirty="0"/>
              <a:t>State population %: 16%</a:t>
            </a:r>
          </a:p>
          <a:p>
            <a:r>
              <a:rPr lang="en-US" dirty="0"/>
              <a:t>Total deaths 58</a:t>
            </a:r>
          </a:p>
          <a:p>
            <a:r>
              <a:rPr lang="en-US" dirty="0"/>
              <a:t>Hospitalization: 226 </a:t>
            </a:r>
          </a:p>
        </p:txBody>
      </p:sp>
      <p:sp>
        <p:nvSpPr>
          <p:cNvPr id="4" name="Slide Number Placeholder 3"/>
          <p:cNvSpPr>
            <a:spLocks noGrp="1"/>
          </p:cNvSpPr>
          <p:nvPr>
            <p:ph type="sldNum" sz="quarter" idx="5"/>
          </p:nvPr>
        </p:nvSpPr>
        <p:spPr/>
        <p:txBody>
          <a:bodyPr/>
          <a:lstStyle/>
          <a:p>
            <a:fld id="{7AC2AD96-5BFA-ED41-B2D6-EA2206C51099}" type="slidenum">
              <a:rPr lang="en-US" smtClean="0"/>
              <a:t>22</a:t>
            </a:fld>
            <a:endParaRPr lang="en-US" dirty="0"/>
          </a:p>
        </p:txBody>
      </p:sp>
    </p:spTree>
    <p:extLst>
      <p:ext uri="{BB962C8B-B14F-4D97-AF65-F5344CB8AC3E}">
        <p14:creationId xmlns:p14="http://schemas.microsoft.com/office/powerpoint/2010/main" val="2771204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Conduct toolbox talks on all job sites to explain the protective measures in place.. </a:t>
            </a:r>
          </a:p>
          <a:p>
            <a:pPr marL="285750" indent="-285750">
              <a:buFont typeface="Arial" panose="020B0604020202020204" pitchFamily="34" charset="0"/>
              <a:buChar char="•"/>
            </a:pPr>
            <a:r>
              <a:rPr lang="en-US" dirty="0"/>
              <a:t>Revisit and revise company policies to include safety measurements and precautions. </a:t>
            </a:r>
          </a:p>
          <a:p>
            <a:pPr marL="285750" indent="-285750">
              <a:buFont typeface="Arial" panose="020B0604020202020204" pitchFamily="34" charset="0"/>
              <a:buChar char="•"/>
            </a:pPr>
            <a:r>
              <a:rPr lang="en-US" dirty="0"/>
              <a:t>Provide training  or review of routine preventive safety measures</a:t>
            </a:r>
          </a:p>
          <a:p>
            <a:pPr marL="285750" indent="-285750">
              <a:buFont typeface="Arial" panose="020B0604020202020204" pitchFamily="34" charset="0"/>
              <a:buChar char="•"/>
            </a:pPr>
            <a:r>
              <a:rPr lang="en-US" dirty="0"/>
              <a:t>Implementing stickers to address areas of 6 ft distancing &amp; signs of handwashing </a:t>
            </a:r>
          </a:p>
          <a:p>
            <a:pPr marL="285750" indent="-285750">
              <a:buFont typeface="Arial" panose="020B0604020202020204" pitchFamily="34" charset="0"/>
              <a:buChar char="•"/>
            </a:pPr>
            <a:r>
              <a:rPr lang="en-US" dirty="0"/>
              <a:t>Plexi glasses in common areas of contact. </a:t>
            </a:r>
          </a:p>
          <a:p>
            <a:pPr marL="285750" indent="-285750">
              <a:buFont typeface="Arial" panose="020B0604020202020204" pitchFamily="34" charset="0"/>
              <a:buChar char="•"/>
            </a:pPr>
            <a:r>
              <a:rPr lang="en-US" dirty="0"/>
              <a:t>Hand Sanitizers located in multiple locations in the workplace.</a:t>
            </a:r>
          </a:p>
          <a:p>
            <a:pPr marL="285750" indent="-285750">
              <a:buFont typeface="Arial" panose="020B0604020202020204" pitchFamily="34" charset="0"/>
              <a:buChar char="•"/>
            </a:pPr>
            <a:r>
              <a:rPr lang="en-US" dirty="0"/>
              <a:t>PPE mask readily available for staff.</a:t>
            </a:r>
          </a:p>
          <a:p>
            <a:pPr marL="285750" indent="-285750">
              <a:buFont typeface="Arial" panose="020B0604020202020204" pitchFamily="34" charset="0"/>
              <a:buChar char="•"/>
            </a:pPr>
            <a:r>
              <a:rPr lang="en-US" dirty="0" err="1"/>
              <a:t>Santizing</a:t>
            </a:r>
            <a:r>
              <a:rPr lang="en-US" dirty="0"/>
              <a:t> work area after each use. </a:t>
            </a:r>
          </a:p>
          <a:p>
            <a:pPr marL="285750" indent="-285750">
              <a:buFont typeface="Arial" panose="020B0604020202020204" pitchFamily="34" charset="0"/>
              <a:buChar char="•"/>
            </a:pPr>
            <a:r>
              <a:rPr lang="en-US" dirty="0"/>
              <a:t>Administered onsite flu clinics at the worksite</a:t>
            </a:r>
          </a:p>
        </p:txBody>
      </p:sp>
      <p:sp>
        <p:nvSpPr>
          <p:cNvPr id="4" name="Slide Number Placeholder 3"/>
          <p:cNvSpPr>
            <a:spLocks noGrp="1"/>
          </p:cNvSpPr>
          <p:nvPr>
            <p:ph type="sldNum" sz="quarter" idx="5"/>
          </p:nvPr>
        </p:nvSpPr>
        <p:spPr/>
        <p:txBody>
          <a:bodyPr/>
          <a:lstStyle/>
          <a:p>
            <a:fld id="{7AC2AD96-5BFA-ED41-B2D6-EA2206C51099}" type="slidenum">
              <a:rPr lang="en-US" smtClean="0"/>
              <a:t>23</a:t>
            </a:fld>
            <a:endParaRPr lang="en-US" dirty="0"/>
          </a:p>
        </p:txBody>
      </p:sp>
    </p:spTree>
    <p:extLst>
      <p:ext uri="{BB962C8B-B14F-4D97-AF65-F5344CB8AC3E}">
        <p14:creationId xmlns:p14="http://schemas.microsoft.com/office/powerpoint/2010/main" val="534615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about your Flexible Spending Account policies</a:t>
            </a:r>
          </a:p>
        </p:txBody>
      </p:sp>
      <p:sp>
        <p:nvSpPr>
          <p:cNvPr id="4" name="Slide Number Placeholder 3"/>
          <p:cNvSpPr>
            <a:spLocks noGrp="1"/>
          </p:cNvSpPr>
          <p:nvPr>
            <p:ph type="sldNum" sz="quarter" idx="10"/>
          </p:nvPr>
        </p:nvSpPr>
        <p:spPr/>
        <p:txBody>
          <a:bodyPr/>
          <a:lstStyle/>
          <a:p>
            <a:fld id="{7AC2AD96-5BFA-ED41-B2D6-EA2206C51099}" type="slidenum">
              <a:rPr lang="en-US" smtClean="0"/>
              <a:t>24</a:t>
            </a:fld>
            <a:endParaRPr lang="en-US" dirty="0"/>
          </a:p>
        </p:txBody>
      </p:sp>
    </p:spTree>
    <p:extLst>
      <p:ext uri="{BB962C8B-B14F-4D97-AF65-F5344CB8AC3E}">
        <p14:creationId xmlns:p14="http://schemas.microsoft.com/office/powerpoint/2010/main" val="386246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C2AD96-5BFA-ED41-B2D6-EA2206C51099}" type="slidenum">
              <a:rPr lang="en-US" smtClean="0"/>
              <a:t>25</a:t>
            </a:fld>
            <a:endParaRPr lang="en-US" dirty="0"/>
          </a:p>
        </p:txBody>
      </p:sp>
    </p:spTree>
    <p:extLst>
      <p:ext uri="{BB962C8B-B14F-4D97-AF65-F5344CB8AC3E}">
        <p14:creationId xmlns:p14="http://schemas.microsoft.com/office/powerpoint/2010/main" val="259487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pPr marL="171450" lvl="0" indent="-171450" fontAlgn="base">
              <a:spcAft>
                <a:spcPts val="800"/>
              </a:spcAft>
              <a:buFont typeface="Arial" panose="020B0604020202020204" pitchFamily="34" charset="0"/>
              <a:buChar char="•"/>
            </a:pPr>
            <a:r>
              <a:rPr lang="en-US" sz="1200" b="1" dirty="0">
                <a:solidFill>
                  <a:schemeClr val="bg1"/>
                </a:solidFill>
              </a:rPr>
              <a:t>Industry assessments:</a:t>
            </a:r>
            <a:r>
              <a:rPr lang="en-US" sz="1200" dirty="0">
                <a:solidFill>
                  <a:schemeClr val="bg1"/>
                </a:solidFill>
              </a:rPr>
              <a:t> </a:t>
            </a:r>
            <a:r>
              <a:rPr lang="en-US" sz="1200" b="1" dirty="0">
                <a:solidFill>
                  <a:schemeClr val="bg1"/>
                </a:solidFill>
              </a:rPr>
              <a:t>Webinars:</a:t>
            </a:r>
            <a:r>
              <a:rPr lang="en-US" sz="1200" dirty="0">
                <a:solidFill>
                  <a:schemeClr val="bg1"/>
                </a:solidFill>
              </a:rPr>
              <a:t> Watch the most up-to-date videos to inform your approach </a:t>
            </a:r>
            <a:br>
              <a:rPr lang="en-US" sz="1200" dirty="0">
                <a:solidFill>
                  <a:schemeClr val="bg1"/>
                </a:solidFill>
              </a:rPr>
            </a:br>
            <a:r>
              <a:rPr lang="en-US" sz="1200" dirty="0">
                <a:solidFill>
                  <a:schemeClr val="bg1"/>
                </a:solidFill>
              </a:rPr>
              <a:t>to workforce and workplace considerations in the COVID-19 era.</a:t>
            </a:r>
          </a:p>
          <a:p>
            <a:pPr marL="171450" lvl="0" indent="-171450" fontAlgn="base">
              <a:spcAft>
                <a:spcPts val="800"/>
              </a:spcAft>
              <a:buFont typeface="Arial" panose="020B0604020202020204" pitchFamily="34" charset="0"/>
              <a:buChar char="•"/>
            </a:pPr>
            <a:r>
              <a:rPr lang="en-US" sz="1200" b="1" dirty="0">
                <a:solidFill>
                  <a:schemeClr val="bg1"/>
                </a:solidFill>
              </a:rPr>
              <a:t>Quality care and consultations: </a:t>
            </a:r>
            <a:r>
              <a:rPr lang="en-US" sz="1200" dirty="0">
                <a:solidFill>
                  <a:schemeClr val="bg1"/>
                </a:solidFill>
              </a:rPr>
              <a:t>Get care in person, online, and by </a:t>
            </a:r>
            <a:br>
              <a:rPr lang="en-US" sz="1200" dirty="0">
                <a:solidFill>
                  <a:schemeClr val="bg1"/>
                </a:solidFill>
              </a:rPr>
            </a:br>
            <a:r>
              <a:rPr lang="en-US" sz="1200" dirty="0">
                <a:solidFill>
                  <a:schemeClr val="bg1"/>
                </a:solidFill>
              </a:rPr>
              <a:t>phone, and consult with us on programs and benefits design (e.g., employee </a:t>
            </a:r>
            <a:br>
              <a:rPr lang="en-US" sz="1200" dirty="0">
                <a:solidFill>
                  <a:schemeClr val="bg1"/>
                </a:solidFill>
              </a:rPr>
            </a:br>
            <a:r>
              <a:rPr lang="en-US" sz="1200" dirty="0">
                <a:solidFill>
                  <a:schemeClr val="bg1"/>
                </a:solidFill>
              </a:rPr>
              <a:t>assistance program, workers’ compensation, disability/leave </a:t>
            </a:r>
            <a:br>
              <a:rPr lang="en-US" sz="1200" dirty="0">
                <a:solidFill>
                  <a:schemeClr val="bg1"/>
                </a:solidFill>
              </a:rPr>
            </a:br>
            <a:r>
              <a:rPr lang="en-US" sz="1200" dirty="0">
                <a:solidFill>
                  <a:schemeClr val="bg1"/>
                </a:solidFill>
              </a:rPr>
              <a:t>management) where appropriate.</a:t>
            </a:r>
          </a:p>
          <a:p>
            <a:pPr marL="171450" lvl="0" indent="-171450" fontAlgn="base">
              <a:spcAft>
                <a:spcPts val="800"/>
              </a:spcAft>
              <a:buFont typeface="Arial" panose="020B0604020202020204" pitchFamily="34" charset="0"/>
              <a:buChar char="•"/>
            </a:pPr>
            <a:r>
              <a:rPr lang="en-US" sz="1200" b="1" dirty="0">
                <a:solidFill>
                  <a:schemeClr val="bg1"/>
                </a:solidFill>
              </a:rPr>
              <a:t>Thinking beyond physical health:</a:t>
            </a:r>
            <a:r>
              <a:rPr lang="en-US" sz="1200" dirty="0">
                <a:solidFill>
                  <a:schemeClr val="bg1"/>
                </a:solidFill>
              </a:rPr>
              <a:t> Access our wide spectrum of </a:t>
            </a:r>
            <a:br>
              <a:rPr lang="en-US" sz="1200" dirty="0">
                <a:solidFill>
                  <a:schemeClr val="bg1"/>
                </a:solidFill>
              </a:rPr>
            </a:br>
            <a:r>
              <a:rPr lang="en-US" sz="1200" dirty="0">
                <a:solidFill>
                  <a:schemeClr val="bg1"/>
                </a:solidFill>
              </a:rPr>
              <a:t>clinical self-care tools and other resources to support employees’ </a:t>
            </a:r>
            <a:br>
              <a:rPr lang="en-US" sz="1200" dirty="0">
                <a:solidFill>
                  <a:schemeClr val="bg1"/>
                </a:solidFill>
              </a:rPr>
            </a:br>
            <a:r>
              <a:rPr lang="en-US" sz="1200" dirty="0">
                <a:solidFill>
                  <a:schemeClr val="bg1"/>
                </a:solidFill>
              </a:rPr>
              <a:t>mental and social well-being​.</a:t>
            </a:r>
          </a:p>
          <a:p>
            <a:pPr marL="171450" indent="-171450" fontAlgn="base">
              <a:spcAft>
                <a:spcPts val="800"/>
              </a:spcAft>
              <a:buFont typeface="Arial" panose="020B0604020202020204" pitchFamily="34" charset="0"/>
              <a:buChar char="•"/>
            </a:pPr>
            <a:r>
              <a:rPr lang="en-US" sz="1200" b="1" dirty="0">
                <a:solidFill>
                  <a:schemeClr val="bg1"/>
                </a:solidFill>
              </a:rPr>
              <a:t>Data insights:</a:t>
            </a:r>
            <a:r>
              <a:rPr lang="en-US" sz="1200" dirty="0">
                <a:solidFill>
                  <a:schemeClr val="bg1"/>
                </a:solidFill>
              </a:rPr>
              <a:t> Leverage our robust data and reporting capabilities for </a:t>
            </a:r>
            <a:br>
              <a:rPr lang="en-US" sz="1200" dirty="0">
                <a:solidFill>
                  <a:schemeClr val="bg1"/>
                </a:solidFill>
              </a:rPr>
            </a:br>
            <a:r>
              <a:rPr lang="en-US" sz="1200" dirty="0">
                <a:solidFill>
                  <a:schemeClr val="bg1"/>
                </a:solidFill>
              </a:rPr>
              <a:t>insights on the</a:t>
            </a:r>
            <a:r>
              <a:rPr lang="en-US" sz="1200" dirty="0">
                <a:solidFill>
                  <a:schemeClr val="accent3"/>
                </a:solidFill>
              </a:rPr>
              <a:t> </a:t>
            </a:r>
            <a:r>
              <a:rPr lang="en-US" sz="1200" dirty="0">
                <a:solidFill>
                  <a:schemeClr val="bg1"/>
                </a:solidFill>
              </a:rPr>
              <a:t>employee population and their potential risks/vulnerabilities​.</a:t>
            </a:r>
            <a:endParaRPr lang="en-US" sz="1200" b="1" dirty="0">
              <a:solidFill>
                <a:schemeClr val="bg1"/>
              </a:solidFill>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C2AD96-5BFA-ED41-B2D6-EA2206C51099}" type="slidenum">
              <a:rPr lang="en-US" smtClean="0"/>
              <a:t>26</a:t>
            </a:fld>
            <a:endParaRPr lang="en-US" dirty="0"/>
          </a:p>
        </p:txBody>
      </p:sp>
    </p:spTree>
    <p:extLst>
      <p:ext uri="{BB962C8B-B14F-4D97-AF65-F5344CB8AC3E}">
        <p14:creationId xmlns:p14="http://schemas.microsoft.com/office/powerpoint/2010/main" val="847461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pPr marL="0" lvl="0" indent="0">
              <a:spcAft>
                <a:spcPts val="1200"/>
              </a:spcAft>
              <a:buFont typeface="Wingdings" panose="05000000000000000000" pitchFamily="2" charset="2"/>
              <a:buNone/>
              <a:defRPr/>
            </a:pPr>
            <a:r>
              <a:rPr lang="en-US" sz="1600" dirty="0">
                <a:solidFill>
                  <a:srgbClr val="000000"/>
                </a:solidFill>
                <a:cs typeface="Arial"/>
              </a:rPr>
              <a:t>Research and apply for all possible funding and </a:t>
            </a:r>
            <a:r>
              <a:rPr lang="en-US" sz="1600" b="1" dirty="0">
                <a:solidFill>
                  <a:schemeClr val="tx2">
                    <a:lumMod val="75000"/>
                  </a:schemeClr>
                </a:solidFill>
                <a:cs typeface="Arial"/>
              </a:rPr>
              <a:t>financial relief options </a:t>
            </a:r>
            <a:r>
              <a:rPr lang="en-US" sz="1600" dirty="0">
                <a:solidFill>
                  <a:srgbClr val="000000"/>
                </a:solidFill>
                <a:cs typeface="Arial"/>
              </a:rPr>
              <a:t>available to you and your business. Consider additional CARES Act resources, such as: </a:t>
            </a:r>
          </a:p>
          <a:p>
            <a:pPr marL="365760" lvl="1" indent="-137160">
              <a:spcAft>
                <a:spcPts val="1200"/>
              </a:spcAft>
              <a:buFont typeface="Arial" panose="020B0604020202020204" pitchFamily="34" charset="0"/>
              <a:buChar char="•"/>
              <a:defRPr/>
            </a:pPr>
            <a:r>
              <a:rPr lang="en-US" sz="1600" dirty="0">
                <a:solidFill>
                  <a:schemeClr val="tx1">
                    <a:lumMod val="75000"/>
                    <a:lumOff val="25000"/>
                  </a:schemeClr>
                </a:solidFill>
                <a:latin typeface="Arial" charset="0"/>
                <a:hlinkClick r:id="rId3"/>
              </a:rPr>
              <a:t>Emergency relief measures</a:t>
            </a:r>
            <a:endParaRPr lang="en-US" sz="1600" dirty="0">
              <a:solidFill>
                <a:schemeClr val="tx1">
                  <a:lumMod val="75000"/>
                  <a:lumOff val="25000"/>
                </a:schemeClr>
              </a:solidFill>
              <a:latin typeface="Arial" charset="0"/>
            </a:endParaRPr>
          </a:p>
          <a:p>
            <a:pPr marL="365760" lvl="1" indent="-137160">
              <a:spcAft>
                <a:spcPts val="1200"/>
              </a:spcAft>
              <a:buFont typeface="Arial" panose="020B0604020202020204" pitchFamily="34" charset="0"/>
              <a:buChar char="•"/>
              <a:defRPr/>
            </a:pPr>
            <a:r>
              <a:rPr lang="en-US" sz="1600" dirty="0">
                <a:solidFill>
                  <a:schemeClr val="tx1">
                    <a:lumMod val="75000"/>
                    <a:lumOff val="25000"/>
                  </a:schemeClr>
                </a:solidFill>
                <a:latin typeface="Arial" charset="0"/>
                <a:hlinkClick r:id="rId4"/>
              </a:rPr>
              <a:t>New funding options</a:t>
            </a:r>
            <a:r>
              <a:rPr lang="en-US" sz="1600" dirty="0">
                <a:solidFill>
                  <a:schemeClr val="tx1">
                    <a:lumMod val="75000"/>
                    <a:lumOff val="25000"/>
                  </a:schemeClr>
                </a:solidFill>
                <a:latin typeface="Arial" charset="0"/>
              </a:rPr>
              <a:t> </a:t>
            </a:r>
            <a:endParaRPr lang="en-US" sz="1600" dirty="0">
              <a:solidFill>
                <a:srgbClr val="000000"/>
              </a:solidFill>
              <a:cs typeface="Arial"/>
            </a:endParaRPr>
          </a:p>
          <a:p>
            <a:pPr marL="0" marR="0" lvl="0" indent="0" algn="l" defTabSz="91388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Arial" panose="020B0604020202020204"/>
            </a:endParaRPr>
          </a:p>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a:rPr>
              <a:t>Establish an </a:t>
            </a:r>
            <a:r>
              <a:rPr lang="en-US" sz="1200" b="1" dirty="0">
                <a:solidFill>
                  <a:schemeClr val="tx2">
                    <a:lumMod val="75000"/>
                  </a:schemeClr>
                </a:solidFill>
                <a:latin typeface="Arial" panose="020B0604020202020204"/>
              </a:rPr>
              <a:t>emergency communications plan</a:t>
            </a:r>
            <a:r>
              <a:rPr lang="en-US" sz="1200" dirty="0">
                <a:solidFill>
                  <a:srgbClr val="000000"/>
                </a:solidFill>
                <a:latin typeface="Arial" panose="020B0604020202020204"/>
              </a:rPr>
              <a:t>. Identify key contacts, backup contacts, chain of communications, and processes for tracking and communicating business and employee status. </a:t>
            </a:r>
          </a:p>
          <a:p>
            <a:pPr marL="0" marR="0" lvl="0" indent="0" algn="l" defTabSz="913880" rtl="0" eaLnBrk="1" fontAlgn="auto" latinLnBrk="0" hangingPunct="1">
              <a:lnSpc>
                <a:spcPct val="100000"/>
              </a:lnSpc>
              <a:spcBef>
                <a:spcPts val="0"/>
              </a:spcBef>
              <a:spcAft>
                <a:spcPts val="0"/>
              </a:spcAft>
              <a:buClrTx/>
              <a:buSzTx/>
              <a:buFontTx/>
              <a:buNone/>
              <a:tabLst/>
              <a:defRPr/>
            </a:pPr>
            <a:endParaRPr lang="en-US" sz="1200" dirty="0">
              <a:solidFill>
                <a:srgbClr val="000000"/>
              </a:solidFill>
              <a:cs typeface="Arial"/>
            </a:endParaRPr>
          </a:p>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solidFill>
                  <a:srgbClr val="000000"/>
                </a:solidFill>
                <a:cs typeface="Arial"/>
              </a:rPr>
              <a:t>Evaluate </a:t>
            </a:r>
            <a:r>
              <a:rPr lang="en-US" sz="1200" b="1" dirty="0">
                <a:solidFill>
                  <a:schemeClr val="tx2">
                    <a:lumMod val="75000"/>
                  </a:schemeClr>
                </a:solidFill>
                <a:cs typeface="Arial"/>
              </a:rPr>
              <a:t>Family and Medical Leave Act </a:t>
            </a:r>
            <a:r>
              <a:rPr lang="en-US" sz="1200" dirty="0">
                <a:solidFill>
                  <a:srgbClr val="000000"/>
                </a:solidFill>
                <a:cs typeface="Arial"/>
              </a:rPr>
              <a:t>(FMLA) and </a:t>
            </a:r>
            <a:r>
              <a:rPr lang="en-US" sz="1200" b="1" dirty="0">
                <a:solidFill>
                  <a:schemeClr val="tx2">
                    <a:lumMod val="75000"/>
                  </a:schemeClr>
                </a:solidFill>
                <a:cs typeface="Arial"/>
              </a:rPr>
              <a:t>Families First Coronavirus Response Act </a:t>
            </a:r>
            <a:r>
              <a:rPr lang="en-US" sz="1200" dirty="0">
                <a:solidFill>
                  <a:srgbClr val="000000"/>
                </a:solidFill>
                <a:cs typeface="Arial"/>
              </a:rPr>
              <a:t>(FFCRA) leave policies specific to small businesses. </a:t>
            </a:r>
            <a:r>
              <a:rPr lang="en-US" sz="1200" dirty="0"/>
              <a:t>Your employees may get up to 80 hours of paid sick leave and expanded paid child care leave when their children’s schools are closed or child care providers are unavailable. Employers with fewer than 50 employees are </a:t>
            </a:r>
            <a:r>
              <a:rPr lang="en-US" sz="1200" dirty="0">
                <a:hlinkClick r:id="rId5"/>
              </a:rPr>
              <a:t>eligible for an exemption</a:t>
            </a:r>
            <a:r>
              <a:rPr lang="en-US" sz="1200" dirty="0"/>
              <a:t>.</a:t>
            </a:r>
          </a:p>
          <a:p>
            <a:endParaRPr lang="en-US" dirty="0">
              <a:latin typeface="Arial" panose="020B0604020202020204" pitchFamily="34" charset="0"/>
              <a:cs typeface="Arial" panose="020B0604020202020204" pitchFamily="34" charset="0"/>
            </a:endParaRPr>
          </a:p>
          <a:p>
            <a:pPr marL="0" marR="0" lvl="0" indent="0" algn="l" defTabSz="913880" rtl="0" eaLnBrk="1" fontAlgn="auto" latinLnBrk="0" hangingPunct="1">
              <a:lnSpc>
                <a:spcPct val="100000"/>
              </a:lnSpc>
              <a:spcBef>
                <a:spcPts val="0"/>
              </a:spcBef>
              <a:spcAft>
                <a:spcPts val="0"/>
              </a:spcAft>
              <a:buClrTx/>
              <a:buSzTx/>
              <a:buFontTx/>
              <a:buNone/>
              <a:tabLst/>
              <a:defRPr/>
            </a:pPr>
            <a:r>
              <a:rPr lang="en-US" sz="1200" dirty="0"/>
              <a:t>Use these unprecedented times as a new opportunity to </a:t>
            </a:r>
            <a:r>
              <a:rPr lang="en-US" sz="1200" b="1" dirty="0">
                <a:solidFill>
                  <a:schemeClr val="tx2">
                    <a:lumMod val="75000"/>
                  </a:schemeClr>
                </a:solidFill>
              </a:rPr>
              <a:t>innovate with your business</a:t>
            </a:r>
            <a:r>
              <a:rPr lang="en-US" sz="1200" dirty="0"/>
              <a:t>. Look into new markets and services, consider your virtual options, monitor your online security processes, and network with other business owners.</a:t>
            </a:r>
            <a:endParaRPr lang="en-US" sz="1200" dirty="0">
              <a:cs typeface="Arial"/>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3880"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88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95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C2AD96-5BFA-ED41-B2D6-EA2206C51099}" type="slidenum">
              <a:rPr lang="en-US" smtClean="0"/>
              <a:t>28</a:t>
            </a:fld>
            <a:endParaRPr lang="en-US" dirty="0"/>
          </a:p>
        </p:txBody>
      </p:sp>
    </p:spTree>
    <p:extLst>
      <p:ext uri="{BB962C8B-B14F-4D97-AF65-F5344CB8AC3E}">
        <p14:creationId xmlns:p14="http://schemas.microsoft.com/office/powerpoint/2010/main" val="3297194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A8B0BD-7405-3F4C-8970-5299C03DBA60}" type="slidenum">
              <a:rPr lang="en-US" sz="1200">
                <a:latin typeface="Calibri" charset="0"/>
              </a:rPr>
              <a:pPr/>
              <a:t>31</a:t>
            </a:fld>
            <a:endParaRPr lang="en-US" sz="1200" dirty="0">
              <a:latin typeface="Calibri" charset="0"/>
            </a:endParaRPr>
          </a:p>
        </p:txBody>
      </p:sp>
    </p:spTree>
    <p:extLst>
      <p:ext uri="{BB962C8B-B14F-4D97-AF65-F5344CB8AC3E}">
        <p14:creationId xmlns:p14="http://schemas.microsoft.com/office/powerpoint/2010/main" val="219760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at safety measures with COVID-19, Let’s start of by where we are right now in Hawaii.  We are on the 2</a:t>
            </a:r>
            <a:r>
              <a:rPr lang="en-US" baseline="30000" dirty="0"/>
              <a:t>nd</a:t>
            </a:r>
            <a:r>
              <a:rPr lang="en-US" dirty="0"/>
              <a:t> wave however, many parts on the mainland is on their 3</a:t>
            </a:r>
            <a:r>
              <a:rPr lang="en-US" baseline="30000" dirty="0"/>
              <a:t>rd</a:t>
            </a:r>
            <a:r>
              <a:rPr lang="en-US" dirty="0"/>
              <a:t> wave. This tells us a lot about how we are doing in Hawaii in taking safety measures and precautions.  Which is a true testament of the improvement we are making within our state.  We are known as having multi-general households and as we continue on this journey fighting COVID-19, just a reminder of the great work that we are doing to keep ourselves, our family, and our communities safe putting healthy practices and what we are already doing…wearing a mask, hand washing, 6 feet distancing, avoid crowds, and get your flu shot if you haven’t done so already.  </a:t>
            </a:r>
          </a:p>
        </p:txBody>
      </p:sp>
      <p:sp>
        <p:nvSpPr>
          <p:cNvPr id="4" name="Slide Number Placeholder 3"/>
          <p:cNvSpPr>
            <a:spLocks noGrp="1"/>
          </p:cNvSpPr>
          <p:nvPr>
            <p:ph type="sldNum" sz="quarter" idx="5"/>
          </p:nvPr>
        </p:nvSpPr>
        <p:spPr/>
        <p:txBody>
          <a:bodyPr/>
          <a:lstStyle/>
          <a:p>
            <a:fld id="{7AC2AD96-5BFA-ED41-B2D6-EA2206C51099}" type="slidenum">
              <a:rPr lang="en-US" smtClean="0"/>
              <a:t>3</a:t>
            </a:fld>
            <a:endParaRPr lang="en-US" dirty="0"/>
          </a:p>
        </p:txBody>
      </p:sp>
    </p:spTree>
    <p:extLst>
      <p:ext uri="{BB962C8B-B14F-4D97-AF65-F5344CB8AC3E}">
        <p14:creationId xmlns:p14="http://schemas.microsoft.com/office/powerpoint/2010/main" val="1592234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38</a:t>
            </a:fld>
            <a:endParaRPr lang="en-US" dirty="0"/>
          </a:p>
        </p:txBody>
      </p:sp>
    </p:spTree>
    <p:extLst>
      <p:ext uri="{BB962C8B-B14F-4D97-AF65-F5344CB8AC3E}">
        <p14:creationId xmlns:p14="http://schemas.microsoft.com/office/powerpoint/2010/main" val="785314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6258" name="Notes Placeholder 2"/>
          <p:cNvSpPr>
            <a:spLocks noGrp="1"/>
          </p:cNvSpPr>
          <p:nvPr>
            <p:ph type="body" idx="1"/>
          </p:nvPr>
        </p:nvSpPr>
        <p:spPr bwMode="auto">
          <a:xfrm>
            <a:off x="686421" y="4416509"/>
            <a:ext cx="5485158" cy="4413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Aft>
                <a:spcPts val="609"/>
              </a:spcAft>
            </a:pPr>
            <a:r>
              <a:rPr lang="en-US" b="1" dirty="0"/>
              <a:t>Kandace</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63380B4-A482-B44C-8466-3291FD388440}" type="slidenum">
              <a:rPr lang="en-US" sz="1200">
                <a:latin typeface="Calibri" charset="0"/>
              </a:rPr>
              <a:pPr/>
              <a:t>41</a:t>
            </a:fld>
            <a:endParaRPr lang="en-US" sz="1200" dirty="0">
              <a:latin typeface="Calibri" charset="0"/>
            </a:endParaRPr>
          </a:p>
        </p:txBody>
      </p:sp>
    </p:spTree>
    <p:extLst>
      <p:ext uri="{BB962C8B-B14F-4D97-AF65-F5344CB8AC3E}">
        <p14:creationId xmlns:p14="http://schemas.microsoft.com/office/powerpoint/2010/main" val="309702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According to OSHA – There are risk levels based on the line of work that individuals.  Which can put you at greater risk of COVID-19 exposure.  Taking into consideration the safety precautions we discussed in previous slides, somethings to think about in addition for your worksite or workplace</a:t>
            </a:r>
          </a:p>
          <a:p>
            <a:pPr marL="171450" indent="-171450">
              <a:buFontTx/>
              <a:buChar char="-"/>
            </a:pPr>
            <a:r>
              <a:rPr lang="en-US" dirty="0"/>
              <a:t>Minimize sharing of objects. </a:t>
            </a:r>
          </a:p>
          <a:p>
            <a:pPr marL="171450" indent="-171450">
              <a:buFontTx/>
              <a:buChar char="-"/>
            </a:pPr>
            <a:r>
              <a:rPr lang="en-US" dirty="0"/>
              <a:t>Limit travel for those that require to travel from different worksites or to different islands. </a:t>
            </a:r>
          </a:p>
          <a:p>
            <a:pPr marL="171450" indent="-171450">
              <a:buFontTx/>
              <a:buChar char="-"/>
            </a:pPr>
            <a:r>
              <a:rPr lang="en-US" dirty="0"/>
              <a:t>Promote and support sanitization/hygiene measures in the workplace</a:t>
            </a:r>
          </a:p>
          <a:p>
            <a:pPr marL="171450" indent="-171450">
              <a:buFontTx/>
              <a:buChar char="-"/>
            </a:pPr>
            <a:r>
              <a:rPr lang="en-US" dirty="0"/>
              <a:t>Revisit and align company policies to support mitigation</a:t>
            </a:r>
          </a:p>
          <a:p>
            <a:pPr marL="171450" indent="-171450">
              <a:buFontTx/>
              <a:buChar char="-"/>
            </a:pPr>
            <a:r>
              <a:rPr lang="en-US" dirty="0"/>
              <a:t>Communication is truly key to develop and communicate protocols.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4</a:t>
            </a:fld>
            <a:endParaRPr lang="en-US" dirty="0"/>
          </a:p>
        </p:txBody>
      </p:sp>
    </p:spTree>
    <p:extLst>
      <p:ext uri="{BB962C8B-B14F-4D97-AF65-F5344CB8AC3E}">
        <p14:creationId xmlns:p14="http://schemas.microsoft.com/office/powerpoint/2010/main" val="224616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of state of Department of Health website.  As specific return-to-work may vary from island to island and changes may occur frequently.  Stay up to date with the latest return to work by checking the DOH website.  </a:t>
            </a:r>
          </a:p>
          <a:p>
            <a:endParaRPr lang="en-US" dirty="0"/>
          </a:p>
          <a:p>
            <a:r>
              <a:rPr lang="en-US" dirty="0"/>
              <a:t>Individuals with symptoms - 10 days after onset of symptoms or day after from recovery</a:t>
            </a:r>
          </a:p>
          <a:p>
            <a:r>
              <a:rPr lang="en-US" dirty="0"/>
              <a:t>Individuals who tested positive –  can return to work after10 days since first positive test </a:t>
            </a:r>
          </a:p>
          <a:p>
            <a:endParaRPr lang="en-US" dirty="0"/>
          </a:p>
          <a:p>
            <a:r>
              <a:rPr lang="en-US" dirty="0"/>
              <a:t>Individuals without symptoms, who tested positive but are without symptoms can return to work </a:t>
            </a:r>
          </a:p>
          <a:p>
            <a:pPr marL="171450" indent="-171450">
              <a:buFontTx/>
              <a:buChar char="-"/>
            </a:pPr>
            <a:r>
              <a:rPr lang="en-US" dirty="0"/>
              <a:t>10 days since first positive test </a:t>
            </a:r>
          </a:p>
          <a:p>
            <a:pPr marL="0" indent="0">
              <a:buFontTx/>
              <a:buNone/>
            </a:pPr>
            <a:endParaRPr lang="en-US" dirty="0"/>
          </a:p>
          <a:p>
            <a:pPr marL="0" indent="0">
              <a:buFontTx/>
              <a:buNone/>
            </a:pPr>
            <a:r>
              <a:rPr lang="en-US" dirty="0"/>
              <a:t>Employees who have had exposure to COVID-19 but haven’t tested positive or experienced symptoms, can return to work: </a:t>
            </a:r>
          </a:p>
          <a:p>
            <a:pPr marL="0" indent="0">
              <a:buFontTx/>
              <a:buNone/>
            </a:pPr>
            <a:r>
              <a:rPr lang="en-US" dirty="0"/>
              <a:t>- 14 days since last exposure, even after negative test. </a:t>
            </a:r>
          </a:p>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5</a:t>
            </a:fld>
            <a:endParaRPr lang="en-US" dirty="0"/>
          </a:p>
        </p:txBody>
      </p:sp>
    </p:spTree>
    <p:extLst>
      <p:ext uri="{BB962C8B-B14F-4D97-AF65-F5344CB8AC3E}">
        <p14:creationId xmlns:p14="http://schemas.microsoft.com/office/powerpoint/2010/main" val="166091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880" rtl="0" eaLnBrk="1" fontAlgn="auto" latinLnBrk="0" hangingPunct="1">
              <a:lnSpc>
                <a:spcPct val="100000"/>
              </a:lnSpc>
              <a:spcBef>
                <a:spcPts val="0"/>
              </a:spcBef>
              <a:spcAft>
                <a:spcPts val="0"/>
              </a:spcAft>
              <a:buClrTx/>
              <a:buSzTx/>
              <a:buFontTx/>
              <a:buNone/>
              <a:tabLst/>
              <a:defRPr/>
            </a:pPr>
            <a:r>
              <a:rPr lang="en-US" dirty="0"/>
              <a:t>For the most current clinical updates, trends on COVID-19 and vaccines, we would like to invite you to Kaiser Permanente’s Webinar tomorrow at 1 pm.  Our presenter is our Kaiser Permanente physician – Dr. Deb Friesen and One of our Sr. Directors David Tumilowicz.  </a:t>
            </a:r>
          </a:p>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6</a:t>
            </a:fld>
            <a:endParaRPr lang="en-US" dirty="0"/>
          </a:p>
        </p:txBody>
      </p:sp>
    </p:spTree>
    <p:extLst>
      <p:ext uri="{BB962C8B-B14F-4D97-AF65-F5344CB8AC3E}">
        <p14:creationId xmlns:p14="http://schemas.microsoft.com/office/powerpoint/2010/main" val="325149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Other safety measures: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Assign or identify a workplace coordinator to keep track of COVID-19 issues that impact the workplace.  Coordinator to also track suspected and confirmed cases among workers.  - Develop testing strategy, work with local health department in contact tracing and quarantining of close contact, consider whether to temporarily suspend operations.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Prepare for business continuity plans for significant </a:t>
            </a:r>
            <a:r>
              <a:rPr lang="en-US" dirty="0" err="1">
                <a:latin typeface="Arial" panose="020B0604020202020204" pitchFamily="34" charset="0"/>
                <a:cs typeface="Arial" panose="020B0604020202020204" pitchFamily="34" charset="0"/>
              </a:rPr>
              <a:t>abesenteesm</a:t>
            </a:r>
            <a:r>
              <a:rPr lang="en-US" dirty="0">
                <a:latin typeface="Arial" panose="020B0604020202020204" pitchFamily="34" charset="0"/>
                <a:cs typeface="Arial" panose="020B0604020202020204" pitchFamily="34" charset="0"/>
              </a:rPr>
              <a:t>, supply chain disruption, or changes in the way you may need to do business. </a:t>
            </a:r>
          </a:p>
          <a:p>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t>Communicate any policies for telework and leave policies to allow employees to stay home to care for sick family members or care for children if school and childcare are closed.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Minimize face to face contact – example meetings to be done remotely if possible.  Use staggered work shifts and promote teleworking when possible.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Share your response plan with employees and clearly communicate expectations.  It is important to let employees know the plans and expectations if COVID-19 Occurs in the communities where you have a workplace or site.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Limit travel.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C2AD96-5BFA-ED41-B2D6-EA2206C51099}" type="slidenum">
              <a:rPr lang="en-US" smtClean="0"/>
              <a:t>7</a:t>
            </a:fld>
            <a:endParaRPr lang="en-US" dirty="0"/>
          </a:p>
        </p:txBody>
      </p:sp>
    </p:spTree>
    <p:extLst>
      <p:ext uri="{BB962C8B-B14F-4D97-AF65-F5344CB8AC3E}">
        <p14:creationId xmlns:p14="http://schemas.microsoft.com/office/powerpoint/2010/main" val="86155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Communicate any policies for telework and leave policies to allow employees to stay home to care for sick family members or care for children if school and childcare are closed.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Minimize face to face contact – example meetings to be done remotely if possible.  Use staggered work shifts and promote teleworking when possible.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Limit travel.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8</a:t>
            </a:fld>
            <a:endParaRPr lang="en-US" dirty="0"/>
          </a:p>
        </p:txBody>
      </p:sp>
    </p:spTree>
    <p:extLst>
      <p:ext uri="{BB962C8B-B14F-4D97-AF65-F5344CB8AC3E}">
        <p14:creationId xmlns:p14="http://schemas.microsoft.com/office/powerpoint/2010/main" val="413714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resources suggest that the use of telehealth services for mental health conditions might reduce COVID-19-related mental health consequences.</a:t>
            </a:r>
            <a:r>
              <a:rPr lang="en-US" baseline="30000" dirty="0"/>
              <a:t>1,2,3 </a:t>
            </a:r>
            <a:r>
              <a:rPr lang="en-US" baseline="0" dirty="0"/>
              <a:t>Online cognitive-behavioral therapies have been successful in the treatment of anxiety.</a:t>
            </a:r>
            <a:r>
              <a:rPr lang="en-US" baseline="30000" dirty="0"/>
              <a:t>2,3</a:t>
            </a:r>
          </a:p>
          <a:p>
            <a:endParaRPr lang="en-US" baseline="30000" dirty="0"/>
          </a:p>
          <a:p>
            <a:r>
              <a:rPr lang="en-US" dirty="0"/>
              <a:t>Kaiser Permanente offers both primary and specialty care via telehealth. No referral is needed for members to access mental health support, and there are numerous options available for accessing: </a:t>
            </a:r>
          </a:p>
          <a:p>
            <a:endParaRPr lang="en-US" dirty="0"/>
          </a:p>
          <a:p>
            <a:pPr marL="171450" indent="-171450">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24/7 advice </a:t>
            </a:r>
          </a:p>
          <a:p>
            <a:pPr marL="171450" indent="-171450">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Video visit </a:t>
            </a:r>
          </a:p>
          <a:p>
            <a:pPr marL="171450" indent="-171450">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Phone appointment </a:t>
            </a:r>
          </a:p>
          <a:p>
            <a:pPr marL="171450" indent="-171450">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Email </a:t>
            </a:r>
          </a:p>
          <a:p>
            <a:pPr marL="171450" indent="-171450">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E-visit</a:t>
            </a:r>
          </a:p>
          <a:p>
            <a:pPr marL="171450" indent="-171450">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Online self-care</a:t>
            </a:r>
          </a:p>
          <a:p>
            <a:pPr marL="171450" indent="-171450">
              <a:buFont typeface="Arial" panose="020B0604020202020204" pitchFamily="34" charset="0"/>
              <a:buChar char="•"/>
            </a:pPr>
            <a:r>
              <a:rPr lang="en-US" sz="800" kern="1200" dirty="0">
                <a:solidFill>
                  <a:schemeClr val="tx1"/>
                </a:solidFill>
                <a:effectLst/>
                <a:latin typeface="Arial" panose="020B0604020202020204" pitchFamily="34" charset="0"/>
                <a:ea typeface="+mn-ea"/>
                <a:cs typeface="Arial" panose="020B0604020202020204" pitchFamily="34" charset="0"/>
              </a:rPr>
              <a:t>Mobile app and kp.org</a:t>
            </a:r>
          </a:p>
          <a:p>
            <a:pPr marL="0" indent="0">
              <a:buFontTx/>
              <a:buNone/>
            </a:pPr>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dirty="0"/>
              <a:t>Whenever possible, employers can help support employee mental health by </a:t>
            </a:r>
            <a:r>
              <a:rPr lang="en-US" sz="600" b="0" i="0" kern="1200" dirty="0">
                <a:solidFill>
                  <a:schemeClr val="tx1"/>
                </a:solidFill>
                <a:effectLst/>
                <a:latin typeface="+mn-lt"/>
                <a:ea typeface="+mn-ea"/>
                <a:cs typeface="+mn-cs"/>
              </a:rPr>
              <a:t>promoting social connectedness, supporting persons at risk for suicide, addressing stress from experienced racial discrimination, and promoting of health services related to emotional well-being. To reduce potential harms of increased substance use related to COVID-19, resources, including social support, comprehensive treatment options, and harm reduction services, are essential and should remain accessible.</a:t>
            </a:r>
            <a:r>
              <a:rPr lang="en-US" sz="600" b="0" i="0" kern="1200" baseline="30000" dirty="0">
                <a:solidFill>
                  <a:schemeClr val="tx1"/>
                </a:solidFill>
                <a:effectLst/>
                <a:latin typeface="+mn-lt"/>
                <a:ea typeface="+mn-ea"/>
                <a:cs typeface="+mn-cs"/>
              </a:rPr>
              <a:t>1</a:t>
            </a:r>
            <a:endParaRPr lang="en-US" sz="600" b="0" i="0" u="none" strike="noStrike" kern="1200" baseline="0" dirty="0">
              <a:solidFill>
                <a:schemeClr val="tx1"/>
              </a:solidFill>
              <a:latin typeface="+mn-lt"/>
              <a:ea typeface="+mn-ea"/>
              <a:cs typeface="+mn-cs"/>
            </a:endParaRPr>
          </a:p>
          <a:p>
            <a:endParaRPr lang="en-US" sz="600" b="0" i="0" u="none" strike="noStrike" kern="1200" baseline="0" dirty="0">
              <a:solidFill>
                <a:schemeClr val="tx1"/>
              </a:solidFill>
              <a:latin typeface="+mn-lt"/>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n-US" sz="600" dirty="0">
                <a:latin typeface="Arial"/>
                <a:cs typeface="Arial"/>
              </a:rPr>
              <a:t>______</a:t>
            </a:r>
          </a:p>
          <a:p>
            <a:pPr marL="0" marR="0" lvl="0" indent="0" algn="l" defTabSz="1828891" rtl="0" eaLnBrk="1" fontAlgn="auto" latinLnBrk="0" hangingPunct="1">
              <a:lnSpc>
                <a:spcPct val="100000"/>
              </a:lnSpc>
              <a:spcBef>
                <a:spcPts val="0"/>
              </a:spcBef>
              <a:spcAft>
                <a:spcPts val="0"/>
              </a:spcAft>
              <a:buClrTx/>
              <a:buSzTx/>
              <a:buFontTx/>
              <a:buNone/>
              <a:tabLst/>
              <a:defRPr/>
            </a:pPr>
            <a:r>
              <a:rPr lang="en-US" sz="600" b="0" i="0" kern="1200" baseline="30000" dirty="0">
                <a:solidFill>
                  <a:schemeClr val="tx1"/>
                </a:solidFill>
                <a:effectLst/>
                <a:latin typeface="Arial"/>
                <a:cs typeface="Arial"/>
              </a:rPr>
              <a:t>1</a:t>
            </a:r>
            <a:r>
              <a:rPr lang="en-US" sz="800" dirty="0">
                <a:latin typeface="Arial" panose="020B0604020202020204" pitchFamily="34" charset="0"/>
                <a:cs typeface="Arial" panose="020B0604020202020204" pitchFamily="34" charset="0"/>
              </a:rPr>
              <a:t>https://www.cdc.gov/mmwr/volumes/69/wr/mm6932a1.htm</a:t>
            </a:r>
          </a:p>
          <a:p>
            <a:pPr marL="0" marR="0" lvl="0" indent="0" algn="l" defTabSz="1828891" rtl="0" eaLnBrk="1" fontAlgn="auto" latinLnBrk="0" hangingPunct="1">
              <a:lnSpc>
                <a:spcPct val="100000"/>
              </a:lnSpc>
              <a:spcBef>
                <a:spcPts val="0"/>
              </a:spcBef>
              <a:spcAft>
                <a:spcPts val="0"/>
              </a:spcAft>
              <a:buClrTx/>
              <a:buSzTx/>
              <a:buFontTx/>
              <a:buNone/>
              <a:tabLst/>
              <a:defRPr/>
            </a:pPr>
            <a:r>
              <a:rPr lang="en-US" sz="800" b="0" i="0" kern="1200" baseline="30000" dirty="0">
                <a:solidFill>
                  <a:schemeClr val="tx1"/>
                </a:solidFill>
                <a:effectLst/>
                <a:latin typeface="Arial"/>
                <a:cs typeface="Arial"/>
              </a:rPr>
              <a:t>2</a:t>
            </a:r>
            <a:r>
              <a:rPr lang="en-US" sz="800" dirty="0">
                <a:latin typeface="Arial" panose="020B0604020202020204" pitchFamily="34" charset="0"/>
                <a:cs typeface="Arial" panose="020B0604020202020204" pitchFamily="34" charset="0"/>
              </a:rPr>
              <a:t>https://www.sciencedirect.com/science/article/pii/S016517812030740X</a:t>
            </a:r>
          </a:p>
          <a:p>
            <a:pPr marL="0" marR="0" lvl="0" indent="0" algn="l" defTabSz="914080" rtl="0" eaLnBrk="1" fontAlgn="auto" latinLnBrk="0" hangingPunct="1">
              <a:lnSpc>
                <a:spcPct val="100000"/>
              </a:lnSpc>
              <a:spcBef>
                <a:spcPts val="0"/>
              </a:spcBef>
              <a:spcAft>
                <a:spcPts val="0"/>
              </a:spcAft>
              <a:buClrTx/>
              <a:buSzTx/>
              <a:buFontTx/>
              <a:buNone/>
              <a:tabLst/>
              <a:defRPr/>
            </a:pPr>
            <a:r>
              <a:rPr lang="en-US" sz="700" b="0" i="0" kern="1200" baseline="30000" dirty="0">
                <a:solidFill>
                  <a:schemeClr val="tx1"/>
                </a:solidFill>
                <a:effectLst/>
                <a:latin typeface="Arial"/>
                <a:cs typeface="Arial"/>
              </a:rPr>
              <a:t>3</a:t>
            </a:r>
            <a:r>
              <a:rPr lang="en-US" sz="700" dirty="0"/>
              <a:t>https://journals.sagepub.com/doi/full/10.1177/0030222820949350</a:t>
            </a:r>
          </a:p>
          <a:p>
            <a:pPr marL="228600" indent="-228600">
              <a:buAutoNum type="arabicPeriod"/>
            </a:pPr>
            <a:endParaRPr lang="en-US" sz="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AC2AD96-5BFA-ED41-B2D6-EA2206C51099}" type="slidenum">
              <a:rPr lang="en-US" smtClean="0"/>
              <a:pPr/>
              <a:t>9</a:t>
            </a:fld>
            <a:endParaRPr lang="en-US"/>
          </a:p>
        </p:txBody>
      </p:sp>
    </p:spTree>
    <p:extLst>
      <p:ext uri="{BB962C8B-B14F-4D97-AF65-F5344CB8AC3E}">
        <p14:creationId xmlns:p14="http://schemas.microsoft.com/office/powerpoint/2010/main" val="191787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p:cNvSpPr/>
          <p:nvPr userDrawn="1"/>
        </p:nvSpPr>
        <p:spPr>
          <a:xfrm>
            <a:off x="0" y="1"/>
            <a:ext cx="12188825" cy="609024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rmAutofit/>
          </a:bodyPr>
          <a:lstStyle>
            <a:lvl1pPr>
              <a:defRPr sz="2999"/>
            </a:lvl1pPr>
          </a:lstStyle>
          <a:p>
            <a:r>
              <a:rPr lang="en-US"/>
              <a:t>Title of presentation goes in this space</a:t>
            </a:r>
          </a:p>
        </p:txBody>
      </p:sp>
      <p:sp>
        <p:nvSpPr>
          <p:cNvPr id="16" name="Text Placeholder 15"/>
          <p:cNvSpPr>
            <a:spLocks noGrp="1"/>
          </p:cNvSpPr>
          <p:nvPr>
            <p:ph type="body" sz="quarter" idx="10" hasCustomPrompt="1"/>
          </p:nvPr>
        </p:nvSpPr>
        <p:spPr>
          <a:xfrm>
            <a:off x="837872" y="4684145"/>
            <a:ext cx="7423005" cy="1155940"/>
          </a:xfrm>
          <a:prstGeom prst="rect">
            <a:avLst/>
          </a:prstGeom>
        </p:spPr>
        <p:txBody>
          <a:bodyPr anchor="b" anchorCtr="0"/>
          <a:lstStyle>
            <a:lvl1pPr marL="0" indent="0">
              <a:buFontTx/>
              <a:buNone/>
              <a:defRPr sz="1400" baseline="0">
                <a:solidFill>
                  <a:schemeClr val="bg1"/>
                </a:solidFill>
              </a:defRPr>
            </a:lvl1pPr>
          </a:lstStyle>
          <a:p>
            <a:r>
              <a:rPr lang="en-US" sz="1499"/>
              <a:t>Presenter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5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293" y="202589"/>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2388" y="202589"/>
            <a:ext cx="3805863" cy="194651"/>
          </a:xfrm>
          <a:prstGeom prst="rect">
            <a:avLst/>
          </a:prstGeo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2" name="Title 1"/>
          <p:cNvSpPr>
            <a:spLocks noGrp="1"/>
          </p:cNvSpPr>
          <p:nvPr>
            <p:ph type="title" hasCustomPrompt="1"/>
          </p:nvPr>
        </p:nvSpPr>
        <p:spPr>
          <a:xfrm>
            <a:off x="876753" y="705681"/>
            <a:ext cx="8835748" cy="1004888"/>
          </a:xfrm>
          <a:prstGeom prst="rect">
            <a:avLst/>
          </a:prstGeom>
        </p:spPr>
        <p:txBody>
          <a:bodyPr/>
          <a:lstStyle>
            <a:lvl1pPr>
              <a:defRPr sz="2999" baseline="0"/>
            </a:lvl1pPr>
          </a:lstStyle>
          <a:p>
            <a:r>
              <a:rPr lang="en-US"/>
              <a:t>Basic 1 Column Slide To Start. Title can go to Two lines.</a:t>
            </a:r>
          </a:p>
        </p:txBody>
      </p:sp>
      <p:sp>
        <p:nvSpPr>
          <p:cNvPr id="6" name="Content Placeholder 5"/>
          <p:cNvSpPr>
            <a:spLocks noGrp="1"/>
          </p:cNvSpPr>
          <p:nvPr>
            <p:ph sz="quarter" idx="19"/>
          </p:nvPr>
        </p:nvSpPr>
        <p:spPr>
          <a:xfrm>
            <a:off x="876753" y="1761996"/>
            <a:ext cx="8835748" cy="4152900"/>
          </a:xfrm>
          <a:prstGeom prst="rect">
            <a:avLst/>
          </a:prstGeom>
        </p:spPr>
        <p:txBody>
          <a:bodyPr/>
          <a:lstStyle>
            <a:lvl1pPr>
              <a:defRPr sz="1714"/>
            </a:lvl1pPr>
            <a:lvl2pPr>
              <a:defRPr sz="1714"/>
            </a:lvl2pPr>
            <a:lvl3pPr>
              <a:defRPr sz="1714"/>
            </a:lvl3pPr>
            <a:lvl4pPr>
              <a:defRPr sz="1714"/>
            </a:lvl4pPr>
            <a:lvl5pPr>
              <a:defRPr sz="171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7982388" y="202589"/>
            <a:ext cx="3805863" cy="194651"/>
          </a:xfrm>
          <a:prstGeom prst="rect">
            <a:avLst/>
          </a:prstGeom>
        </p:spPr>
        <p:txBody>
          <a:bodyPr wrap="none">
            <a:noAutofit/>
          </a:bodyPr>
          <a:lstStyle>
            <a:lvl1pPr marL="0" indent="0" algn="r">
              <a:buNone/>
              <a:defRPr sz="1200" baseline="0">
                <a:solidFill>
                  <a:schemeClr val="tx1">
                    <a:lumMod val="75000"/>
                    <a:lumOff val="25000"/>
                  </a:schemeClr>
                </a:solidFill>
              </a:defRPr>
            </a:lvl1pPr>
          </a:lstStyle>
          <a:p>
            <a:pPr lvl="0"/>
            <a:r>
              <a:rPr lang="en-US"/>
              <a:t>DEPARTMENT NAME</a:t>
            </a:r>
          </a:p>
        </p:txBody>
      </p:sp>
      <p:sp>
        <p:nvSpPr>
          <p:cNvPr id="7" name="Text Placeholder 10"/>
          <p:cNvSpPr>
            <a:spLocks noGrp="1"/>
          </p:cNvSpPr>
          <p:nvPr>
            <p:ph type="body" sz="quarter" idx="14" hasCustomPrompt="1"/>
          </p:nvPr>
        </p:nvSpPr>
        <p:spPr>
          <a:xfrm>
            <a:off x="306293" y="202589"/>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22" name="Picture Placeholder 21"/>
          <p:cNvSpPr>
            <a:spLocks noGrp="1"/>
          </p:cNvSpPr>
          <p:nvPr>
            <p:ph type="pic" sz="quarter" idx="18"/>
          </p:nvPr>
        </p:nvSpPr>
        <p:spPr>
          <a:xfrm>
            <a:off x="7941541" y="0"/>
            <a:ext cx="4247284" cy="6858000"/>
          </a:xfrm>
          <a:prstGeom prst="rect">
            <a:avLst/>
          </a:prstGeom>
          <a:solidFill>
            <a:schemeClr val="bg1">
              <a:lumMod val="95000"/>
            </a:schemeClr>
          </a:solidFill>
        </p:spPr>
        <p:txBody>
          <a:bodyPr anchor="ctr" anchorCtr="1">
            <a:noAutofit/>
          </a:bodyPr>
          <a:lstStyle/>
          <a:p>
            <a:endParaRPr lang="en-US" dirty="0"/>
          </a:p>
        </p:txBody>
      </p:sp>
      <p:sp>
        <p:nvSpPr>
          <p:cNvPr id="10" name="Text Placeholder 2"/>
          <p:cNvSpPr>
            <a:spLocks noGrp="1"/>
          </p:cNvSpPr>
          <p:nvPr>
            <p:ph type="body" sz="quarter" idx="17" hasCustomPrompt="1"/>
          </p:nvPr>
        </p:nvSpPr>
        <p:spPr>
          <a:xfrm>
            <a:off x="887860" y="1761996"/>
            <a:ext cx="6583446" cy="4015374"/>
          </a:xfrm>
          <a:prstGeom prst="rect">
            <a:avLst/>
          </a:prstGeom>
        </p:spPr>
        <p:txBody>
          <a:bodyPr>
            <a:noAutofit/>
          </a:bodyPr>
          <a:lstStyle>
            <a:lvl1pPr marL="0" indent="0">
              <a:lnSpc>
                <a:spcPct val="120000"/>
              </a:lnSpc>
              <a:buFontTx/>
              <a:buNone/>
              <a:defRPr sz="1714" baseline="0">
                <a:solidFill>
                  <a:schemeClr val="tx1">
                    <a:lumMod val="85000"/>
                    <a:lumOff val="15000"/>
                  </a:schemeClr>
                </a:solidFill>
              </a:defRPr>
            </a:lvl1pPr>
            <a:lvl2pPr marL="457049" indent="0">
              <a:buFontTx/>
              <a:buNone/>
              <a:defRPr/>
            </a:lvl2pPr>
            <a:lvl3pPr marL="914100" indent="0">
              <a:buFontTx/>
              <a:buNone/>
              <a:defRPr/>
            </a:lvl3pPr>
            <a:lvl4pPr marL="1371149" indent="0">
              <a:buFontTx/>
              <a:buNone/>
              <a:defRPr/>
            </a:lvl4pPr>
            <a:lvl5pPr marL="1828199" indent="0">
              <a:buFontTx/>
              <a:buNone/>
              <a:defRPr/>
            </a:lvl5pPr>
          </a:lstStyle>
          <a:p>
            <a:pPr lvl="0"/>
            <a:r>
              <a:rPr lang="en-US"/>
              <a:t>Drag and drop your photo into photo in layout.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3" name="Title 1"/>
          <p:cNvSpPr>
            <a:spLocks noGrp="1"/>
          </p:cNvSpPr>
          <p:nvPr>
            <p:ph type="title" hasCustomPrompt="1"/>
          </p:nvPr>
        </p:nvSpPr>
        <p:spPr>
          <a:xfrm>
            <a:off x="887862" y="705681"/>
            <a:ext cx="6583447" cy="1004888"/>
          </a:xfrm>
          <a:prstGeom prst="rect">
            <a:avLst/>
          </a:prstGeom>
        </p:spPr>
        <p:txBody>
          <a:bodyPr/>
          <a:lstStyle>
            <a:lvl1pPr>
              <a:defRPr sz="2999" baseline="0"/>
            </a:lvl1pPr>
          </a:lstStyle>
          <a:p>
            <a:r>
              <a:rPr lang="en-US"/>
              <a:t>1 column with photo on right side of slide</a:t>
            </a:r>
          </a:p>
        </p:txBody>
      </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7982388" y="202589"/>
            <a:ext cx="3805863" cy="194651"/>
          </a:xfrm>
          <a:prstGeom prst="rect">
            <a:avLst/>
          </a:prstGeom>
        </p:spPr>
        <p:txBody>
          <a:bodyPr wrap="none">
            <a:noAutofit/>
          </a:bodyPr>
          <a:lstStyle>
            <a:lvl1pPr marL="0" indent="0" algn="r">
              <a:buNone/>
              <a:defRPr sz="1200" baseline="0">
                <a:solidFill>
                  <a:schemeClr val="tx1">
                    <a:lumMod val="75000"/>
                    <a:lumOff val="25000"/>
                  </a:schemeClr>
                </a:solidFill>
              </a:defRPr>
            </a:lvl1pPr>
          </a:lstStyle>
          <a:p>
            <a:pPr lvl="0"/>
            <a:r>
              <a:rPr lang="en-US"/>
              <a:t>DEPARTMENT NAME</a:t>
            </a:r>
          </a:p>
        </p:txBody>
      </p:sp>
      <p:sp>
        <p:nvSpPr>
          <p:cNvPr id="22" name="Picture Placeholder 21"/>
          <p:cNvSpPr>
            <a:spLocks noGrp="1"/>
          </p:cNvSpPr>
          <p:nvPr>
            <p:ph type="pic" sz="quarter" idx="18"/>
          </p:nvPr>
        </p:nvSpPr>
        <p:spPr>
          <a:xfrm>
            <a:off x="9693457" y="0"/>
            <a:ext cx="2495368" cy="6858000"/>
          </a:xfrm>
          <a:prstGeom prst="rect">
            <a:avLst/>
          </a:prstGeom>
          <a:solidFill>
            <a:schemeClr val="bg1">
              <a:lumMod val="95000"/>
            </a:schemeClr>
          </a:solidFill>
        </p:spPr>
        <p:txBody>
          <a:bodyPr anchor="ctr" anchorCtr="1">
            <a:noAutofit/>
          </a:bodyPr>
          <a:lstStyle/>
          <a:p>
            <a:endParaRPr lang="en-US" dirty="0"/>
          </a:p>
        </p:txBody>
      </p:sp>
      <p:sp>
        <p:nvSpPr>
          <p:cNvPr id="3" name="Picture Placeholder 2"/>
          <p:cNvSpPr>
            <a:spLocks noGrp="1"/>
          </p:cNvSpPr>
          <p:nvPr>
            <p:ph type="pic" sz="quarter" idx="19"/>
          </p:nvPr>
        </p:nvSpPr>
        <p:spPr>
          <a:xfrm>
            <a:off x="6221095" y="0"/>
            <a:ext cx="3320021" cy="3353447"/>
          </a:xfrm>
          <a:prstGeom prst="rect">
            <a:avLst/>
          </a:prstGeom>
          <a:solidFill>
            <a:schemeClr val="bg1">
              <a:lumMod val="95000"/>
            </a:schemeClr>
          </a:solidFill>
        </p:spPr>
        <p:txBody>
          <a:bodyPr anchor="ctr" anchorCtr="1">
            <a:noAutofit/>
          </a:bodyPr>
          <a:lstStyle/>
          <a:p>
            <a:endParaRPr lang="en-US" dirty="0"/>
          </a:p>
        </p:txBody>
      </p:sp>
      <p:sp>
        <p:nvSpPr>
          <p:cNvPr id="10" name="Picture Placeholder 2"/>
          <p:cNvSpPr>
            <a:spLocks noGrp="1"/>
          </p:cNvSpPr>
          <p:nvPr>
            <p:ph type="pic" sz="quarter" idx="20"/>
          </p:nvPr>
        </p:nvSpPr>
        <p:spPr>
          <a:xfrm>
            <a:off x="6221095" y="3556035"/>
            <a:ext cx="3320020" cy="3301965"/>
          </a:xfrm>
          <a:prstGeom prst="rect">
            <a:avLst/>
          </a:prstGeom>
          <a:solidFill>
            <a:schemeClr val="bg1">
              <a:lumMod val="95000"/>
            </a:schemeClr>
          </a:solidFill>
        </p:spPr>
        <p:txBody>
          <a:bodyPr anchor="ctr" anchorCtr="1"/>
          <a:lstStyle/>
          <a:p>
            <a:endParaRPr lang="en-US" dirty="0"/>
          </a:p>
        </p:txBody>
      </p:sp>
      <p:sp>
        <p:nvSpPr>
          <p:cNvPr id="13" name="Text Placeholder 10"/>
          <p:cNvSpPr>
            <a:spLocks noGrp="1"/>
          </p:cNvSpPr>
          <p:nvPr>
            <p:ph type="body" sz="quarter" idx="14" hasCustomPrompt="1"/>
          </p:nvPr>
        </p:nvSpPr>
        <p:spPr>
          <a:xfrm>
            <a:off x="306293" y="202589"/>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14" name="Text Placeholder 2"/>
          <p:cNvSpPr>
            <a:spLocks noGrp="1"/>
          </p:cNvSpPr>
          <p:nvPr>
            <p:ph type="body" sz="quarter" idx="17" hasCustomPrompt="1"/>
          </p:nvPr>
        </p:nvSpPr>
        <p:spPr>
          <a:xfrm>
            <a:off x="887860" y="1710566"/>
            <a:ext cx="4805038" cy="4015374"/>
          </a:xfrm>
          <a:prstGeom prst="rect">
            <a:avLst/>
          </a:prstGeom>
        </p:spPr>
        <p:txBody>
          <a:bodyPr>
            <a:noAutofit/>
          </a:bodyPr>
          <a:lstStyle>
            <a:lvl1pPr marL="0" indent="0">
              <a:lnSpc>
                <a:spcPct val="120000"/>
              </a:lnSpc>
              <a:buFontTx/>
              <a:buNone/>
              <a:defRPr baseline="0">
                <a:solidFill>
                  <a:schemeClr val="tx1">
                    <a:lumMod val="85000"/>
                    <a:lumOff val="15000"/>
                  </a:schemeClr>
                </a:solidFill>
              </a:defRPr>
            </a:lvl1pPr>
            <a:lvl2pPr marL="457049" indent="0">
              <a:buFontTx/>
              <a:buNone/>
              <a:defRPr/>
            </a:lvl2pPr>
            <a:lvl3pPr marL="914100" indent="0">
              <a:buFontTx/>
              <a:buNone/>
              <a:defRPr/>
            </a:lvl3pPr>
            <a:lvl4pPr marL="1371149" indent="0">
              <a:buFontTx/>
              <a:buNone/>
              <a:defRPr/>
            </a:lvl4pPr>
            <a:lvl5pPr marL="1828199" indent="0">
              <a:buFontTx/>
              <a:buNone/>
              <a:defRPr/>
            </a:lvl5pPr>
          </a:lstStyle>
          <a:p>
            <a:pPr lvl="0"/>
            <a:r>
              <a:rPr lang="en-US"/>
              <a:t>Drag and drop photos into desired position.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5" name="Title 1"/>
          <p:cNvSpPr>
            <a:spLocks noGrp="1"/>
          </p:cNvSpPr>
          <p:nvPr>
            <p:ph type="title" hasCustomPrompt="1"/>
          </p:nvPr>
        </p:nvSpPr>
        <p:spPr>
          <a:xfrm>
            <a:off x="887860" y="705681"/>
            <a:ext cx="4805038" cy="1004888"/>
          </a:xfrm>
          <a:prstGeom prst="rect">
            <a:avLst/>
          </a:prstGeom>
        </p:spPr>
        <p:txBody>
          <a:bodyPr/>
          <a:lstStyle>
            <a:lvl1pPr>
              <a:defRPr sz="2999" baseline="0"/>
            </a:lvl1pPr>
          </a:lstStyle>
          <a:p>
            <a:r>
              <a:rPr lang="en-US"/>
              <a:t>Multiple photos on right side</a:t>
            </a:r>
          </a:p>
        </p:txBody>
      </p:sp>
    </p:spTree>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Text Placeholder 10"/>
          <p:cNvSpPr>
            <a:spLocks noGrp="1"/>
          </p:cNvSpPr>
          <p:nvPr>
            <p:ph type="body" sz="quarter" idx="14" hasCustomPrompt="1"/>
          </p:nvPr>
        </p:nvSpPr>
        <p:spPr>
          <a:xfrm>
            <a:off x="306293" y="202589"/>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13" name="Text Placeholder 10"/>
          <p:cNvSpPr>
            <a:spLocks noGrp="1"/>
          </p:cNvSpPr>
          <p:nvPr>
            <p:ph type="body" sz="quarter" idx="15" hasCustomPrompt="1"/>
          </p:nvPr>
        </p:nvSpPr>
        <p:spPr>
          <a:xfrm>
            <a:off x="7982388" y="202589"/>
            <a:ext cx="3805863" cy="194651"/>
          </a:xfrm>
          <a:prstGeom prst="rect">
            <a:avLst/>
          </a:prstGeo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14" name="Title 1"/>
          <p:cNvSpPr>
            <a:spLocks noGrp="1"/>
          </p:cNvSpPr>
          <p:nvPr>
            <p:ph type="title" hasCustomPrompt="1"/>
          </p:nvPr>
        </p:nvSpPr>
        <p:spPr>
          <a:xfrm>
            <a:off x="887860" y="705681"/>
            <a:ext cx="8653257" cy="1004888"/>
          </a:xfrm>
          <a:prstGeom prst="rect">
            <a:avLst/>
          </a:prstGeom>
        </p:spPr>
        <p:txBody>
          <a:bodyPr/>
          <a:lstStyle>
            <a:lvl1pPr>
              <a:defRPr sz="2999" baseline="0"/>
            </a:lvl1pPr>
          </a:lstStyle>
          <a:p>
            <a:r>
              <a:rPr lang="en-US"/>
              <a:t>2 column layout</a:t>
            </a:r>
          </a:p>
        </p:txBody>
      </p:sp>
      <p:sp>
        <p:nvSpPr>
          <p:cNvPr id="4" name="Content Placeholder 3"/>
          <p:cNvSpPr>
            <a:spLocks noGrp="1"/>
          </p:cNvSpPr>
          <p:nvPr>
            <p:ph sz="quarter" idx="20"/>
          </p:nvPr>
        </p:nvSpPr>
        <p:spPr>
          <a:xfrm>
            <a:off x="6512556" y="1761996"/>
            <a:ext cx="5275583" cy="4015374"/>
          </a:xfrm>
          <a:prstGeom prst="rect">
            <a:avLst/>
          </a:prstGeom>
        </p:spPr>
        <p:txBody>
          <a:bodyPr/>
          <a:lstStyle>
            <a:lvl1pPr marL="285656" indent="-285656">
              <a:lnSpc>
                <a:spcPct val="100000"/>
              </a:lnSpc>
              <a:buFont typeface="Arial" charset="0"/>
              <a:buChar char="•"/>
              <a:defRPr sz="1714"/>
            </a:lvl1pPr>
          </a:lstStyle>
          <a:p>
            <a:pPr lvl="0"/>
            <a:r>
              <a:rPr lang="en-US"/>
              <a:t>Click to edit Master text styles</a:t>
            </a:r>
          </a:p>
        </p:txBody>
      </p:sp>
      <p:sp>
        <p:nvSpPr>
          <p:cNvPr id="6" name="Content Placeholder 5"/>
          <p:cNvSpPr>
            <a:spLocks noGrp="1"/>
          </p:cNvSpPr>
          <p:nvPr>
            <p:ph sz="quarter" idx="21"/>
          </p:nvPr>
        </p:nvSpPr>
        <p:spPr>
          <a:xfrm>
            <a:off x="876752" y="1761996"/>
            <a:ext cx="4816146" cy="4015374"/>
          </a:xfrm>
          <a:prstGeom prst="rect">
            <a:avLst/>
          </a:prstGeom>
        </p:spPr>
        <p:txBody>
          <a:bodyPr/>
          <a:lstStyle>
            <a:lvl1pPr marL="228525" indent="-228525">
              <a:lnSpc>
                <a:spcPct val="100000"/>
              </a:lnSpc>
              <a:buFont typeface="Arial" charset="0"/>
              <a:buChar char="•"/>
              <a:defRPr sz="1714"/>
            </a:lvl1pPr>
            <a:lvl2pPr marL="685575" indent="-228525">
              <a:lnSpc>
                <a:spcPct val="100000"/>
              </a:lnSpc>
              <a:buFont typeface="Arial" charset="0"/>
              <a:buChar char="•"/>
              <a:defRPr sz="1714"/>
            </a:lvl2pPr>
            <a:lvl3pPr marL="1142624" indent="-228525">
              <a:lnSpc>
                <a:spcPct val="100000"/>
              </a:lnSpc>
              <a:buFont typeface="Arial" charset="0"/>
              <a:buChar char="•"/>
              <a:defRPr sz="1714"/>
            </a:lvl3pPr>
            <a:lvl4pPr marL="1599675" indent="-228525">
              <a:lnSpc>
                <a:spcPct val="100000"/>
              </a:lnSpc>
              <a:buFont typeface="Arial" charset="0"/>
              <a:buChar char="•"/>
              <a:defRPr sz="1714"/>
            </a:lvl4pPr>
            <a:lvl5pPr marL="2056724" indent="-228525">
              <a:lnSpc>
                <a:spcPct val="100000"/>
              </a:lnSpc>
              <a:buFont typeface="Arial" charset="0"/>
              <a:buChar char="•"/>
              <a:defRPr sz="171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4"/>
          </p:nvPr>
        </p:nvSpPr>
        <p:spPr>
          <a:xfrm>
            <a:off x="327865" y="6381476"/>
            <a:ext cx="8117098" cy="365125"/>
          </a:xfrm>
          <a:prstGeom prst="rect">
            <a:avLst/>
          </a:prstGeom>
        </p:spPr>
        <p:txBody>
          <a:bodyPr vert="horz" lIns="91440" tIns="45720" rIns="91440" bIns="45720" rtlCol="0" anchor="b" anchorCtr="0"/>
          <a:lstStyle>
            <a:lvl1pPr algn="l">
              <a:defRPr sz="999">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293" y="202589"/>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2388" y="202589"/>
            <a:ext cx="3805863" cy="194651"/>
          </a:xfrm>
          <a:prstGeom prst="rect">
            <a:avLst/>
          </a:prstGeo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16" name="Title 1"/>
          <p:cNvSpPr>
            <a:spLocks noGrp="1"/>
          </p:cNvSpPr>
          <p:nvPr>
            <p:ph type="title" hasCustomPrompt="1"/>
          </p:nvPr>
        </p:nvSpPr>
        <p:spPr>
          <a:xfrm>
            <a:off x="887658" y="831654"/>
            <a:ext cx="10405374" cy="722714"/>
          </a:xfrm>
          <a:prstGeom prst="rect">
            <a:avLst/>
          </a:prstGeom>
        </p:spPr>
        <p:txBody>
          <a:bodyPr>
            <a:noAutofit/>
          </a:bodyPr>
          <a:lstStyle>
            <a:lvl1pPr algn="ctr">
              <a:defRPr baseline="0"/>
            </a:lvl1pPr>
          </a:lstStyle>
          <a:p>
            <a:r>
              <a:rPr lang="en-US"/>
              <a:t>Three Column Key Points</a:t>
            </a:r>
          </a:p>
        </p:txBody>
      </p:sp>
      <p:sp>
        <p:nvSpPr>
          <p:cNvPr id="4" name="Picture Placeholder 3"/>
          <p:cNvSpPr>
            <a:spLocks noGrp="1"/>
          </p:cNvSpPr>
          <p:nvPr>
            <p:ph type="pic" sz="quarter" idx="20"/>
          </p:nvPr>
        </p:nvSpPr>
        <p:spPr>
          <a:xfrm>
            <a:off x="1218634" y="2613970"/>
            <a:ext cx="2636601" cy="2012693"/>
          </a:xfrm>
          <a:prstGeom prst="rect">
            <a:avLst/>
          </a:prstGeom>
          <a:solidFill>
            <a:schemeClr val="bg1">
              <a:lumMod val="95000"/>
            </a:schemeClr>
          </a:solidFill>
        </p:spPr>
        <p:txBody>
          <a:bodyPr/>
          <a:lstStyle/>
          <a:p>
            <a:pPr marL="228525" marR="0" lvl="0" indent="-228525" algn="l" defTabSz="914100" rtl="0" eaLnBrk="1" fontAlgn="auto" latinLnBrk="0" hangingPunct="1">
              <a:lnSpc>
                <a:spcPct val="90000"/>
              </a:lnSpc>
              <a:spcBef>
                <a:spcPts val="999"/>
              </a:spcBef>
              <a:spcAft>
                <a:spcPts val="0"/>
              </a:spcAft>
              <a:buClrTx/>
              <a:buSzTx/>
              <a:buFont typeface="Arial" panose="020B0604020202020204" pitchFamily="34" charset="0"/>
              <a:buNone/>
              <a:tabLst/>
              <a:defRPr/>
            </a:pPr>
            <a:endParaRPr lang="en-US" dirty="0"/>
          </a:p>
        </p:txBody>
      </p:sp>
      <p:sp>
        <p:nvSpPr>
          <p:cNvPr id="17" name="Picture Placeholder 3"/>
          <p:cNvSpPr>
            <a:spLocks noGrp="1"/>
          </p:cNvSpPr>
          <p:nvPr>
            <p:ph type="pic" sz="quarter" idx="21"/>
          </p:nvPr>
        </p:nvSpPr>
        <p:spPr>
          <a:xfrm>
            <a:off x="4766592" y="2613970"/>
            <a:ext cx="2636601" cy="2012693"/>
          </a:xfrm>
          <a:prstGeom prst="rect">
            <a:avLst/>
          </a:prstGeom>
          <a:solidFill>
            <a:schemeClr val="bg1">
              <a:lumMod val="95000"/>
            </a:schemeClr>
          </a:solidFill>
        </p:spPr>
        <p:txBody>
          <a:bodyPr/>
          <a:lstStyle/>
          <a:p>
            <a:pPr marL="228525" marR="0" lvl="0" indent="-228525" algn="l" defTabSz="914100" rtl="0" eaLnBrk="1" fontAlgn="auto" latinLnBrk="0" hangingPunct="1">
              <a:lnSpc>
                <a:spcPct val="90000"/>
              </a:lnSpc>
              <a:spcBef>
                <a:spcPts val="999"/>
              </a:spcBef>
              <a:spcAft>
                <a:spcPts val="0"/>
              </a:spcAft>
              <a:buClrTx/>
              <a:buSzTx/>
              <a:buFont typeface="Arial" panose="020B0604020202020204" pitchFamily="34" charset="0"/>
              <a:buNone/>
              <a:tabLst/>
              <a:defRPr/>
            </a:pPr>
            <a:endParaRPr lang="en-US" dirty="0"/>
          </a:p>
        </p:txBody>
      </p:sp>
      <p:sp>
        <p:nvSpPr>
          <p:cNvPr id="18" name="Picture Placeholder 3"/>
          <p:cNvSpPr>
            <a:spLocks noGrp="1"/>
          </p:cNvSpPr>
          <p:nvPr>
            <p:ph type="pic" sz="quarter" idx="22"/>
          </p:nvPr>
        </p:nvSpPr>
        <p:spPr>
          <a:xfrm>
            <a:off x="8346840" y="2613970"/>
            <a:ext cx="2636601" cy="2012693"/>
          </a:xfrm>
          <a:prstGeom prst="rect">
            <a:avLst/>
          </a:prstGeom>
          <a:solidFill>
            <a:schemeClr val="bg1">
              <a:lumMod val="95000"/>
            </a:schemeClr>
          </a:solidFill>
        </p:spPr>
        <p:txBody>
          <a:bodyPr>
            <a:noAutofit/>
          </a:bodyPr>
          <a:lstStyle/>
          <a:p>
            <a:pPr marL="228525" marR="0" lvl="0" indent="-228525" algn="l" defTabSz="914100" rtl="0" eaLnBrk="1" fontAlgn="auto" latinLnBrk="0" hangingPunct="1">
              <a:lnSpc>
                <a:spcPct val="90000"/>
              </a:lnSpc>
              <a:spcBef>
                <a:spcPts val="999"/>
              </a:spcBef>
              <a:spcAft>
                <a:spcPts val="0"/>
              </a:spcAft>
              <a:buClrTx/>
              <a:buSzTx/>
              <a:buFont typeface="Arial" panose="020B0604020202020204" pitchFamily="34" charset="0"/>
              <a:buNone/>
              <a:tabLst/>
              <a:defRPr/>
            </a:pPr>
            <a:endParaRPr lang="en-US" dirty="0"/>
          </a:p>
        </p:txBody>
      </p:sp>
      <p:sp>
        <p:nvSpPr>
          <p:cNvPr id="12" name="Text Placeholder 11"/>
          <p:cNvSpPr>
            <a:spLocks noGrp="1"/>
          </p:cNvSpPr>
          <p:nvPr>
            <p:ph type="body" sz="quarter" idx="23" hasCustomPrompt="1"/>
          </p:nvPr>
        </p:nvSpPr>
        <p:spPr>
          <a:xfrm>
            <a:off x="2647710" y="1770905"/>
            <a:ext cx="6893406" cy="701288"/>
          </a:xfrm>
          <a:prstGeom prst="rect">
            <a:avLst/>
          </a:prstGeom>
        </p:spPr>
        <p:txBody>
          <a:bodyPr>
            <a:noAutofit/>
          </a:bodyPr>
          <a:lstStyle>
            <a:lvl1pPr marL="0" marR="0" indent="0" algn="ctr" defTabSz="914100" rtl="0" eaLnBrk="1" fontAlgn="auto" latinLnBrk="0" hangingPunct="1">
              <a:lnSpc>
                <a:spcPts val="2399"/>
              </a:lnSpc>
              <a:spcBef>
                <a:spcPts val="999"/>
              </a:spcBef>
              <a:spcAft>
                <a:spcPts val="0"/>
              </a:spcAft>
              <a:buClrTx/>
              <a:buSzTx/>
              <a:buFontTx/>
              <a:buNone/>
              <a:tabLst/>
              <a:defRPr sz="1599" baseline="0">
                <a:solidFill>
                  <a:schemeClr val="tx1">
                    <a:lumMod val="85000"/>
                    <a:lumOff val="15000"/>
                  </a:schemeClr>
                </a:solidFill>
              </a:defRPr>
            </a:lvl1pPr>
          </a:lstStyle>
          <a:p>
            <a:r>
              <a:rPr lang="en-US">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1218634" y="4766978"/>
            <a:ext cx="2636601" cy="1047415"/>
          </a:xfrm>
          <a:prstGeom prst="rect">
            <a:avLst/>
          </a:prstGeom>
        </p:spPr>
        <p:txBody>
          <a:bodyPr wrap="square">
            <a:noAutofit/>
          </a:bodyPr>
          <a:lstStyle>
            <a:lvl1pPr marL="0" marR="0" indent="0" algn="ctr" defTabSz="914100" rtl="0" eaLnBrk="1" fontAlgn="auto" latinLnBrk="0" hangingPunct="1">
              <a:lnSpc>
                <a:spcPts val="2399"/>
              </a:lnSpc>
              <a:spcBef>
                <a:spcPts val="999"/>
              </a:spcBef>
              <a:spcAft>
                <a:spcPts val="0"/>
              </a:spcAft>
              <a:buClrTx/>
              <a:buSzTx/>
              <a:buFontTx/>
              <a:buNone/>
              <a:tabLst/>
              <a:defRPr sz="1714" baseline="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4766591" y="4766978"/>
            <a:ext cx="2636601" cy="1047415"/>
          </a:xfrm>
          <a:prstGeom prst="rect">
            <a:avLst/>
          </a:prstGeom>
        </p:spPr>
        <p:txBody>
          <a:bodyPr>
            <a:noAutofit/>
          </a:bodyPr>
          <a:lstStyle>
            <a:lvl1pPr marL="0" marR="0" indent="0" algn="ctr" defTabSz="914100" rtl="0" eaLnBrk="1" fontAlgn="auto" latinLnBrk="0" hangingPunct="1">
              <a:lnSpc>
                <a:spcPts val="2399"/>
              </a:lnSpc>
              <a:spcBef>
                <a:spcPts val="999"/>
              </a:spcBef>
              <a:spcAft>
                <a:spcPts val="0"/>
              </a:spcAft>
              <a:buClrTx/>
              <a:buSzTx/>
              <a:buFontTx/>
              <a:buNone/>
              <a:tabLst/>
              <a:defRPr sz="1714">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8346839" y="4766978"/>
            <a:ext cx="2636601" cy="1047415"/>
          </a:xfrm>
          <a:prstGeom prst="rect">
            <a:avLst/>
          </a:prstGeom>
        </p:spPr>
        <p:txBody>
          <a:bodyPr>
            <a:noAutofit/>
          </a:bodyPr>
          <a:lstStyle>
            <a:lvl1pPr marL="0" marR="0" indent="0" algn="ctr" defTabSz="914100" rtl="0" eaLnBrk="1" fontAlgn="auto" latinLnBrk="0" hangingPunct="1">
              <a:lnSpc>
                <a:spcPts val="2399"/>
              </a:lnSpc>
              <a:spcBef>
                <a:spcPts val="999"/>
              </a:spcBef>
              <a:spcAft>
                <a:spcPts val="0"/>
              </a:spcAft>
              <a:buClrTx/>
              <a:buSzTx/>
              <a:buFontTx/>
              <a:buNone/>
              <a:tabLst/>
              <a:defRPr sz="1714">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327865" y="6381476"/>
            <a:ext cx="8117098" cy="365125"/>
          </a:xfrm>
          <a:prstGeom prst="rect">
            <a:avLst/>
          </a:prstGeom>
        </p:spPr>
        <p:txBody>
          <a:bodyPr vert="horz" lIns="91440" tIns="45720" rIns="91440" bIns="45720" rtlCol="0" anchor="b" anchorCtr="0"/>
          <a:lstStyle>
            <a:lvl1pPr algn="l">
              <a:defRPr sz="999">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293" y="202589"/>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2388" y="202589"/>
            <a:ext cx="3805863" cy="194651"/>
          </a:xfrm>
          <a:prstGeom prst="rect">
            <a:avLst/>
          </a:prstGeo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5" name="Slide Number Placeholder 8"/>
          <p:cNvSpPr>
            <a:spLocks noGrp="1"/>
          </p:cNvSpPr>
          <p:nvPr>
            <p:ph type="sldNum" sz="quarter" idx="4"/>
          </p:nvPr>
        </p:nvSpPr>
        <p:spPr>
          <a:xfrm>
            <a:off x="327865" y="6381476"/>
            <a:ext cx="8117098" cy="365125"/>
          </a:xfrm>
          <a:prstGeom prst="rect">
            <a:avLst/>
          </a:prstGeom>
        </p:spPr>
        <p:txBody>
          <a:bodyPr vert="horz" lIns="91440" tIns="45720" rIns="91440" bIns="45720" rtlCol="0" anchor="b" anchorCtr="0"/>
          <a:lstStyle>
            <a:lvl1pPr algn="l">
              <a:defRPr sz="999">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lumn Text – Regula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50B068-6673-FF4E-922D-C14821FA661E}"/>
              </a:ext>
            </a:extLst>
          </p:cNvPr>
          <p:cNvSpPr>
            <a:spLocks noGrp="1"/>
          </p:cNvSpPr>
          <p:nvPr>
            <p:ph type="title" hasCustomPrompt="1"/>
          </p:nvPr>
        </p:nvSpPr>
        <p:spPr>
          <a:xfrm>
            <a:off x="908050" y="820360"/>
            <a:ext cx="10229914" cy="415498"/>
          </a:xfrm>
          <a:prstGeom prst="rect">
            <a:avLst/>
          </a:prstGeom>
        </p:spPr>
        <p:txBody>
          <a:bodyPr lIns="0" tIns="0" rIns="0" bIns="0">
            <a:spAutoFit/>
          </a:bodyPr>
          <a:lstStyle>
            <a:lvl1pPr>
              <a:defRPr baseline="0">
                <a:solidFill>
                  <a:schemeClr val="tx2"/>
                </a:solidFill>
              </a:defRPr>
            </a:lvl1pPr>
          </a:lstStyle>
          <a:p>
            <a:r>
              <a:rPr lang="en-US"/>
              <a:t>Max size Arial Bold 30pt. </a:t>
            </a:r>
          </a:p>
        </p:txBody>
      </p:sp>
      <p:sp>
        <p:nvSpPr>
          <p:cNvPr id="7" name="Slide Number Placeholder 6">
            <a:extLst>
              <a:ext uri="{FF2B5EF4-FFF2-40B4-BE49-F238E27FC236}">
                <a16:creationId xmlns:a16="http://schemas.microsoft.com/office/drawing/2014/main" id="{3A4AC4D1-13FB-BA4B-87BE-4CECBD0EB5F8}"/>
              </a:ext>
            </a:extLst>
          </p:cNvPr>
          <p:cNvSpPr>
            <a:spLocks noGrp="1"/>
          </p:cNvSpPr>
          <p:nvPr>
            <p:ph type="sldNum" sz="quarter" idx="4"/>
          </p:nvPr>
        </p:nvSpPr>
        <p:spPr>
          <a:xfrm>
            <a:off x="327865" y="6515067"/>
            <a:ext cx="380160" cy="200037"/>
          </a:xfrm>
          <a:prstGeom prst="rect">
            <a:avLst/>
          </a:prstGeom>
        </p:spPr>
        <p:txBody>
          <a:bodyPr vert="horz" wrap="square" lIns="45702" tIns="22851" rIns="45702" bIns="22851" rtlCol="0" anchor="ctr" anchorCtr="0">
            <a:spAutoFit/>
          </a:bodyPr>
          <a:lstStyle>
            <a:defPPr>
              <a:defRPr lang="en-US"/>
            </a:defPPr>
            <a:lvl1pPr marL="0" algn="r" defTabSz="91408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latinLnBrk="0" hangingPunct="1">
              <a:defRPr sz="1799" kern="1200">
                <a:solidFill>
                  <a:schemeClr val="tx1"/>
                </a:solidFill>
                <a:latin typeface="+mn-lt"/>
                <a:ea typeface="+mn-ea"/>
                <a:cs typeface="+mn-cs"/>
              </a:defRPr>
            </a:lvl2pPr>
            <a:lvl3pPr marL="914080" algn="l" defTabSz="914080" rtl="0" eaLnBrk="1" latinLnBrk="0" hangingPunct="1">
              <a:defRPr sz="1799" kern="1200">
                <a:solidFill>
                  <a:schemeClr val="tx1"/>
                </a:solidFill>
                <a:latin typeface="+mn-lt"/>
                <a:ea typeface="+mn-ea"/>
                <a:cs typeface="+mn-cs"/>
              </a:defRPr>
            </a:lvl3pPr>
            <a:lvl4pPr marL="1371120" algn="l" defTabSz="914080" rtl="0" eaLnBrk="1" latinLnBrk="0" hangingPunct="1">
              <a:defRPr sz="1799" kern="1200">
                <a:solidFill>
                  <a:schemeClr val="tx1"/>
                </a:solidFill>
                <a:latin typeface="+mn-lt"/>
                <a:ea typeface="+mn-ea"/>
                <a:cs typeface="+mn-cs"/>
              </a:defRPr>
            </a:lvl4pPr>
            <a:lvl5pPr marL="1828160" algn="l" defTabSz="914080" rtl="0" eaLnBrk="1" latinLnBrk="0" hangingPunct="1">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mtClean="0"/>
              <a:pPr>
                <a:defRPr/>
              </a:pPr>
              <a:t>‹#›</a:t>
            </a:fld>
            <a:endParaRPr lang="en-US">
              <a:solidFill>
                <a:srgbClr val="000000">
                  <a:tint val="75000"/>
                </a:srgbClr>
              </a:solidFill>
            </a:endParaRPr>
          </a:p>
        </p:txBody>
      </p:sp>
      <p:sp>
        <p:nvSpPr>
          <p:cNvPr id="8" name="Content Placeholder 5">
            <a:extLst>
              <a:ext uri="{FF2B5EF4-FFF2-40B4-BE49-F238E27FC236}">
                <a16:creationId xmlns:a16="http://schemas.microsoft.com/office/drawing/2014/main" id="{F917A1FE-5402-004B-AEA9-F8003A1D0002}"/>
              </a:ext>
            </a:extLst>
          </p:cNvPr>
          <p:cNvSpPr>
            <a:spLocks noGrp="1"/>
          </p:cNvSpPr>
          <p:nvPr>
            <p:ph sz="quarter" idx="19"/>
          </p:nvPr>
        </p:nvSpPr>
        <p:spPr>
          <a:xfrm>
            <a:off x="908050" y="1892361"/>
            <a:ext cx="8307917" cy="4036952"/>
          </a:xfrm>
          <a:prstGeom prst="rect">
            <a:avLst/>
          </a:prstGeom>
        </p:spPr>
        <p:txBody>
          <a:bodyPr lIns="0" tIns="0" rIns="0" bIns="0"/>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976317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99" baseline="0">
                <a:effectLst/>
              </a:defRPr>
            </a:lvl1pPr>
          </a:lstStyle>
          <a:p>
            <a:r>
              <a:rPr lang="en-US" dirty="0"/>
              <a:t>Click to edit Master title style</a:t>
            </a:r>
          </a:p>
        </p:txBody>
      </p:sp>
      <p:sp>
        <p:nvSpPr>
          <p:cNvPr id="3" name="Content Placeholder 2"/>
          <p:cNvSpPr>
            <a:spLocks noGrp="1"/>
          </p:cNvSpPr>
          <p:nvPr>
            <p:ph idx="1"/>
          </p:nvPr>
        </p:nvSpPr>
        <p:spPr>
          <a:xfrm>
            <a:off x="609441" y="1371604"/>
            <a:ext cx="10969943" cy="4514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solidFill>
                  <a:schemeClr val="bg1"/>
                </a:solidFill>
              </a:defRPr>
            </a:lvl1pPr>
          </a:lstStyle>
          <a:p>
            <a:pPr>
              <a:defRPr/>
            </a:pPr>
            <a:fld id="{CF47565A-E513-448D-BFFD-825027E5DDB5}"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87277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ransition_1">
    <p:spTree>
      <p:nvGrpSpPr>
        <p:cNvPr id="1" name=""/>
        <p:cNvGrpSpPr/>
        <p:nvPr/>
      </p:nvGrpSpPr>
      <p:grpSpPr>
        <a:xfrm>
          <a:off x="0" y="0"/>
          <a:ext cx="0" cy="0"/>
          <a:chOff x="0" y="0"/>
          <a:chExt cx="0" cy="0"/>
        </a:xfrm>
      </p:grpSpPr>
      <p:sp>
        <p:nvSpPr>
          <p:cNvPr id="12" name="Title Placeholder 7"/>
          <p:cNvSpPr>
            <a:spLocks noGrp="1"/>
          </p:cNvSpPr>
          <p:nvPr>
            <p:ph type="title" hasCustomPrompt="1"/>
          </p:nvPr>
        </p:nvSpPr>
        <p:spPr>
          <a:xfrm>
            <a:off x="837873" y="2780144"/>
            <a:ext cx="8680096" cy="721244"/>
          </a:xfrm>
          <a:prstGeom prst="rect">
            <a:avLst/>
          </a:prstGeom>
        </p:spPr>
        <p:txBody>
          <a:bodyPr vert="horz" lIns="91440" tIns="45720" rIns="91440" bIns="45720" rtlCol="0" anchor="ctr" anchorCtr="0">
            <a:noAutofit/>
          </a:bodyPr>
          <a:lstStyle>
            <a:lvl1pPr algn="l">
              <a:lnSpc>
                <a:spcPct val="100000"/>
              </a:lnSpc>
              <a:defRPr sz="2570" b="1" baseline="0"/>
            </a:lvl1pPr>
          </a:lstStyle>
          <a:p>
            <a:r>
              <a:rPr lang="en-US"/>
              <a:t>A LARGE BOLD STATEMENT GOES HERE AND CAN GO UP TO TWO LINES AND COLOR FOR EMPHASIS</a:t>
            </a:r>
          </a:p>
        </p:txBody>
      </p:sp>
    </p:spTree>
    <p:extLst>
      <p:ext uri="{BB962C8B-B14F-4D97-AF65-F5344CB8AC3E}">
        <p14:creationId xmlns:p14="http://schemas.microsoft.com/office/powerpoint/2010/main" val="301429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d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F408B8-518D-5D4A-90D3-4936D1DA126F}"/>
              </a:ext>
            </a:extLst>
          </p:cNvPr>
          <p:cNvSpPr/>
          <p:nvPr userDrawn="1"/>
        </p:nvSpPr>
        <p:spPr>
          <a:xfrm>
            <a:off x="0" y="1"/>
            <a:ext cx="12188825" cy="60902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Autofit/>
          </a:bodyPr>
          <a:lstStyle>
            <a:lvl1pPr>
              <a:defRPr sz="2999"/>
            </a:lvl1pPr>
          </a:lstStyle>
          <a:p>
            <a:r>
              <a:rPr lang="en-US"/>
              <a:t>Title of presentation goes in this space</a:t>
            </a:r>
          </a:p>
        </p:txBody>
      </p:sp>
      <p:sp>
        <p:nvSpPr>
          <p:cNvPr id="16" name="Text Placeholder 15"/>
          <p:cNvSpPr>
            <a:spLocks noGrp="1"/>
          </p:cNvSpPr>
          <p:nvPr>
            <p:ph type="body" sz="quarter" idx="10" hasCustomPrompt="1"/>
          </p:nvPr>
        </p:nvSpPr>
        <p:spPr>
          <a:xfrm>
            <a:off x="837872" y="4684145"/>
            <a:ext cx="7423005" cy="1155940"/>
          </a:xfrm>
          <a:prstGeom prst="rect">
            <a:avLst/>
          </a:prstGeom>
        </p:spPr>
        <p:txBody>
          <a:bodyPr anchor="b" anchorCtr="0"/>
          <a:lstStyle>
            <a:lvl1pPr marL="0" indent="0">
              <a:buFontTx/>
              <a:buNone/>
              <a:defRPr sz="1400" baseline="0">
                <a:solidFill>
                  <a:schemeClr val="bg1"/>
                </a:solidFill>
              </a:defRPr>
            </a:lvl1pPr>
          </a:lstStyle>
          <a:p>
            <a:r>
              <a:rPr lang="en-US" sz="1499"/>
              <a:t>Presenter information</a:t>
            </a:r>
          </a:p>
        </p:txBody>
      </p:sp>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Text Slide 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2419-A163-C247-B88B-C71E45E49ED8}"/>
              </a:ext>
            </a:extLst>
          </p:cNvPr>
          <p:cNvSpPr>
            <a:spLocks noGrp="1"/>
          </p:cNvSpPr>
          <p:nvPr>
            <p:ph type="title" hasCustomPrompt="1"/>
          </p:nvPr>
        </p:nvSpPr>
        <p:spPr>
          <a:xfrm>
            <a:off x="837982" y="365127"/>
            <a:ext cx="10512862" cy="492831"/>
          </a:xfrm>
          <a:prstGeom prst="rect">
            <a:avLst/>
          </a:prstGeom>
        </p:spPr>
        <p:txBody>
          <a:bodyPr/>
          <a:lstStyle/>
          <a:p>
            <a:r>
              <a:rPr lang="en-US" dirty="0"/>
              <a:t>Basic Title text slide</a:t>
            </a:r>
          </a:p>
        </p:txBody>
      </p:sp>
      <p:sp>
        <p:nvSpPr>
          <p:cNvPr id="4" name="Date Placeholder 3">
            <a:extLst>
              <a:ext uri="{FF2B5EF4-FFF2-40B4-BE49-F238E27FC236}">
                <a16:creationId xmlns:a16="http://schemas.microsoft.com/office/drawing/2014/main" id="{4F854A7C-BB71-4C40-9F0E-D08C7365E19B}"/>
              </a:ext>
            </a:extLst>
          </p:cNvPr>
          <p:cNvSpPr>
            <a:spLocks noGrp="1"/>
          </p:cNvSpPr>
          <p:nvPr>
            <p:ph type="dt" sz="half" idx="10"/>
          </p:nvPr>
        </p:nvSpPr>
        <p:spPr>
          <a:xfrm>
            <a:off x="837982" y="6356352"/>
            <a:ext cx="2742486" cy="365125"/>
          </a:xfrm>
          <a:prstGeom prst="rect">
            <a:avLst/>
          </a:prstGeom>
        </p:spPr>
        <p:txBody>
          <a:bodyPr/>
          <a:lstStyle/>
          <a:p>
            <a:fld id="{FA815FD3-B1BF-3E4C-A362-F026415B4450}" type="datetimeFigureOut">
              <a:rPr lang="en-US" smtClean="0"/>
              <a:t>12/16/2020</a:t>
            </a:fld>
            <a:endParaRPr lang="en-US"/>
          </a:p>
        </p:txBody>
      </p:sp>
      <p:sp>
        <p:nvSpPr>
          <p:cNvPr id="6" name="Slide Number Placeholder 5">
            <a:extLst>
              <a:ext uri="{FF2B5EF4-FFF2-40B4-BE49-F238E27FC236}">
                <a16:creationId xmlns:a16="http://schemas.microsoft.com/office/drawing/2014/main" id="{3DE802FD-C1DD-4B42-8337-D730BF8C9FCD}"/>
              </a:ext>
            </a:extLst>
          </p:cNvPr>
          <p:cNvSpPr>
            <a:spLocks noGrp="1"/>
          </p:cNvSpPr>
          <p:nvPr>
            <p:ph type="sldNum" sz="quarter" idx="12"/>
          </p:nvPr>
        </p:nvSpPr>
        <p:spPr>
          <a:xfrm>
            <a:off x="8608357" y="6356352"/>
            <a:ext cx="2742486" cy="365125"/>
          </a:xfrm>
          <a:prstGeom prst="rect">
            <a:avLst/>
          </a:prstGeom>
        </p:spPr>
        <p:txBody>
          <a:bodyPr/>
          <a:lstStyle/>
          <a:p>
            <a:r>
              <a:rPr lang="en-US" dirty="0"/>
              <a:t>01</a:t>
            </a:r>
          </a:p>
        </p:txBody>
      </p:sp>
      <p:sp>
        <p:nvSpPr>
          <p:cNvPr id="9" name="Content Placeholder 2">
            <a:extLst>
              <a:ext uri="{FF2B5EF4-FFF2-40B4-BE49-F238E27FC236}">
                <a16:creationId xmlns:a16="http://schemas.microsoft.com/office/drawing/2014/main" id="{D312C3EE-CB4A-9A49-9C5F-339098FCA326}"/>
              </a:ext>
            </a:extLst>
          </p:cNvPr>
          <p:cNvSpPr>
            <a:spLocks noGrp="1"/>
          </p:cNvSpPr>
          <p:nvPr>
            <p:ph idx="13" hasCustomPrompt="1"/>
          </p:nvPr>
        </p:nvSpPr>
        <p:spPr>
          <a:xfrm>
            <a:off x="837982" y="1175278"/>
            <a:ext cx="10512862" cy="492831"/>
          </a:xfrm>
          <a:prstGeom prst="rect">
            <a:avLst/>
          </a:prstGeom>
        </p:spPr>
        <p:txBody>
          <a:bodyPr>
            <a:normAutofit/>
          </a:bodyPr>
          <a:lstStyle>
            <a:lvl1pPr marL="0" indent="0">
              <a:buNone/>
              <a:defRPr sz="180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H2 headline goes here</a:t>
            </a:r>
          </a:p>
        </p:txBody>
      </p:sp>
      <p:sp>
        <p:nvSpPr>
          <p:cNvPr id="10" name="Content Placeholder 2">
            <a:extLst>
              <a:ext uri="{FF2B5EF4-FFF2-40B4-BE49-F238E27FC236}">
                <a16:creationId xmlns:a16="http://schemas.microsoft.com/office/drawing/2014/main" id="{78F7BB15-84C1-734B-A176-71EBE836977E}"/>
              </a:ext>
            </a:extLst>
          </p:cNvPr>
          <p:cNvSpPr>
            <a:spLocks noGrp="1"/>
          </p:cNvSpPr>
          <p:nvPr>
            <p:ph idx="14" hasCustomPrompt="1"/>
          </p:nvPr>
        </p:nvSpPr>
        <p:spPr>
          <a:xfrm>
            <a:off x="837982" y="1908580"/>
            <a:ext cx="10512862" cy="4193063"/>
          </a:xfrm>
          <a:prstGeom prst="rect">
            <a:avLst/>
          </a:prstGeom>
        </p:spPr>
        <p:txBody>
          <a:bodyPr>
            <a:normAutofit/>
          </a:bodyPr>
          <a:lstStyle>
            <a:lvl1pPr marL="0" indent="0">
              <a:buNone/>
              <a:defRPr sz="135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One column text goes here.</a:t>
            </a:r>
          </a:p>
          <a:p>
            <a:pPr lvl="0"/>
            <a:r>
              <a:rPr lang="en-US" dirty="0"/>
              <a:t>Can also add images when necessary.</a:t>
            </a:r>
          </a:p>
        </p:txBody>
      </p:sp>
    </p:spTree>
    <p:extLst>
      <p:ext uri="{BB962C8B-B14F-4D97-AF65-F5344CB8AC3E}">
        <p14:creationId xmlns:p14="http://schemas.microsoft.com/office/powerpoint/2010/main" val="1059293009"/>
      </p:ext>
    </p:extLst>
  </p:cSld>
  <p:clrMapOvr>
    <a:masterClrMapping/>
  </p:clrMapOvr>
  <p:extLst>
    <p:ext uri="{DCECCB84-F9BA-43D5-87BE-67443E8EF086}">
      <p15:sldGuideLst xmlns:p15="http://schemas.microsoft.com/office/powerpoint/2012/main">
        <p15:guide id="1" pos="7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slide: Overall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10" name="TextBox 9"/>
          <p:cNvSpPr txBox="1"/>
          <p:nvPr userDrawn="1"/>
        </p:nvSpPr>
        <p:spPr>
          <a:xfrm>
            <a:off x="7638331" y="338975"/>
            <a:ext cx="400741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9" name="Text Placeholder 18"/>
          <p:cNvSpPr>
            <a:spLocks noGrp="1"/>
          </p:cNvSpPr>
          <p:nvPr>
            <p:ph type="body" sz="quarter" idx="10"/>
          </p:nvPr>
        </p:nvSpPr>
        <p:spPr>
          <a:xfrm>
            <a:off x="702887" y="1399032"/>
            <a:ext cx="10969943"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385" y="338115"/>
            <a:ext cx="5171136" cy="265412"/>
          </a:xfrm>
        </p:spPr>
        <p:txBody>
          <a:bodyPr>
            <a:noAutofit/>
          </a:bodyPr>
          <a:lstStyle>
            <a:lvl1pPr marL="0" indent="0">
              <a:buNone/>
              <a:defRPr sz="1000" b="1"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Tree>
    <p:extLst>
      <p:ext uri="{BB962C8B-B14F-4D97-AF65-F5344CB8AC3E}">
        <p14:creationId xmlns:p14="http://schemas.microsoft.com/office/powerpoint/2010/main" val="354009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89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p:cNvSpPr/>
          <p:nvPr userDrawn="1"/>
        </p:nvSpPr>
        <p:spPr>
          <a:xfrm>
            <a:off x="0" y="1"/>
            <a:ext cx="12188825" cy="609024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rmAutofit/>
          </a:bodyPr>
          <a:lstStyle>
            <a:lvl1pPr>
              <a:defRPr sz="2999"/>
            </a:lvl1pPr>
          </a:lstStyle>
          <a:p>
            <a:r>
              <a:rPr lang="en-US"/>
              <a:t>Title of presentation goes in this space</a:t>
            </a:r>
          </a:p>
        </p:txBody>
      </p:sp>
      <p:sp>
        <p:nvSpPr>
          <p:cNvPr id="16" name="Text Placeholder 15"/>
          <p:cNvSpPr>
            <a:spLocks noGrp="1"/>
          </p:cNvSpPr>
          <p:nvPr>
            <p:ph type="body" sz="quarter" idx="10" hasCustomPrompt="1"/>
          </p:nvPr>
        </p:nvSpPr>
        <p:spPr>
          <a:xfrm>
            <a:off x="837872" y="4684145"/>
            <a:ext cx="7423005" cy="1155940"/>
          </a:xfrm>
          <a:prstGeom prst="rect">
            <a:avLst/>
          </a:prstGeom>
        </p:spPr>
        <p:txBody>
          <a:bodyPr anchor="b" anchorCtr="0"/>
          <a:lstStyle>
            <a:lvl1pPr marL="0" indent="0">
              <a:buFontTx/>
              <a:buNone/>
              <a:defRPr sz="1400" baseline="0">
                <a:solidFill>
                  <a:schemeClr val="bg1"/>
                </a:solidFill>
              </a:defRPr>
            </a:lvl1pPr>
          </a:lstStyle>
          <a:p>
            <a:r>
              <a:rPr lang="en-US" sz="1499"/>
              <a:t>Presenter information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Mid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F408B8-518D-5D4A-90D3-4936D1DA126F}"/>
              </a:ext>
            </a:extLst>
          </p:cNvPr>
          <p:cNvSpPr/>
          <p:nvPr userDrawn="1"/>
        </p:nvSpPr>
        <p:spPr>
          <a:xfrm>
            <a:off x="0" y="1"/>
            <a:ext cx="12188825" cy="60902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Autofit/>
          </a:bodyPr>
          <a:lstStyle>
            <a:lvl1pPr>
              <a:defRPr sz="2999"/>
            </a:lvl1pPr>
          </a:lstStyle>
          <a:p>
            <a:r>
              <a:rPr lang="en-US"/>
              <a:t>Title of presentation goes in this space</a:t>
            </a:r>
          </a:p>
        </p:txBody>
      </p:sp>
      <p:sp>
        <p:nvSpPr>
          <p:cNvPr id="16" name="Text Placeholder 15"/>
          <p:cNvSpPr>
            <a:spLocks noGrp="1"/>
          </p:cNvSpPr>
          <p:nvPr>
            <p:ph type="body" sz="quarter" idx="10" hasCustomPrompt="1"/>
          </p:nvPr>
        </p:nvSpPr>
        <p:spPr>
          <a:xfrm>
            <a:off x="837872" y="4684145"/>
            <a:ext cx="7423005" cy="1155940"/>
          </a:xfrm>
          <a:prstGeom prst="rect">
            <a:avLst/>
          </a:prstGeom>
        </p:spPr>
        <p:txBody>
          <a:bodyPr anchor="b" anchorCtr="0"/>
          <a:lstStyle>
            <a:lvl1pPr marL="0" indent="0">
              <a:buFontTx/>
              <a:buNone/>
              <a:defRPr sz="1400" baseline="0">
                <a:solidFill>
                  <a:schemeClr val="bg1"/>
                </a:solidFill>
              </a:defRPr>
            </a:lvl1pPr>
          </a:lstStyle>
          <a:p>
            <a:r>
              <a:rPr lang="en-US" sz="1499"/>
              <a:t>Presenter information</a:t>
            </a:r>
          </a:p>
        </p:txBody>
      </p:sp>
    </p:spTree>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Dark Teal">
    <p:spTree>
      <p:nvGrpSpPr>
        <p:cNvPr id="1" name=""/>
        <p:cNvGrpSpPr/>
        <p:nvPr/>
      </p:nvGrpSpPr>
      <p:grpSpPr>
        <a:xfrm>
          <a:off x="0" y="0"/>
          <a:ext cx="0" cy="0"/>
          <a:chOff x="0" y="0"/>
          <a:chExt cx="0" cy="0"/>
        </a:xfrm>
      </p:grpSpPr>
      <p:sp>
        <p:nvSpPr>
          <p:cNvPr id="5" name="Rectangle 4"/>
          <p:cNvSpPr/>
          <p:nvPr userDrawn="1"/>
        </p:nvSpPr>
        <p:spPr>
          <a:xfrm>
            <a:off x="0" y="1"/>
            <a:ext cx="12188825" cy="6090249"/>
          </a:xfrm>
          <a:prstGeom prst="rect">
            <a:avLst/>
          </a:prstGeom>
          <a:solidFill>
            <a:srgbClr val="167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Autofit/>
          </a:bodyPr>
          <a:lstStyle>
            <a:lvl1pPr>
              <a:defRPr sz="2999"/>
            </a:lvl1pPr>
          </a:lstStyle>
          <a:p>
            <a:r>
              <a:rPr lang="en-US"/>
              <a:t>Title of presentation goes in this space</a:t>
            </a:r>
          </a:p>
        </p:txBody>
      </p:sp>
      <p:sp>
        <p:nvSpPr>
          <p:cNvPr id="16" name="Text Placeholder 15"/>
          <p:cNvSpPr>
            <a:spLocks noGrp="1"/>
          </p:cNvSpPr>
          <p:nvPr>
            <p:ph type="body" sz="quarter" idx="10" hasCustomPrompt="1"/>
          </p:nvPr>
        </p:nvSpPr>
        <p:spPr>
          <a:xfrm>
            <a:off x="837872" y="4684145"/>
            <a:ext cx="7423005" cy="1155940"/>
          </a:xfrm>
          <a:prstGeom prst="rect">
            <a:avLst/>
          </a:prstGeom>
        </p:spPr>
        <p:txBody>
          <a:bodyPr anchor="b" anchorCtr="0"/>
          <a:lstStyle>
            <a:lvl1pPr marL="0" indent="0">
              <a:buFontTx/>
              <a:buNone/>
              <a:defRPr sz="1400" baseline="0">
                <a:solidFill>
                  <a:schemeClr val="bg1"/>
                </a:solidFill>
              </a:defRPr>
            </a:lvl1pPr>
          </a:lstStyle>
          <a:p>
            <a:r>
              <a:rPr lang="en-US" sz="1499"/>
              <a:t>Presenter information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_3">
    <p:spTree>
      <p:nvGrpSpPr>
        <p:cNvPr id="1" name=""/>
        <p:cNvGrpSpPr/>
        <p:nvPr/>
      </p:nvGrpSpPr>
      <p:grpSpPr>
        <a:xfrm>
          <a:off x="0" y="0"/>
          <a:ext cx="0" cy="0"/>
          <a:chOff x="0" y="0"/>
          <a:chExt cx="0" cy="0"/>
        </a:xfrm>
      </p:grpSpPr>
      <p:sp>
        <p:nvSpPr>
          <p:cNvPr id="10" name="Rectangle 9"/>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hasCustomPrompt="1"/>
          </p:nvPr>
        </p:nvSpPr>
        <p:spPr>
          <a:xfrm>
            <a:off x="837873" y="2780144"/>
            <a:ext cx="8680096" cy="721244"/>
          </a:xfrm>
          <a:prstGeom prst="rect">
            <a:avLst/>
          </a:prstGeom>
        </p:spPr>
        <p:txBody>
          <a:bodyPr vert="horz" lIns="91440" tIns="45720" rIns="91440" bIns="45720" rtlCol="0" anchor="ctr" anchorCtr="0">
            <a:noAutofit/>
          </a:bodyPr>
          <a:lstStyle>
            <a:lvl1pPr algn="l">
              <a:lnSpc>
                <a:spcPct val="100000"/>
              </a:lnSpc>
              <a:defRPr sz="2570" b="1" baseline="0">
                <a:solidFill>
                  <a:schemeClr val="accent1">
                    <a:lumMod val="20000"/>
                    <a:lumOff val="80000"/>
                  </a:schemeClr>
                </a:solidFill>
              </a:defRPr>
            </a:lvl1pPr>
          </a:lstStyle>
          <a:p>
            <a:r>
              <a:rPr lang="en-US"/>
              <a:t>A LARGE BOLD STATEMENT GOES HERE AND CAN GO UP TO TWO LINES AND COLOR FOR EMPHASIS</a:t>
            </a:r>
          </a:p>
        </p:txBody>
      </p:sp>
    </p:spTree>
    <p:extLst>
      <p:ext uri="{BB962C8B-B14F-4D97-AF65-F5344CB8AC3E}">
        <p14:creationId xmlns:p14="http://schemas.microsoft.com/office/powerpoint/2010/main" val="172343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_1">
    <p:spTree>
      <p:nvGrpSpPr>
        <p:cNvPr id="1" name=""/>
        <p:cNvGrpSpPr/>
        <p:nvPr/>
      </p:nvGrpSpPr>
      <p:grpSpPr>
        <a:xfrm>
          <a:off x="0" y="0"/>
          <a:ext cx="0" cy="0"/>
          <a:chOff x="0" y="0"/>
          <a:chExt cx="0" cy="0"/>
        </a:xfrm>
      </p:grpSpPr>
      <p:sp>
        <p:nvSpPr>
          <p:cNvPr id="12" name="Title Placeholder 7"/>
          <p:cNvSpPr>
            <a:spLocks noGrp="1"/>
          </p:cNvSpPr>
          <p:nvPr>
            <p:ph type="title" hasCustomPrompt="1"/>
          </p:nvPr>
        </p:nvSpPr>
        <p:spPr>
          <a:xfrm>
            <a:off x="837873" y="2780144"/>
            <a:ext cx="8680096" cy="721244"/>
          </a:xfrm>
          <a:prstGeom prst="rect">
            <a:avLst/>
          </a:prstGeom>
        </p:spPr>
        <p:txBody>
          <a:bodyPr vert="horz" lIns="91440" tIns="45720" rIns="91440" bIns="45720" rtlCol="0" anchor="ctr" anchorCtr="0">
            <a:noAutofit/>
          </a:bodyPr>
          <a:lstStyle>
            <a:lvl1pPr algn="l">
              <a:lnSpc>
                <a:spcPct val="100000"/>
              </a:lnSpc>
              <a:defRPr sz="2570" b="1" baseline="0"/>
            </a:lvl1pPr>
          </a:lstStyle>
          <a:p>
            <a:r>
              <a:rPr lang="en-US"/>
              <a:t>A LARGE BOLD STATEMENT GOES HERE AND CAN GO UP TO TWO LINES AND COLOR FOR EMPHASIS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_2">
    <p:spTree>
      <p:nvGrpSpPr>
        <p:cNvPr id="1" name=""/>
        <p:cNvGrpSpPr/>
        <p:nvPr/>
      </p:nvGrpSpPr>
      <p:grpSpPr>
        <a:xfrm>
          <a:off x="0" y="0"/>
          <a:ext cx="0" cy="0"/>
          <a:chOff x="0" y="0"/>
          <a:chExt cx="0" cy="0"/>
        </a:xfrm>
      </p:grpSpPr>
      <p:sp>
        <p:nvSpPr>
          <p:cNvPr id="3" name="Rectangle 2"/>
          <p:cNvSpPr/>
          <p:nvPr userDrawn="1"/>
        </p:nvSpPr>
        <p:spPr>
          <a:xfrm>
            <a:off x="0" y="2156792"/>
            <a:ext cx="12188825" cy="2266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solidFill>
                <a:schemeClr val="bg1"/>
              </a:solidFill>
            </a:endParaRPr>
          </a:p>
        </p:txBody>
      </p:sp>
      <p:sp>
        <p:nvSpPr>
          <p:cNvPr id="12" name="Title Placeholder 7"/>
          <p:cNvSpPr>
            <a:spLocks noGrp="1"/>
          </p:cNvSpPr>
          <p:nvPr>
            <p:ph type="title" hasCustomPrompt="1"/>
          </p:nvPr>
        </p:nvSpPr>
        <p:spPr>
          <a:xfrm>
            <a:off x="837873" y="2929232"/>
            <a:ext cx="8680096" cy="721244"/>
          </a:xfrm>
          <a:prstGeom prst="rect">
            <a:avLst/>
          </a:prstGeom>
        </p:spPr>
        <p:txBody>
          <a:bodyPr vert="horz" lIns="91440" tIns="45720" rIns="91440" bIns="45720" rtlCol="0" anchor="ctr" anchorCtr="0">
            <a:noAutofit/>
          </a:bodyPr>
          <a:lstStyle>
            <a:lvl1pPr algn="l">
              <a:lnSpc>
                <a:spcPct val="100000"/>
              </a:lnSpc>
              <a:defRPr sz="2570" b="1" baseline="0">
                <a:solidFill>
                  <a:schemeClr val="bg1"/>
                </a:solidFill>
              </a:defRPr>
            </a:lvl1pPr>
          </a:lstStyle>
          <a:p>
            <a:r>
              <a:rPr lang="en-US"/>
              <a:t>A LARGE BOLD STATEMENT GOES HERE AND CAN GO UP TO TWO LINES AND COLOR FOR EMPHASIS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_4">
    <p:spTree>
      <p:nvGrpSpPr>
        <p:cNvPr id="1" name=""/>
        <p:cNvGrpSpPr/>
        <p:nvPr/>
      </p:nvGrpSpPr>
      <p:grpSpPr>
        <a:xfrm>
          <a:off x="0" y="0"/>
          <a:ext cx="0" cy="0"/>
          <a:chOff x="0" y="0"/>
          <a:chExt cx="0" cy="0"/>
        </a:xfrm>
      </p:grpSpPr>
      <p:sp>
        <p:nvSpPr>
          <p:cNvPr id="5" name="Rectangle 4"/>
          <p:cNvSpPr/>
          <p:nvPr userDrawn="1"/>
        </p:nvSpPr>
        <p:spPr>
          <a:xfrm>
            <a:off x="0" y="1671868"/>
            <a:ext cx="12188825" cy="35383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hasCustomPrompt="1"/>
          </p:nvPr>
        </p:nvSpPr>
        <p:spPr>
          <a:xfrm>
            <a:off x="1885973" y="2920012"/>
            <a:ext cx="8416880" cy="978219"/>
          </a:xfrm>
          <a:prstGeom prst="rect">
            <a:avLst/>
          </a:prstGeom>
        </p:spPr>
        <p:txBody>
          <a:bodyPr vert="horz" lIns="91440" tIns="45720" rIns="91440" bIns="45720" rtlCol="0" anchor="ctr" anchorCtr="0">
            <a:noAutofit/>
          </a:bodyPr>
          <a:lstStyle>
            <a:lvl1pPr algn="ctr">
              <a:lnSpc>
                <a:spcPct val="100000"/>
              </a:lnSpc>
              <a:defRPr sz="2570" b="0" baseline="0">
                <a:solidFill>
                  <a:schemeClr val="bg1"/>
                </a:solidFill>
              </a:defRPr>
            </a:lvl1pPr>
          </a:lstStyle>
          <a:p>
            <a:r>
              <a:rPr lang="en-US"/>
              <a:t>“A slide for quotes or message that can be centered within the frame here. ”</a:t>
            </a:r>
          </a:p>
        </p:txBody>
      </p:sp>
      <p:sp>
        <p:nvSpPr>
          <p:cNvPr id="7" name="Text Placeholder 6"/>
          <p:cNvSpPr>
            <a:spLocks noGrp="1"/>
          </p:cNvSpPr>
          <p:nvPr>
            <p:ph type="body" sz="quarter" idx="10" hasCustomPrompt="1"/>
          </p:nvPr>
        </p:nvSpPr>
        <p:spPr>
          <a:xfrm>
            <a:off x="5460204" y="3898234"/>
            <a:ext cx="4842615" cy="385010"/>
          </a:xfrm>
          <a:prstGeom prst="rect">
            <a:avLst/>
          </a:prstGeom>
        </p:spPr>
        <p:txBody>
          <a:bodyPr anchor="ctr" anchorCtr="0"/>
          <a:lstStyle>
            <a:lvl1pPr marL="0" indent="0" algn="r">
              <a:buFontTx/>
              <a:buNone/>
              <a:defRPr sz="1714"/>
            </a:lvl1pPr>
            <a:lvl2pPr marL="228525" indent="0">
              <a:buFontTx/>
              <a:buNone/>
              <a:defRPr/>
            </a:lvl2pPr>
            <a:lvl3pPr marL="457049" indent="0">
              <a:buFontTx/>
              <a:buNone/>
              <a:defRPr/>
            </a:lvl3pPr>
            <a:lvl4pPr marL="685575" indent="0">
              <a:buFontTx/>
              <a:buNone/>
              <a:defRPr/>
            </a:lvl4pPr>
            <a:lvl5pPr marL="914100" indent="0">
              <a:buFontTx/>
              <a:buNone/>
              <a:defRPr/>
            </a:lvl5pPr>
          </a:lstStyle>
          <a:p>
            <a:r>
              <a:rPr lang="en-US" sz="1799">
                <a:solidFill>
                  <a:schemeClr val="accent1">
                    <a:lumMod val="20000"/>
                    <a:lumOff val="80000"/>
                  </a:schemeClr>
                </a:solidFill>
              </a:rPr>
              <a:t>— Use author name if quoting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ark Teal">
    <p:spTree>
      <p:nvGrpSpPr>
        <p:cNvPr id="1" name=""/>
        <p:cNvGrpSpPr/>
        <p:nvPr/>
      </p:nvGrpSpPr>
      <p:grpSpPr>
        <a:xfrm>
          <a:off x="0" y="0"/>
          <a:ext cx="0" cy="0"/>
          <a:chOff x="0" y="0"/>
          <a:chExt cx="0" cy="0"/>
        </a:xfrm>
      </p:grpSpPr>
      <p:sp>
        <p:nvSpPr>
          <p:cNvPr id="5" name="Rectangle 4"/>
          <p:cNvSpPr/>
          <p:nvPr userDrawn="1"/>
        </p:nvSpPr>
        <p:spPr>
          <a:xfrm>
            <a:off x="0" y="1"/>
            <a:ext cx="12188825" cy="6090249"/>
          </a:xfrm>
          <a:prstGeom prst="rect">
            <a:avLst/>
          </a:prstGeom>
          <a:solidFill>
            <a:srgbClr val="167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Autofit/>
          </a:bodyPr>
          <a:lstStyle>
            <a:lvl1pPr>
              <a:defRPr sz="2999"/>
            </a:lvl1pPr>
          </a:lstStyle>
          <a:p>
            <a:r>
              <a:rPr lang="en-US"/>
              <a:t>Title of presentation goes in this space</a:t>
            </a:r>
          </a:p>
        </p:txBody>
      </p:sp>
      <p:sp>
        <p:nvSpPr>
          <p:cNvPr id="16" name="Text Placeholder 15"/>
          <p:cNvSpPr>
            <a:spLocks noGrp="1"/>
          </p:cNvSpPr>
          <p:nvPr>
            <p:ph type="body" sz="quarter" idx="10" hasCustomPrompt="1"/>
          </p:nvPr>
        </p:nvSpPr>
        <p:spPr>
          <a:xfrm>
            <a:off x="837872" y="4684145"/>
            <a:ext cx="7423005" cy="1155940"/>
          </a:xfrm>
          <a:prstGeom prst="rect">
            <a:avLst/>
          </a:prstGeom>
        </p:spPr>
        <p:txBody>
          <a:bodyPr anchor="b" anchorCtr="0"/>
          <a:lstStyle>
            <a:lvl1pPr marL="0" indent="0">
              <a:buFontTx/>
              <a:buNone/>
              <a:defRPr sz="1400" baseline="0">
                <a:solidFill>
                  <a:schemeClr val="bg1"/>
                </a:solidFill>
              </a:defRPr>
            </a:lvl1pPr>
          </a:lstStyle>
          <a:p>
            <a:r>
              <a:rPr lang="en-US" sz="1499"/>
              <a:t>Presenter information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_5">
    <p:spTree>
      <p:nvGrpSpPr>
        <p:cNvPr id="1" name=""/>
        <p:cNvGrpSpPr/>
        <p:nvPr/>
      </p:nvGrpSpPr>
      <p:grpSpPr>
        <a:xfrm>
          <a:off x="0" y="0"/>
          <a:ext cx="0" cy="0"/>
          <a:chOff x="0" y="0"/>
          <a:chExt cx="0" cy="0"/>
        </a:xfrm>
      </p:grpSpPr>
      <p:sp>
        <p:nvSpPr>
          <p:cNvPr id="10" name="Rectangle 9"/>
          <p:cNvSpPr/>
          <p:nvPr userDrawn="1"/>
        </p:nvSpPr>
        <p:spPr>
          <a:xfrm>
            <a:off x="0" y="4552950"/>
            <a:ext cx="12188825" cy="2305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hasCustomPrompt="1"/>
          </p:nvPr>
        </p:nvSpPr>
        <p:spPr>
          <a:xfrm>
            <a:off x="837873" y="5210417"/>
            <a:ext cx="8680096" cy="721244"/>
          </a:xfrm>
          <a:prstGeom prst="rect">
            <a:avLst/>
          </a:prstGeom>
        </p:spPr>
        <p:txBody>
          <a:bodyPr vert="horz" lIns="91440" tIns="45720" rIns="91440" bIns="45720" rtlCol="0" anchor="b" anchorCtr="0">
            <a:noAutofit/>
          </a:bodyPr>
          <a:lstStyle>
            <a:lvl1pPr algn="l">
              <a:lnSpc>
                <a:spcPct val="100000"/>
              </a:lnSpc>
              <a:defRPr sz="2570" b="1" baseline="0">
                <a:solidFill>
                  <a:schemeClr val="accent1">
                    <a:lumMod val="20000"/>
                    <a:lumOff val="80000"/>
                  </a:schemeClr>
                </a:solidFill>
              </a:defRPr>
            </a:lvl1pPr>
          </a:lstStyle>
          <a:p>
            <a:r>
              <a:rPr lang="en-US"/>
              <a:t>A LARGE BOLD STATEMENT GOES HERE AND CAN GO UP TO TWO LINES AND COLOR FOR EMPHASIS</a:t>
            </a:r>
          </a:p>
        </p:txBody>
      </p:sp>
      <p:sp>
        <p:nvSpPr>
          <p:cNvPr id="7" name="Rectangle 6"/>
          <p:cNvSpPr/>
          <p:nvPr userDrawn="1"/>
        </p:nvSpPr>
        <p:spPr>
          <a:xfrm>
            <a:off x="3" y="5210417"/>
            <a:ext cx="306292" cy="721244"/>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4" name="Picture Placeholder 3"/>
          <p:cNvSpPr>
            <a:spLocks noGrp="1"/>
          </p:cNvSpPr>
          <p:nvPr>
            <p:ph type="pic" sz="quarter" idx="10"/>
          </p:nvPr>
        </p:nvSpPr>
        <p:spPr>
          <a:xfrm>
            <a:off x="0" y="0"/>
            <a:ext cx="12188825" cy="4552950"/>
          </a:xfrm>
          <a:prstGeom prst="rect">
            <a:avLst/>
          </a:prstGeom>
          <a:solidFill>
            <a:schemeClr val="bg1">
              <a:lumMod val="95000"/>
            </a:schemeClr>
          </a:solidFill>
        </p:spPr>
        <p:txBody>
          <a:body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293" y="202591"/>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2389" y="202591"/>
            <a:ext cx="3805863" cy="194651"/>
          </a:xfrm>
          <a:prstGeom prst="rect">
            <a:avLst/>
          </a:prstGeo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2" name="Title 1"/>
          <p:cNvSpPr>
            <a:spLocks noGrp="1"/>
          </p:cNvSpPr>
          <p:nvPr>
            <p:ph type="title" hasCustomPrompt="1"/>
          </p:nvPr>
        </p:nvSpPr>
        <p:spPr>
          <a:xfrm>
            <a:off x="876753" y="705681"/>
            <a:ext cx="8835748" cy="1004888"/>
          </a:xfrm>
          <a:prstGeom prst="rect">
            <a:avLst/>
          </a:prstGeom>
        </p:spPr>
        <p:txBody>
          <a:bodyPr/>
          <a:lstStyle>
            <a:lvl1pPr>
              <a:defRPr sz="2998" baseline="0"/>
            </a:lvl1pPr>
          </a:lstStyle>
          <a:p>
            <a:r>
              <a:rPr lang="en-US"/>
              <a:t>Basic 1 Column Slide To Start. Title can go to Two lines.</a:t>
            </a:r>
          </a:p>
        </p:txBody>
      </p:sp>
      <p:sp>
        <p:nvSpPr>
          <p:cNvPr id="6" name="Content Placeholder 5"/>
          <p:cNvSpPr>
            <a:spLocks noGrp="1"/>
          </p:cNvSpPr>
          <p:nvPr>
            <p:ph sz="quarter" idx="19"/>
          </p:nvPr>
        </p:nvSpPr>
        <p:spPr>
          <a:xfrm>
            <a:off x="876753" y="1761996"/>
            <a:ext cx="8835748" cy="4152900"/>
          </a:xfrm>
          <a:prstGeom prst="rect">
            <a:avLst/>
          </a:prstGeom>
        </p:spPr>
        <p:txBody>
          <a:bodyPr/>
          <a:lstStyle>
            <a:lvl1pPr>
              <a:defRPr sz="1713"/>
            </a:lvl1pPr>
            <a:lvl2pPr>
              <a:defRPr sz="1713"/>
            </a:lvl2pPr>
            <a:lvl3pPr>
              <a:defRPr sz="1713"/>
            </a:lvl3pPr>
            <a:lvl4pPr>
              <a:defRPr sz="1713"/>
            </a:lvl4pPr>
            <a:lvl5pPr>
              <a:defRPr sz="17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5534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12188825" cy="6299199"/>
          </a:xfrm>
          <a:prstGeom prst="rect">
            <a:avLst/>
          </a:prstGeom>
          <a:gradFill flip="none" rotWithShape="1">
            <a:gsLst>
              <a:gs pos="0">
                <a:schemeClr val="accent1"/>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3737"/>
          <a:stretch/>
        </p:blipFill>
        <p:spPr>
          <a:xfrm>
            <a:off x="1674157" y="0"/>
            <a:ext cx="10513080" cy="6858000"/>
          </a:xfrm>
          <a:prstGeom prst="rect">
            <a:avLst/>
          </a:prstGeom>
        </p:spPr>
      </p:pic>
      <p:sp>
        <p:nvSpPr>
          <p:cNvPr id="12" name="Title Placeholder 7"/>
          <p:cNvSpPr>
            <a:spLocks noGrp="1"/>
          </p:cNvSpPr>
          <p:nvPr>
            <p:ph type="title"/>
          </p:nvPr>
        </p:nvSpPr>
        <p:spPr>
          <a:xfrm>
            <a:off x="837873" y="2199737"/>
            <a:ext cx="10513080" cy="1690776"/>
          </a:xfrm>
          <a:prstGeom prst="rect">
            <a:avLst/>
          </a:prstGeom>
        </p:spPr>
        <p:txBody>
          <a:bodyPr vert="horz" lIns="91440" tIns="45720" rIns="91440" bIns="45720" rtlCol="0" anchor="ctr">
            <a:noAutofit/>
          </a:bodyPr>
          <a:lstStyle>
            <a:lvl1pPr>
              <a:defRPr sz="3000" b="0">
                <a:solidFill>
                  <a:schemeClr val="bg1"/>
                </a:solidFill>
              </a:defRPr>
            </a:lvl1pPr>
          </a:lstStyle>
          <a:p>
            <a:r>
              <a:rPr lang="en-US"/>
              <a:t>Title of presentation goes in this space</a:t>
            </a:r>
          </a:p>
        </p:txBody>
      </p:sp>
      <p:sp>
        <p:nvSpPr>
          <p:cNvPr id="16" name="Text Placeholder 15"/>
          <p:cNvSpPr>
            <a:spLocks noGrp="1"/>
          </p:cNvSpPr>
          <p:nvPr>
            <p:ph type="body" sz="quarter" idx="10" hasCustomPrompt="1"/>
          </p:nvPr>
        </p:nvSpPr>
        <p:spPr>
          <a:xfrm>
            <a:off x="837872" y="4684144"/>
            <a:ext cx="7423005" cy="1155940"/>
          </a:xfrm>
          <a:prstGeom prst="rect">
            <a:avLst/>
          </a:prstGeom>
        </p:spPr>
        <p:txBody>
          <a:bodyPr anchor="b" anchorCtr="0"/>
          <a:lstStyle>
            <a:lvl1pPr marL="0" indent="0">
              <a:buFontTx/>
              <a:buNone/>
              <a:defRPr sz="1050" baseline="0">
                <a:solidFill>
                  <a:schemeClr val="bg1"/>
                </a:solidFill>
              </a:defRPr>
            </a:lvl1pPr>
          </a:lstStyle>
          <a:p>
            <a:r>
              <a:rPr lang="en-US" sz="1125"/>
              <a:t>Presenter information</a:t>
            </a:r>
          </a:p>
        </p:txBody>
      </p:sp>
      <p:sp>
        <p:nvSpPr>
          <p:cNvPr id="10" name="Rectangle 9">
            <a:extLst>
              <a:ext uri="{FF2B5EF4-FFF2-40B4-BE49-F238E27FC236}">
                <a16:creationId xmlns:a16="http://schemas.microsoft.com/office/drawing/2014/main" id="{A44D738E-3ABD-CC48-A470-1F16FBEF27DD}"/>
              </a:ext>
            </a:extLst>
          </p:cNvPr>
          <p:cNvSpPr/>
          <p:nvPr userDrawn="1"/>
        </p:nvSpPr>
        <p:spPr>
          <a:xfrm>
            <a:off x="-1586" y="6299200"/>
            <a:ext cx="12188825"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 name="Slide Number Placeholder 1">
            <a:extLst>
              <a:ext uri="{FF2B5EF4-FFF2-40B4-BE49-F238E27FC236}">
                <a16:creationId xmlns:a16="http://schemas.microsoft.com/office/drawing/2014/main" id="{D7A4C913-397E-CB43-892F-780F8AC137E8}"/>
              </a:ext>
            </a:extLst>
          </p:cNvPr>
          <p:cNvSpPr>
            <a:spLocks noGrp="1"/>
          </p:cNvSpPr>
          <p:nvPr>
            <p:ph type="sldNum" sz="quarter" idx="11"/>
          </p:nvPr>
        </p:nvSpPr>
        <p:spPr>
          <a:xfrm>
            <a:off x="327864" y="6364542"/>
            <a:ext cx="8117098" cy="365125"/>
          </a:xfrm>
          <a:prstGeom prst="rect">
            <a:avLst/>
          </a:prstGeom>
        </p:spPr>
        <p:txBody>
          <a:bodyPr/>
          <a:lstStyle/>
          <a:p>
            <a:fld id="{8C8B385D-DF67-E241-B0BF-76B80A8E743B}" type="slidenum">
              <a:rPr lang="en-US" smtClean="0"/>
              <a:pPr/>
              <a:t>‹#›</a:t>
            </a:fld>
            <a:endParaRPr lang="en-US"/>
          </a:p>
        </p:txBody>
      </p:sp>
      <p:pic>
        <p:nvPicPr>
          <p:cNvPr id="13" name="Picture 12">
            <a:extLst>
              <a:ext uri="{FF2B5EF4-FFF2-40B4-BE49-F238E27FC236}">
                <a16:creationId xmlns:a16="http://schemas.microsoft.com/office/drawing/2014/main" id="{37712E6F-558A-7F47-8C4E-2373461CFAD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893668" y="6449447"/>
            <a:ext cx="2009611" cy="227592"/>
          </a:xfrm>
          <a:prstGeom prst="rect">
            <a:avLst/>
          </a:prstGeom>
        </p:spPr>
      </p:pic>
    </p:spTree>
    <p:extLst>
      <p:ext uri="{BB962C8B-B14F-4D97-AF65-F5344CB8AC3E}">
        <p14:creationId xmlns:p14="http://schemas.microsoft.com/office/powerpoint/2010/main" val="303763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45C1-2B13-4C0A-AF3A-8E568D052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EB6847-3B75-4DC4-A76E-2309A0BA3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481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293" y="202591"/>
            <a:ext cx="3805863"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2389" y="202591"/>
            <a:ext cx="3805863" cy="194651"/>
          </a:xfrm>
          <a:prstGeom prst="rect">
            <a:avLst/>
          </a:prstGeo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2" name="Title 1"/>
          <p:cNvSpPr>
            <a:spLocks noGrp="1"/>
          </p:cNvSpPr>
          <p:nvPr>
            <p:ph type="title" hasCustomPrompt="1"/>
          </p:nvPr>
        </p:nvSpPr>
        <p:spPr>
          <a:xfrm>
            <a:off x="876753" y="705681"/>
            <a:ext cx="8835748" cy="1004888"/>
          </a:xfrm>
          <a:prstGeom prst="rect">
            <a:avLst/>
          </a:prstGeom>
        </p:spPr>
        <p:txBody>
          <a:bodyPr/>
          <a:lstStyle>
            <a:lvl1pPr>
              <a:defRPr sz="2999" baseline="0"/>
            </a:lvl1pPr>
          </a:lstStyle>
          <a:p>
            <a:r>
              <a:rPr lang="en-US"/>
              <a:t>Basic 1 Column Slide To Start. Title can go to Two lines.</a:t>
            </a:r>
          </a:p>
        </p:txBody>
      </p:sp>
      <p:sp>
        <p:nvSpPr>
          <p:cNvPr id="6" name="Content Placeholder 5"/>
          <p:cNvSpPr>
            <a:spLocks noGrp="1"/>
          </p:cNvSpPr>
          <p:nvPr>
            <p:ph sz="quarter" idx="19"/>
          </p:nvPr>
        </p:nvSpPr>
        <p:spPr>
          <a:xfrm>
            <a:off x="876753" y="1761996"/>
            <a:ext cx="8835748" cy="4152900"/>
          </a:xfrm>
          <a:prstGeom prst="rect">
            <a:avLst/>
          </a:prstGeom>
        </p:spPr>
        <p:txBody>
          <a:bodyPr/>
          <a:lstStyle>
            <a:lvl1pPr>
              <a:defRPr sz="1699"/>
            </a:lvl1pPr>
            <a:lvl2pPr>
              <a:defRPr sz="1699"/>
            </a:lvl2pPr>
            <a:lvl3pPr>
              <a:defRPr sz="1699"/>
            </a:lvl3pPr>
            <a:lvl4pPr>
              <a:defRPr sz="1699"/>
            </a:lvl4pPr>
            <a:lvl5pPr>
              <a:defRPr sz="16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_3">
    <p:spTree>
      <p:nvGrpSpPr>
        <p:cNvPr id="1" name=""/>
        <p:cNvGrpSpPr/>
        <p:nvPr/>
      </p:nvGrpSpPr>
      <p:grpSpPr>
        <a:xfrm>
          <a:off x="0" y="0"/>
          <a:ext cx="0" cy="0"/>
          <a:chOff x="0" y="0"/>
          <a:chExt cx="0" cy="0"/>
        </a:xfrm>
      </p:grpSpPr>
      <p:sp>
        <p:nvSpPr>
          <p:cNvPr id="10" name="Rectangle 9"/>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hasCustomPrompt="1"/>
          </p:nvPr>
        </p:nvSpPr>
        <p:spPr>
          <a:xfrm>
            <a:off x="837873" y="2780144"/>
            <a:ext cx="8680096" cy="721244"/>
          </a:xfrm>
          <a:prstGeom prst="rect">
            <a:avLst/>
          </a:prstGeom>
        </p:spPr>
        <p:txBody>
          <a:bodyPr vert="horz" lIns="91440" tIns="45720" rIns="91440" bIns="45720" rtlCol="0" anchor="ctr" anchorCtr="0">
            <a:noAutofit/>
          </a:bodyPr>
          <a:lstStyle>
            <a:lvl1pPr algn="l">
              <a:lnSpc>
                <a:spcPct val="100000"/>
              </a:lnSpc>
              <a:defRPr sz="2570" b="1" baseline="0">
                <a:solidFill>
                  <a:schemeClr val="accent1">
                    <a:lumMod val="20000"/>
                    <a:lumOff val="80000"/>
                  </a:schemeClr>
                </a:solidFill>
              </a:defRPr>
            </a:lvl1pPr>
          </a:lstStyle>
          <a:p>
            <a:r>
              <a:rPr lang="en-US"/>
              <a:t>A LARGE BOLD STATEMENT GOES HERE AND CAN GO UP TO TWO LINES AND COLOR FOR EMPHASIS</a:t>
            </a:r>
          </a:p>
        </p:txBody>
      </p:sp>
    </p:spTree>
    <p:extLst>
      <p:ext uri="{BB962C8B-B14F-4D97-AF65-F5344CB8AC3E}">
        <p14:creationId xmlns:p14="http://schemas.microsoft.com/office/powerpoint/2010/main" val="17234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_1">
    <p:spTree>
      <p:nvGrpSpPr>
        <p:cNvPr id="1" name=""/>
        <p:cNvGrpSpPr/>
        <p:nvPr/>
      </p:nvGrpSpPr>
      <p:grpSpPr>
        <a:xfrm>
          <a:off x="0" y="0"/>
          <a:ext cx="0" cy="0"/>
          <a:chOff x="0" y="0"/>
          <a:chExt cx="0" cy="0"/>
        </a:xfrm>
      </p:grpSpPr>
      <p:sp>
        <p:nvSpPr>
          <p:cNvPr id="12" name="Title Placeholder 7"/>
          <p:cNvSpPr>
            <a:spLocks noGrp="1"/>
          </p:cNvSpPr>
          <p:nvPr>
            <p:ph type="title" hasCustomPrompt="1"/>
          </p:nvPr>
        </p:nvSpPr>
        <p:spPr>
          <a:xfrm>
            <a:off x="837873" y="2780144"/>
            <a:ext cx="8680096" cy="721244"/>
          </a:xfrm>
          <a:prstGeom prst="rect">
            <a:avLst/>
          </a:prstGeom>
        </p:spPr>
        <p:txBody>
          <a:bodyPr vert="horz" lIns="91440" tIns="45720" rIns="91440" bIns="45720" rtlCol="0" anchor="ctr" anchorCtr="0">
            <a:noAutofit/>
          </a:bodyPr>
          <a:lstStyle>
            <a:lvl1pPr algn="l">
              <a:lnSpc>
                <a:spcPct val="100000"/>
              </a:lnSpc>
              <a:defRPr sz="2570" b="1" baseline="0"/>
            </a:lvl1pPr>
          </a:lstStyle>
          <a:p>
            <a:r>
              <a:rPr lang="en-US"/>
              <a:t>A LARGE BOLD STATEMENT GOES HERE AND CAN GO UP TO TWO LINES AND COLOR FOR EMPHASIS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_2">
    <p:spTree>
      <p:nvGrpSpPr>
        <p:cNvPr id="1" name=""/>
        <p:cNvGrpSpPr/>
        <p:nvPr/>
      </p:nvGrpSpPr>
      <p:grpSpPr>
        <a:xfrm>
          <a:off x="0" y="0"/>
          <a:ext cx="0" cy="0"/>
          <a:chOff x="0" y="0"/>
          <a:chExt cx="0" cy="0"/>
        </a:xfrm>
      </p:grpSpPr>
      <p:sp>
        <p:nvSpPr>
          <p:cNvPr id="3" name="Rectangle 2"/>
          <p:cNvSpPr/>
          <p:nvPr userDrawn="1"/>
        </p:nvSpPr>
        <p:spPr>
          <a:xfrm>
            <a:off x="0" y="2156792"/>
            <a:ext cx="12188825" cy="2266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solidFill>
                <a:schemeClr val="bg1"/>
              </a:solidFill>
            </a:endParaRPr>
          </a:p>
        </p:txBody>
      </p:sp>
      <p:sp>
        <p:nvSpPr>
          <p:cNvPr id="12" name="Title Placeholder 7"/>
          <p:cNvSpPr>
            <a:spLocks noGrp="1"/>
          </p:cNvSpPr>
          <p:nvPr>
            <p:ph type="title" hasCustomPrompt="1"/>
          </p:nvPr>
        </p:nvSpPr>
        <p:spPr>
          <a:xfrm>
            <a:off x="837873" y="2929232"/>
            <a:ext cx="8680096" cy="721244"/>
          </a:xfrm>
          <a:prstGeom prst="rect">
            <a:avLst/>
          </a:prstGeom>
        </p:spPr>
        <p:txBody>
          <a:bodyPr vert="horz" lIns="91440" tIns="45720" rIns="91440" bIns="45720" rtlCol="0" anchor="ctr" anchorCtr="0">
            <a:noAutofit/>
          </a:bodyPr>
          <a:lstStyle>
            <a:lvl1pPr algn="l">
              <a:lnSpc>
                <a:spcPct val="100000"/>
              </a:lnSpc>
              <a:defRPr sz="2570" b="1" baseline="0">
                <a:solidFill>
                  <a:schemeClr val="bg1"/>
                </a:solidFill>
              </a:defRPr>
            </a:lvl1pPr>
          </a:lstStyle>
          <a:p>
            <a:r>
              <a:rPr lang="en-US"/>
              <a:t>A LARGE BOLD STATEMENT GOES HERE AND CAN GO UP TO TWO LINES AND COLOR FOR EMPHASIS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_4">
    <p:spTree>
      <p:nvGrpSpPr>
        <p:cNvPr id="1" name=""/>
        <p:cNvGrpSpPr/>
        <p:nvPr/>
      </p:nvGrpSpPr>
      <p:grpSpPr>
        <a:xfrm>
          <a:off x="0" y="0"/>
          <a:ext cx="0" cy="0"/>
          <a:chOff x="0" y="0"/>
          <a:chExt cx="0" cy="0"/>
        </a:xfrm>
      </p:grpSpPr>
      <p:sp>
        <p:nvSpPr>
          <p:cNvPr id="5" name="Rectangle 4"/>
          <p:cNvSpPr/>
          <p:nvPr userDrawn="1"/>
        </p:nvSpPr>
        <p:spPr>
          <a:xfrm>
            <a:off x="0" y="1671868"/>
            <a:ext cx="12188825" cy="35383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hasCustomPrompt="1"/>
          </p:nvPr>
        </p:nvSpPr>
        <p:spPr>
          <a:xfrm>
            <a:off x="1885973" y="2920012"/>
            <a:ext cx="8416880" cy="978219"/>
          </a:xfrm>
          <a:prstGeom prst="rect">
            <a:avLst/>
          </a:prstGeom>
        </p:spPr>
        <p:txBody>
          <a:bodyPr vert="horz" lIns="91440" tIns="45720" rIns="91440" bIns="45720" rtlCol="0" anchor="ctr" anchorCtr="0">
            <a:noAutofit/>
          </a:bodyPr>
          <a:lstStyle>
            <a:lvl1pPr algn="ctr">
              <a:lnSpc>
                <a:spcPct val="100000"/>
              </a:lnSpc>
              <a:defRPr sz="2570" b="0" baseline="0">
                <a:solidFill>
                  <a:schemeClr val="bg1"/>
                </a:solidFill>
              </a:defRPr>
            </a:lvl1pPr>
          </a:lstStyle>
          <a:p>
            <a:r>
              <a:rPr lang="en-US"/>
              <a:t>“A slide for quotes or message that can be centered within the frame here. ”</a:t>
            </a:r>
          </a:p>
        </p:txBody>
      </p:sp>
      <p:sp>
        <p:nvSpPr>
          <p:cNvPr id="7" name="Text Placeholder 6"/>
          <p:cNvSpPr>
            <a:spLocks noGrp="1"/>
          </p:cNvSpPr>
          <p:nvPr>
            <p:ph type="body" sz="quarter" idx="10" hasCustomPrompt="1"/>
          </p:nvPr>
        </p:nvSpPr>
        <p:spPr>
          <a:xfrm>
            <a:off x="5460204" y="3898234"/>
            <a:ext cx="4842615" cy="385010"/>
          </a:xfrm>
          <a:prstGeom prst="rect">
            <a:avLst/>
          </a:prstGeom>
        </p:spPr>
        <p:txBody>
          <a:bodyPr anchor="ctr" anchorCtr="0"/>
          <a:lstStyle>
            <a:lvl1pPr marL="0" indent="0" algn="r">
              <a:buFontTx/>
              <a:buNone/>
              <a:defRPr sz="1714"/>
            </a:lvl1pPr>
            <a:lvl2pPr marL="228525" indent="0">
              <a:buFontTx/>
              <a:buNone/>
              <a:defRPr/>
            </a:lvl2pPr>
            <a:lvl3pPr marL="457049" indent="0">
              <a:buFontTx/>
              <a:buNone/>
              <a:defRPr/>
            </a:lvl3pPr>
            <a:lvl4pPr marL="685575" indent="0">
              <a:buFontTx/>
              <a:buNone/>
              <a:defRPr/>
            </a:lvl4pPr>
            <a:lvl5pPr marL="914100" indent="0">
              <a:buFontTx/>
              <a:buNone/>
              <a:defRPr/>
            </a:lvl5pPr>
          </a:lstStyle>
          <a:p>
            <a:r>
              <a:rPr lang="en-US" sz="1799">
                <a:solidFill>
                  <a:schemeClr val="accent1">
                    <a:lumMod val="20000"/>
                    <a:lumOff val="80000"/>
                  </a:schemeClr>
                </a:solidFill>
              </a:rPr>
              <a:t>— Use author name if quoting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_5">
    <p:spTree>
      <p:nvGrpSpPr>
        <p:cNvPr id="1" name=""/>
        <p:cNvGrpSpPr/>
        <p:nvPr/>
      </p:nvGrpSpPr>
      <p:grpSpPr>
        <a:xfrm>
          <a:off x="0" y="0"/>
          <a:ext cx="0" cy="0"/>
          <a:chOff x="0" y="0"/>
          <a:chExt cx="0" cy="0"/>
        </a:xfrm>
      </p:grpSpPr>
      <p:sp>
        <p:nvSpPr>
          <p:cNvPr id="10" name="Rectangle 9"/>
          <p:cNvSpPr/>
          <p:nvPr userDrawn="1"/>
        </p:nvSpPr>
        <p:spPr>
          <a:xfrm>
            <a:off x="0" y="4552950"/>
            <a:ext cx="12188825" cy="2305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12" name="Title Placeholder 7"/>
          <p:cNvSpPr>
            <a:spLocks noGrp="1"/>
          </p:cNvSpPr>
          <p:nvPr>
            <p:ph type="title" hasCustomPrompt="1"/>
          </p:nvPr>
        </p:nvSpPr>
        <p:spPr>
          <a:xfrm>
            <a:off x="837873" y="5210417"/>
            <a:ext cx="8680096" cy="721244"/>
          </a:xfrm>
          <a:prstGeom prst="rect">
            <a:avLst/>
          </a:prstGeom>
        </p:spPr>
        <p:txBody>
          <a:bodyPr vert="horz" lIns="91440" tIns="45720" rIns="91440" bIns="45720" rtlCol="0" anchor="b" anchorCtr="0">
            <a:noAutofit/>
          </a:bodyPr>
          <a:lstStyle>
            <a:lvl1pPr algn="l">
              <a:lnSpc>
                <a:spcPct val="100000"/>
              </a:lnSpc>
              <a:defRPr sz="2570" b="1" baseline="0">
                <a:solidFill>
                  <a:schemeClr val="accent1">
                    <a:lumMod val="20000"/>
                    <a:lumOff val="80000"/>
                  </a:schemeClr>
                </a:solidFill>
              </a:defRPr>
            </a:lvl1pPr>
          </a:lstStyle>
          <a:p>
            <a:r>
              <a:rPr lang="en-US"/>
              <a:t>A LARGE BOLD STATEMENT GOES HERE AND CAN GO UP TO TWO LINES AND COLOR FOR EMPHASIS</a:t>
            </a:r>
          </a:p>
        </p:txBody>
      </p:sp>
      <p:sp>
        <p:nvSpPr>
          <p:cNvPr id="7" name="Rectangle 6"/>
          <p:cNvSpPr/>
          <p:nvPr userDrawn="1"/>
        </p:nvSpPr>
        <p:spPr>
          <a:xfrm>
            <a:off x="3" y="5210417"/>
            <a:ext cx="306292" cy="721244"/>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p>
        </p:txBody>
      </p:sp>
      <p:sp>
        <p:nvSpPr>
          <p:cNvPr id="4" name="Picture Placeholder 3"/>
          <p:cNvSpPr>
            <a:spLocks noGrp="1"/>
          </p:cNvSpPr>
          <p:nvPr>
            <p:ph type="pic" sz="quarter" idx="10"/>
          </p:nvPr>
        </p:nvSpPr>
        <p:spPr>
          <a:xfrm>
            <a:off x="0" y="0"/>
            <a:ext cx="12188825" cy="4552950"/>
          </a:xfrm>
          <a:prstGeom prst="rect">
            <a:avLst/>
          </a:prstGeom>
          <a:solidFill>
            <a:schemeClr val="bg1">
              <a:lumMod val="95000"/>
            </a:schemeClr>
          </a:solidFill>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44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business.kaiserpermanente.org/thrive?kp_shortcut_referrer=kp.org/workforcehealth"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hyperlink" Target="https://business.kaiserpermanente.org/thrive?kp_shortcut_referrer=kp.org/workforcehealth" TargetMode="Externa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hyperlink" Target="https://business.kaiserpermanente.org/thrive?kp_shortcut_referrer=kp.org/workforcehealth" TargetMode="Externa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hyperlink" Target="https://business.kaiserpermanente.org/thrive?kp_shortcut_referrer=kp.org/workforcehealth" TargetMode="External"/><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34.xml"/><Relationship Id="rId4" Type="http://schemas.openxmlformats.org/officeDocument/2006/relationships/hyperlink" Target="https://business.kaiserpermanente.org/thrive?kp_shortcut_referrer=kp.org/workforcehealth"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1F081C9-E7F8-F449-8E5A-B9A79025A4B1}"/>
              </a:ext>
            </a:extLst>
          </p:cNvPr>
          <p:cNvGrpSpPr/>
          <p:nvPr userDrawn="1"/>
        </p:nvGrpSpPr>
        <p:grpSpPr>
          <a:xfrm>
            <a:off x="410581" y="6340246"/>
            <a:ext cx="703700" cy="240410"/>
            <a:chOff x="861262" y="6389595"/>
            <a:chExt cx="703700" cy="240410"/>
          </a:xfrm>
          <a:solidFill>
            <a:schemeClr val="accent1"/>
          </a:solidFill>
        </p:grpSpPr>
        <p:sp>
          <p:nvSpPr>
            <p:cNvPr id="25" name="Rectangle 24">
              <a:extLst>
                <a:ext uri="{FF2B5EF4-FFF2-40B4-BE49-F238E27FC236}">
                  <a16:creationId xmlns:a16="http://schemas.microsoft.com/office/drawing/2014/main" id="{0ED445BC-F1BF-C548-8844-121356FF372C}"/>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1732DA6A-5938-7348-AEFC-D369D5BB732E}"/>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DFFFEDC-C1F9-8A49-92EB-7A1C523FA1D1}"/>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riangle 27">
            <a:extLst>
              <a:ext uri="{FF2B5EF4-FFF2-40B4-BE49-F238E27FC236}">
                <a16:creationId xmlns:a16="http://schemas.microsoft.com/office/drawing/2014/main" id="{685A41E9-7311-404D-91EF-DF9C8AFBE63E}"/>
              </a:ext>
            </a:extLst>
          </p:cNvPr>
          <p:cNvSpPr/>
          <p:nvPr userDrawn="1"/>
        </p:nvSpPr>
        <p:spPr>
          <a:xfrm rot="16200000">
            <a:off x="494032" y="6405736"/>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BB6BC5AF-0058-1741-BF7C-1A91A68FC618}"/>
              </a:ext>
            </a:extLst>
          </p:cNvPr>
          <p:cNvSpPr/>
          <p:nvPr userDrawn="1"/>
        </p:nvSpPr>
        <p:spPr>
          <a:xfrm rot="5400000">
            <a:off x="878845" y="6405738"/>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Autofit/>
          </a:bodyPr>
          <a:lstStyle/>
          <a:p>
            <a:r>
              <a:rPr lang="en-US"/>
              <a:t>Title of presentation goes in this space</a:t>
            </a:r>
          </a:p>
        </p:txBody>
      </p:sp>
      <p:pic>
        <p:nvPicPr>
          <p:cNvPr id="5" name="Picture 4"/>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9569573" y="6323162"/>
            <a:ext cx="2294631" cy="259871"/>
          </a:xfrm>
          <a:prstGeom prst="rect">
            <a:avLst/>
          </a:prstGeom>
        </p:spPr>
      </p:pic>
      <p:grpSp>
        <p:nvGrpSpPr>
          <p:cNvPr id="6" name="Group 5">
            <a:extLst>
              <a:ext uri="{FF2B5EF4-FFF2-40B4-BE49-F238E27FC236}">
                <a16:creationId xmlns:a16="http://schemas.microsoft.com/office/drawing/2014/main" id="{EDDFFE7B-0DDD-CF4B-B3E4-E18391161439}"/>
              </a:ext>
            </a:extLst>
          </p:cNvPr>
          <p:cNvGrpSpPr/>
          <p:nvPr userDrawn="1"/>
        </p:nvGrpSpPr>
        <p:grpSpPr>
          <a:xfrm>
            <a:off x="732451" y="-740531"/>
            <a:ext cx="10725623" cy="147570"/>
            <a:chOff x="679450" y="-2794"/>
            <a:chExt cx="10014586" cy="137732"/>
          </a:xfrm>
        </p:grpSpPr>
        <p:sp>
          <p:nvSpPr>
            <p:cNvPr id="10" name="Rectangle 9">
              <a:extLst>
                <a:ext uri="{FF2B5EF4-FFF2-40B4-BE49-F238E27FC236}">
                  <a16:creationId xmlns:a16="http://schemas.microsoft.com/office/drawing/2014/main" id="{3476DC82-5B93-E64B-B6EE-59001C5BCDE4}"/>
                </a:ext>
              </a:extLst>
            </p:cNvPr>
            <p:cNvSpPr/>
            <p:nvPr userDrawn="1"/>
          </p:nvSpPr>
          <p:spPr>
            <a:xfrm>
              <a:off x="679450" y="0"/>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1" name="Rectangle 10">
              <a:extLst>
                <a:ext uri="{FF2B5EF4-FFF2-40B4-BE49-F238E27FC236}">
                  <a16:creationId xmlns:a16="http://schemas.microsoft.com/office/drawing/2014/main" id="{7B3D0354-C298-1044-8A43-15CDC6725BF4}"/>
                </a:ext>
              </a:extLst>
            </p:cNvPr>
            <p:cNvSpPr/>
            <p:nvPr userDrawn="1"/>
          </p:nvSpPr>
          <p:spPr>
            <a:xfrm>
              <a:off x="1502754"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2" name="Rectangle 11">
              <a:extLst>
                <a:ext uri="{FF2B5EF4-FFF2-40B4-BE49-F238E27FC236}">
                  <a16:creationId xmlns:a16="http://schemas.microsoft.com/office/drawing/2014/main" id="{86C8A62F-379E-224A-8EDA-425A60E8A244}"/>
                </a:ext>
              </a:extLst>
            </p:cNvPr>
            <p:cNvSpPr/>
            <p:nvPr userDrawn="1"/>
          </p:nvSpPr>
          <p:spPr>
            <a:xfrm>
              <a:off x="2326058"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3" name="Rectangle 12">
              <a:extLst>
                <a:ext uri="{FF2B5EF4-FFF2-40B4-BE49-F238E27FC236}">
                  <a16:creationId xmlns:a16="http://schemas.microsoft.com/office/drawing/2014/main" id="{9253B6A9-E677-4940-815A-381DD44F664C}"/>
                </a:ext>
              </a:extLst>
            </p:cNvPr>
            <p:cNvSpPr/>
            <p:nvPr userDrawn="1"/>
          </p:nvSpPr>
          <p:spPr>
            <a:xfrm>
              <a:off x="3149362"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4" name="Rectangle 13">
              <a:extLst>
                <a:ext uri="{FF2B5EF4-FFF2-40B4-BE49-F238E27FC236}">
                  <a16:creationId xmlns:a16="http://schemas.microsoft.com/office/drawing/2014/main" id="{ADD3A4E7-10E9-BD49-B7F5-0BCCCBE56C88}"/>
                </a:ext>
              </a:extLst>
            </p:cNvPr>
            <p:cNvSpPr/>
            <p:nvPr userDrawn="1"/>
          </p:nvSpPr>
          <p:spPr>
            <a:xfrm>
              <a:off x="3972666"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5" name="Rectangle 14">
              <a:extLst>
                <a:ext uri="{FF2B5EF4-FFF2-40B4-BE49-F238E27FC236}">
                  <a16:creationId xmlns:a16="http://schemas.microsoft.com/office/drawing/2014/main" id="{315220F7-43CA-4C4C-BDCF-3B226B3C19BB}"/>
                </a:ext>
              </a:extLst>
            </p:cNvPr>
            <p:cNvSpPr/>
            <p:nvPr userDrawn="1"/>
          </p:nvSpPr>
          <p:spPr>
            <a:xfrm>
              <a:off x="4795970"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6" name="Rectangle 15">
              <a:extLst>
                <a:ext uri="{FF2B5EF4-FFF2-40B4-BE49-F238E27FC236}">
                  <a16:creationId xmlns:a16="http://schemas.microsoft.com/office/drawing/2014/main" id="{3A991216-3A3E-E44E-81E8-4222CE6EC55D}"/>
                </a:ext>
              </a:extLst>
            </p:cNvPr>
            <p:cNvSpPr/>
            <p:nvPr userDrawn="1"/>
          </p:nvSpPr>
          <p:spPr>
            <a:xfrm>
              <a:off x="5619274"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7" name="Rectangle 16">
              <a:extLst>
                <a:ext uri="{FF2B5EF4-FFF2-40B4-BE49-F238E27FC236}">
                  <a16:creationId xmlns:a16="http://schemas.microsoft.com/office/drawing/2014/main" id="{1530625B-9063-5C42-91B3-27B4F4469E68}"/>
                </a:ext>
              </a:extLst>
            </p:cNvPr>
            <p:cNvSpPr/>
            <p:nvPr userDrawn="1"/>
          </p:nvSpPr>
          <p:spPr>
            <a:xfrm>
              <a:off x="6442578"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8" name="Rectangle 17">
              <a:extLst>
                <a:ext uri="{FF2B5EF4-FFF2-40B4-BE49-F238E27FC236}">
                  <a16:creationId xmlns:a16="http://schemas.microsoft.com/office/drawing/2014/main" id="{683BD6B8-0E9A-D14A-AFB3-35990D6132DC}"/>
                </a:ext>
              </a:extLst>
            </p:cNvPr>
            <p:cNvSpPr/>
            <p:nvPr userDrawn="1"/>
          </p:nvSpPr>
          <p:spPr>
            <a:xfrm>
              <a:off x="7265882"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9" name="Rectangle 18">
              <a:extLst>
                <a:ext uri="{FF2B5EF4-FFF2-40B4-BE49-F238E27FC236}">
                  <a16:creationId xmlns:a16="http://schemas.microsoft.com/office/drawing/2014/main" id="{02DCF660-469A-8F48-91D0-BB0BC3BAB33C}"/>
                </a:ext>
              </a:extLst>
            </p:cNvPr>
            <p:cNvSpPr/>
            <p:nvPr userDrawn="1"/>
          </p:nvSpPr>
          <p:spPr>
            <a:xfrm>
              <a:off x="8089186"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20" name="Rectangle 19">
              <a:extLst>
                <a:ext uri="{FF2B5EF4-FFF2-40B4-BE49-F238E27FC236}">
                  <a16:creationId xmlns:a16="http://schemas.microsoft.com/office/drawing/2014/main" id="{F0698953-86AF-FE45-B79D-0DF24A69DE09}"/>
                </a:ext>
              </a:extLst>
            </p:cNvPr>
            <p:cNvSpPr/>
            <p:nvPr userDrawn="1"/>
          </p:nvSpPr>
          <p:spPr>
            <a:xfrm>
              <a:off x="8912490"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21" name="Rectangle 20">
              <a:extLst>
                <a:ext uri="{FF2B5EF4-FFF2-40B4-BE49-F238E27FC236}">
                  <a16:creationId xmlns:a16="http://schemas.microsoft.com/office/drawing/2014/main" id="{377E86CD-CD48-B849-9384-9781B6F72041}"/>
                </a:ext>
              </a:extLst>
            </p:cNvPr>
            <p:cNvSpPr/>
            <p:nvPr userDrawn="1"/>
          </p:nvSpPr>
          <p:spPr>
            <a:xfrm>
              <a:off x="9735794"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22" name="Rectangle 21">
              <a:extLst>
                <a:ext uri="{FF2B5EF4-FFF2-40B4-BE49-F238E27FC236}">
                  <a16:creationId xmlns:a16="http://schemas.microsoft.com/office/drawing/2014/main" id="{D2A3D8B9-B861-094E-BCA0-E57745343173}"/>
                </a:ext>
              </a:extLst>
            </p:cNvPr>
            <p:cNvSpPr/>
            <p:nvPr userDrawn="1"/>
          </p:nvSpPr>
          <p:spPr>
            <a:xfrm>
              <a:off x="10559098"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grpSp>
      <p:sp>
        <p:nvSpPr>
          <p:cNvPr id="24" name="Slide Number Placeholder 2">
            <a:extLst>
              <a:ext uri="{FF2B5EF4-FFF2-40B4-BE49-F238E27FC236}">
                <a16:creationId xmlns:a16="http://schemas.microsoft.com/office/drawing/2014/main" id="{80B4F97D-5BBF-AA4C-B3F7-A8B2363A6414}"/>
              </a:ext>
            </a:extLst>
          </p:cNvPr>
          <p:cNvSpPr txBox="1">
            <a:spLocks/>
          </p:cNvSpPr>
          <p:nvPr userDrawn="1"/>
        </p:nvSpPr>
        <p:spPr>
          <a:xfrm>
            <a:off x="629053" y="6349043"/>
            <a:ext cx="792243"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a:t>
            </a:fld>
            <a:endParaRPr lang="en-US" sz="900" dirty="0">
              <a:solidFill>
                <a:schemeClr val="tx1">
                  <a:lumMod val="50000"/>
                  <a:lumOff val="50000"/>
                </a:schemeClr>
              </a:solidFill>
            </a:endParaRPr>
          </a:p>
        </p:txBody>
      </p:sp>
      <p:sp>
        <p:nvSpPr>
          <p:cNvPr id="31" name="Rectangle 30">
            <a:extLst>
              <a:ext uri="{FF2B5EF4-FFF2-40B4-BE49-F238E27FC236}">
                <a16:creationId xmlns:a16="http://schemas.microsoft.com/office/drawing/2014/main" id="{92AF9F14-0387-DA41-9468-A2A2E9E737EB}"/>
              </a:ext>
            </a:extLst>
          </p:cNvPr>
          <p:cNvSpPr/>
          <p:nvPr userDrawn="1"/>
        </p:nvSpPr>
        <p:spPr>
          <a:xfrm>
            <a:off x="1242036" y="6318787"/>
            <a:ext cx="4796957" cy="276999"/>
          </a:xfrm>
          <a:prstGeom prst="rect">
            <a:avLst/>
          </a:prstGeom>
        </p:spPr>
        <p:txBody>
          <a:bodyPr wrap="square" lIns="0">
            <a:spAutoFit/>
          </a:bodyPr>
          <a:lstStyle/>
          <a:p>
            <a:r>
              <a:rPr lang="en-US" sz="1200" b="1" dirty="0">
                <a:solidFill>
                  <a:srgbClr val="003B72"/>
                </a:solidFill>
                <a:latin typeface="+mj-lt"/>
              </a:rPr>
              <a:t>kp.org/workforcehealth</a:t>
            </a:r>
            <a:endParaRPr lang="en-US" sz="1200" dirty="0">
              <a:solidFill>
                <a:srgbClr val="003B72"/>
              </a:solidFill>
              <a:latin typeface="+mj-lt"/>
            </a:endParaRPr>
          </a:p>
        </p:txBody>
      </p:sp>
      <p:sp>
        <p:nvSpPr>
          <p:cNvPr id="2" name="Rectangle 1">
            <a:hlinkClick r:id="rId13"/>
            <a:extLst>
              <a:ext uri="{FF2B5EF4-FFF2-40B4-BE49-F238E27FC236}">
                <a16:creationId xmlns:a16="http://schemas.microsoft.com/office/drawing/2014/main" id="{66728869-3BCB-1640-989D-1A8567545435}"/>
              </a:ext>
            </a:extLst>
          </p:cNvPr>
          <p:cNvSpPr/>
          <p:nvPr userDrawn="1"/>
        </p:nvSpPr>
        <p:spPr>
          <a:xfrm>
            <a:off x="1204703" y="6318787"/>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9794923"/>
      </p:ext>
    </p:extLst>
  </p:cSld>
  <p:clrMap bg1="lt1" tx1="dk1" bg2="lt2" tx2="dk2" accent1="accent1" accent2="accent2" accent3="accent3" accent4="accent4" accent5="accent5" accent6="accent6" hlink="hlink" folHlink="folHlink"/>
  <p:sldLayoutIdLst>
    <p:sldLayoutId id="2147483688" r:id="rId1"/>
    <p:sldLayoutId id="2147483772" r:id="rId2"/>
    <p:sldLayoutId id="2147483775" r:id="rId3"/>
    <p:sldLayoutId id="2147483801" r:id="rId4"/>
    <p:sldLayoutId id="2147483739" r:id="rId5"/>
    <p:sldLayoutId id="2147483800" r:id="rId6"/>
    <p:sldLayoutId id="2147483750" r:id="rId7"/>
    <p:sldLayoutId id="2147483788" r:id="rId8"/>
    <p:sldLayoutId id="2147483820" r:id="rId9"/>
    <p:sldLayoutId id="2147483821" r:id="rId10"/>
  </p:sldLayoutIdLst>
  <p:hf hdr="0" ftr="0" dt="0"/>
  <p:txStyles>
    <p:titleStyle>
      <a:lvl1pPr algn="l" defTabSz="457049" rtl="0" eaLnBrk="1" latinLnBrk="0" hangingPunct="1">
        <a:lnSpc>
          <a:spcPct val="100000"/>
        </a:lnSpc>
        <a:spcBef>
          <a:spcPct val="0"/>
        </a:spcBef>
        <a:buNone/>
        <a:defRPr sz="2570" kern="1200" baseline="0">
          <a:solidFill>
            <a:schemeClr val="bg1"/>
          </a:solidFill>
          <a:latin typeface="+mj-lt"/>
          <a:ea typeface="+mj-ea"/>
          <a:cs typeface="+mj-cs"/>
        </a:defRPr>
      </a:lvl1pPr>
    </p:titleStyle>
    <p:bodyStyle>
      <a:lvl1pPr marL="114263" indent="-114263" algn="l" defTabSz="457049" rtl="0" eaLnBrk="1" latinLnBrk="0" hangingPunct="1">
        <a:lnSpc>
          <a:spcPct val="90000"/>
        </a:lnSpc>
        <a:spcBef>
          <a:spcPts val="500"/>
        </a:spcBef>
        <a:buFont typeface="Arial"/>
        <a:buChar char="•"/>
        <a:defRPr sz="1400" kern="1200">
          <a:solidFill>
            <a:schemeClr val="tx1"/>
          </a:solidFill>
          <a:latin typeface="+mn-lt"/>
          <a:ea typeface="+mn-ea"/>
          <a:cs typeface="+mn-cs"/>
        </a:defRPr>
      </a:lvl1pPr>
      <a:lvl2pPr marL="342787" indent="-114263" algn="l" defTabSz="457049"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312" indent="-114263" algn="l" defTabSz="457049" rtl="0" eaLnBrk="1" latinLnBrk="0" hangingPunct="1">
        <a:lnSpc>
          <a:spcPct val="90000"/>
        </a:lnSpc>
        <a:spcBef>
          <a:spcPts val="250"/>
        </a:spcBef>
        <a:buFont typeface="Arial"/>
        <a:buChar char="•"/>
        <a:defRPr sz="999" kern="1200">
          <a:solidFill>
            <a:schemeClr val="tx1"/>
          </a:solidFill>
          <a:latin typeface="+mn-lt"/>
          <a:ea typeface="+mn-ea"/>
          <a:cs typeface="+mn-cs"/>
        </a:defRPr>
      </a:lvl3pPr>
      <a:lvl4pPr marL="799837"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362"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6887"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412"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936"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462"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049" rtl="0" eaLnBrk="1" latinLnBrk="0" hangingPunct="1">
        <a:defRPr sz="900" kern="1200">
          <a:solidFill>
            <a:schemeClr val="tx1"/>
          </a:solidFill>
          <a:latin typeface="+mn-lt"/>
          <a:ea typeface="+mn-ea"/>
          <a:cs typeface="+mn-cs"/>
        </a:defRPr>
      </a:lvl1pPr>
      <a:lvl2pPr marL="228525" algn="l" defTabSz="457049" rtl="0" eaLnBrk="1" latinLnBrk="0" hangingPunct="1">
        <a:defRPr sz="900" kern="1200">
          <a:solidFill>
            <a:schemeClr val="tx1"/>
          </a:solidFill>
          <a:latin typeface="+mn-lt"/>
          <a:ea typeface="+mn-ea"/>
          <a:cs typeface="+mn-cs"/>
        </a:defRPr>
      </a:lvl2pPr>
      <a:lvl3pPr marL="457049" algn="l" defTabSz="457049" rtl="0" eaLnBrk="1" latinLnBrk="0" hangingPunct="1">
        <a:defRPr sz="900" kern="1200">
          <a:solidFill>
            <a:schemeClr val="tx1"/>
          </a:solidFill>
          <a:latin typeface="+mn-lt"/>
          <a:ea typeface="+mn-ea"/>
          <a:cs typeface="+mn-cs"/>
        </a:defRPr>
      </a:lvl3pPr>
      <a:lvl4pPr marL="685575" algn="l" defTabSz="457049" rtl="0" eaLnBrk="1" latinLnBrk="0" hangingPunct="1">
        <a:defRPr sz="900" kern="1200">
          <a:solidFill>
            <a:schemeClr val="tx1"/>
          </a:solidFill>
          <a:latin typeface="+mn-lt"/>
          <a:ea typeface="+mn-ea"/>
          <a:cs typeface="+mn-cs"/>
        </a:defRPr>
      </a:lvl4pPr>
      <a:lvl5pPr marL="914100" algn="l" defTabSz="457049" rtl="0" eaLnBrk="1" latinLnBrk="0" hangingPunct="1">
        <a:defRPr sz="900" kern="1200">
          <a:solidFill>
            <a:schemeClr val="tx1"/>
          </a:solidFill>
          <a:latin typeface="+mn-lt"/>
          <a:ea typeface="+mn-ea"/>
          <a:cs typeface="+mn-cs"/>
        </a:defRPr>
      </a:lvl5pPr>
      <a:lvl6pPr marL="1142624" algn="l" defTabSz="457049" rtl="0" eaLnBrk="1" latinLnBrk="0" hangingPunct="1">
        <a:defRPr sz="900" kern="1200">
          <a:solidFill>
            <a:schemeClr val="tx1"/>
          </a:solidFill>
          <a:latin typeface="+mn-lt"/>
          <a:ea typeface="+mn-ea"/>
          <a:cs typeface="+mn-cs"/>
        </a:defRPr>
      </a:lvl6pPr>
      <a:lvl7pPr marL="1371149" algn="l" defTabSz="457049" rtl="0" eaLnBrk="1" latinLnBrk="0" hangingPunct="1">
        <a:defRPr sz="900" kern="1200">
          <a:solidFill>
            <a:schemeClr val="tx1"/>
          </a:solidFill>
          <a:latin typeface="+mn-lt"/>
          <a:ea typeface="+mn-ea"/>
          <a:cs typeface="+mn-cs"/>
        </a:defRPr>
      </a:lvl7pPr>
      <a:lvl8pPr marL="1599675" algn="l" defTabSz="457049" rtl="0" eaLnBrk="1" latinLnBrk="0" hangingPunct="1">
        <a:defRPr sz="900" kern="1200">
          <a:solidFill>
            <a:schemeClr val="tx1"/>
          </a:solidFill>
          <a:latin typeface="+mn-lt"/>
          <a:ea typeface="+mn-ea"/>
          <a:cs typeface="+mn-cs"/>
        </a:defRPr>
      </a:lvl8pPr>
      <a:lvl9pPr marL="1828199" algn="l" defTabSz="457049"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000000"/>
          </p15:clr>
        </p15:guide>
        <p15:guide id="2" pos="3838" userDrawn="1">
          <p15:clr>
            <a:srgbClr val="000000"/>
          </p15:clr>
        </p15:guide>
        <p15:guide id="3" pos="557" userDrawn="1">
          <p15:clr>
            <a:srgbClr val="F26B43"/>
          </p15:clr>
        </p15:guide>
        <p15:guide id="4" orient="horz" pos="309" userDrawn="1">
          <p15:clr>
            <a:srgbClr val="F26B43"/>
          </p15:clr>
        </p15:guide>
        <p15:guide id="5" orient="horz" pos="3825" userDrawn="1">
          <p15:clr>
            <a:srgbClr val="F26B43"/>
          </p15:clr>
        </p15:guide>
        <p15:guide id="6" pos="456" userDrawn="1">
          <p15:clr>
            <a:srgbClr val="F26B43"/>
          </p15:clr>
        </p15:guide>
        <p15:guide id="7" pos="1013" userDrawn="1">
          <p15:clr>
            <a:srgbClr val="F26B43"/>
          </p15:clr>
        </p15:guide>
        <p15:guide id="8" pos="1110" userDrawn="1">
          <p15:clr>
            <a:srgbClr val="F26B43"/>
          </p15:clr>
        </p15:guide>
        <p15:guide id="9" pos="1568" userDrawn="1">
          <p15:clr>
            <a:srgbClr val="F26B43"/>
          </p15:clr>
        </p15:guide>
        <p15:guide id="10" pos="1666" userDrawn="1">
          <p15:clr>
            <a:srgbClr val="F26B43"/>
          </p15:clr>
        </p15:guide>
        <p15:guide id="11" pos="2123" userDrawn="1">
          <p15:clr>
            <a:srgbClr val="F26B43"/>
          </p15:clr>
        </p15:guide>
        <p15:guide id="12" pos="2221" userDrawn="1">
          <p15:clr>
            <a:srgbClr val="F26B43"/>
          </p15:clr>
        </p15:guide>
        <p15:guide id="13" pos="2776" userDrawn="1">
          <p15:clr>
            <a:srgbClr val="F26B43"/>
          </p15:clr>
        </p15:guide>
        <p15:guide id="14" pos="2680" userDrawn="1">
          <p15:clr>
            <a:srgbClr val="F26B43"/>
          </p15:clr>
        </p15:guide>
        <p15:guide id="15" pos="3234" userDrawn="1">
          <p15:clr>
            <a:srgbClr val="F26B43"/>
          </p15:clr>
        </p15:guide>
        <p15:guide id="16" pos="3331" userDrawn="1">
          <p15:clr>
            <a:srgbClr val="F26B43"/>
          </p15:clr>
        </p15:guide>
        <p15:guide id="17" pos="3789" userDrawn="1">
          <p15:clr>
            <a:srgbClr val="F26B43"/>
          </p15:clr>
        </p15:guide>
        <p15:guide id="18" pos="3888" userDrawn="1">
          <p15:clr>
            <a:srgbClr val="F26B43"/>
          </p15:clr>
        </p15:guide>
        <p15:guide id="19" pos="4443" userDrawn="1">
          <p15:clr>
            <a:srgbClr val="F26B43"/>
          </p15:clr>
        </p15:guide>
        <p15:guide id="20" pos="4346" userDrawn="1">
          <p15:clr>
            <a:srgbClr val="F26B43"/>
          </p15:clr>
        </p15:guide>
        <p15:guide id="21" pos="4901" userDrawn="1">
          <p15:clr>
            <a:srgbClr val="F26B43"/>
          </p15:clr>
        </p15:guide>
        <p15:guide id="22" pos="4997" userDrawn="1">
          <p15:clr>
            <a:srgbClr val="F26B43"/>
          </p15:clr>
        </p15:guide>
        <p15:guide id="23" pos="5456" userDrawn="1">
          <p15:clr>
            <a:srgbClr val="F26B43"/>
          </p15:clr>
        </p15:guide>
        <p15:guide id="24" pos="5554" userDrawn="1">
          <p15:clr>
            <a:srgbClr val="F26B43"/>
          </p15:clr>
        </p15:guide>
        <p15:guide id="25" pos="6010" userDrawn="1">
          <p15:clr>
            <a:srgbClr val="F26B43"/>
          </p15:clr>
        </p15:guide>
        <p15:guide id="26" pos="6109" userDrawn="1">
          <p15:clr>
            <a:srgbClr val="F26B43"/>
          </p15:clr>
        </p15:guide>
        <p15:guide id="27" pos="6664" userDrawn="1">
          <p15:clr>
            <a:srgbClr val="F26B43"/>
          </p15:clr>
        </p15:guide>
        <p15:guide id="28" pos="6567" userDrawn="1">
          <p15:clr>
            <a:srgbClr val="F26B43"/>
          </p15:clr>
        </p15:guide>
        <p15:guide id="29" pos="7122" userDrawn="1">
          <p15:clr>
            <a:srgbClr val="F26B43"/>
          </p15:clr>
        </p15:guide>
        <p15:guide id="30" pos="72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4" y="723901"/>
            <a:ext cx="10512861" cy="910958"/>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37984" y="1767664"/>
            <a:ext cx="10512861"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B7BEC72-04FC-8C4F-9D82-99EC274EC41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569573" y="6323162"/>
            <a:ext cx="2294631" cy="259871"/>
          </a:xfrm>
          <a:prstGeom prst="rect">
            <a:avLst/>
          </a:prstGeom>
        </p:spPr>
      </p:pic>
      <p:sp>
        <p:nvSpPr>
          <p:cNvPr id="19" name="Slide Number Placeholder 2">
            <a:extLst>
              <a:ext uri="{FF2B5EF4-FFF2-40B4-BE49-F238E27FC236}">
                <a16:creationId xmlns:a16="http://schemas.microsoft.com/office/drawing/2014/main" id="{49DF24BA-6E49-E648-A89D-42CE4FBEFE3A}"/>
              </a:ext>
            </a:extLst>
          </p:cNvPr>
          <p:cNvSpPr txBox="1">
            <a:spLocks/>
          </p:cNvSpPr>
          <p:nvPr userDrawn="1"/>
        </p:nvSpPr>
        <p:spPr>
          <a:xfrm>
            <a:off x="583330" y="6309558"/>
            <a:ext cx="8117098"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96" smtClean="0">
                <a:solidFill>
                  <a:schemeClr val="bg1"/>
                </a:solidFill>
              </a:rPr>
              <a:pPr/>
              <a:t>‹#›</a:t>
            </a:fld>
            <a:endParaRPr lang="en-US" sz="996" dirty="0">
              <a:solidFill>
                <a:schemeClr val="tx1">
                  <a:lumMod val="50000"/>
                  <a:lumOff val="50000"/>
                </a:schemeClr>
              </a:solidFill>
            </a:endParaRPr>
          </a:p>
        </p:txBody>
      </p:sp>
      <p:grpSp>
        <p:nvGrpSpPr>
          <p:cNvPr id="20" name="Group 19">
            <a:extLst>
              <a:ext uri="{FF2B5EF4-FFF2-40B4-BE49-F238E27FC236}">
                <a16:creationId xmlns:a16="http://schemas.microsoft.com/office/drawing/2014/main" id="{BB26025A-B346-C949-A4E4-6A819F72BD3C}"/>
              </a:ext>
            </a:extLst>
          </p:cNvPr>
          <p:cNvGrpSpPr/>
          <p:nvPr userDrawn="1"/>
        </p:nvGrpSpPr>
        <p:grpSpPr>
          <a:xfrm>
            <a:off x="410581" y="6340246"/>
            <a:ext cx="703700" cy="240410"/>
            <a:chOff x="861262" y="6389595"/>
            <a:chExt cx="703700" cy="240410"/>
          </a:xfrm>
          <a:solidFill>
            <a:schemeClr val="accent1"/>
          </a:solidFill>
        </p:grpSpPr>
        <p:sp>
          <p:nvSpPr>
            <p:cNvPr id="21" name="Rectangle 20">
              <a:extLst>
                <a:ext uri="{FF2B5EF4-FFF2-40B4-BE49-F238E27FC236}">
                  <a16:creationId xmlns:a16="http://schemas.microsoft.com/office/drawing/2014/main" id="{C70F6109-4AC4-0E48-9E8F-50AB16CA9B3F}"/>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EE39714-0271-474F-9C69-454A3E4796E8}"/>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8A981F0-3397-4F45-A615-F31340A9554A}"/>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riangle 23">
            <a:extLst>
              <a:ext uri="{FF2B5EF4-FFF2-40B4-BE49-F238E27FC236}">
                <a16:creationId xmlns:a16="http://schemas.microsoft.com/office/drawing/2014/main" id="{7354D55E-831B-F942-954B-504A88D8EC17}"/>
              </a:ext>
            </a:extLst>
          </p:cNvPr>
          <p:cNvSpPr/>
          <p:nvPr userDrawn="1"/>
        </p:nvSpPr>
        <p:spPr>
          <a:xfrm rot="16200000">
            <a:off x="494032" y="6405736"/>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65141016-5602-B14C-B766-B44BDD671FF7}"/>
              </a:ext>
            </a:extLst>
          </p:cNvPr>
          <p:cNvSpPr/>
          <p:nvPr userDrawn="1"/>
        </p:nvSpPr>
        <p:spPr>
          <a:xfrm rot="5400000">
            <a:off x="878845" y="6405738"/>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2">
            <a:extLst>
              <a:ext uri="{FF2B5EF4-FFF2-40B4-BE49-F238E27FC236}">
                <a16:creationId xmlns:a16="http://schemas.microsoft.com/office/drawing/2014/main" id="{22DEF60B-7A73-EF4D-ADAE-CD348910D9AB}"/>
              </a:ext>
            </a:extLst>
          </p:cNvPr>
          <p:cNvSpPr txBox="1">
            <a:spLocks/>
          </p:cNvSpPr>
          <p:nvPr userDrawn="1"/>
        </p:nvSpPr>
        <p:spPr>
          <a:xfrm>
            <a:off x="646647" y="6347408"/>
            <a:ext cx="584845"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a:t>
            </a:fld>
            <a:endParaRPr lang="en-US" sz="900" dirty="0">
              <a:solidFill>
                <a:schemeClr val="tx1">
                  <a:lumMod val="50000"/>
                  <a:lumOff val="50000"/>
                </a:schemeClr>
              </a:solidFill>
            </a:endParaRPr>
          </a:p>
        </p:txBody>
      </p:sp>
      <p:sp>
        <p:nvSpPr>
          <p:cNvPr id="27" name="Rectangle 26">
            <a:extLst>
              <a:ext uri="{FF2B5EF4-FFF2-40B4-BE49-F238E27FC236}">
                <a16:creationId xmlns:a16="http://schemas.microsoft.com/office/drawing/2014/main" id="{B1EA3107-A6B7-6047-897E-438C7CF1290C}"/>
              </a:ext>
            </a:extLst>
          </p:cNvPr>
          <p:cNvSpPr/>
          <p:nvPr userDrawn="1"/>
        </p:nvSpPr>
        <p:spPr>
          <a:xfrm>
            <a:off x="1242036" y="6318787"/>
            <a:ext cx="4796957" cy="276999"/>
          </a:xfrm>
          <a:prstGeom prst="rect">
            <a:avLst/>
          </a:prstGeom>
        </p:spPr>
        <p:txBody>
          <a:bodyPr wrap="square" lIns="0">
            <a:spAutoFit/>
          </a:bodyPr>
          <a:lstStyle/>
          <a:p>
            <a:r>
              <a:rPr lang="en-US" sz="1200" b="1" dirty="0">
                <a:solidFill>
                  <a:srgbClr val="003B72"/>
                </a:solidFill>
                <a:latin typeface="+mj-lt"/>
              </a:rPr>
              <a:t>kp.org/workforcehealth</a:t>
            </a:r>
            <a:endParaRPr lang="en-US" sz="1200" dirty="0">
              <a:solidFill>
                <a:srgbClr val="003B72"/>
              </a:solidFill>
              <a:latin typeface="+mj-lt"/>
            </a:endParaRPr>
          </a:p>
        </p:txBody>
      </p:sp>
      <p:sp>
        <p:nvSpPr>
          <p:cNvPr id="14" name="Rectangle 13">
            <a:hlinkClick r:id="rId15"/>
            <a:extLst>
              <a:ext uri="{FF2B5EF4-FFF2-40B4-BE49-F238E27FC236}">
                <a16:creationId xmlns:a16="http://schemas.microsoft.com/office/drawing/2014/main" id="{3919A606-FD12-6F4D-8F8D-1D9B823767CF}"/>
              </a:ext>
            </a:extLst>
          </p:cNvPr>
          <p:cNvSpPr/>
          <p:nvPr userDrawn="1"/>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530926"/>
      </p:ext>
    </p:extLst>
  </p:cSld>
  <p:clrMap bg1="lt1" tx1="dk1" bg2="lt2" tx2="dk2" accent1="accent1" accent2="accent2" accent3="accent3" accent4="accent4" accent5="accent5" accent6="accent6" hlink="hlink" folHlink="folHlink"/>
  <p:sldLayoutIdLst>
    <p:sldLayoutId id="2147483700" r:id="rId1"/>
    <p:sldLayoutId id="2147483794" r:id="rId2"/>
    <p:sldLayoutId id="2147483793" r:id="rId3"/>
    <p:sldLayoutId id="2147483712" r:id="rId4"/>
    <p:sldLayoutId id="2147483703" r:id="rId5"/>
    <p:sldLayoutId id="2147483733" r:id="rId6"/>
    <p:sldLayoutId id="2147483814" r:id="rId7"/>
    <p:sldLayoutId id="2147483816" r:id="rId8"/>
    <p:sldLayoutId id="2147483817" r:id="rId9"/>
    <p:sldLayoutId id="2147483818" r:id="rId10"/>
    <p:sldLayoutId id="2147483819" r:id="rId11"/>
    <p:sldLayoutId id="2147483826" r:id="rId12"/>
  </p:sldLayoutIdLst>
  <p:hf hdr="0" ftr="0" dt="0"/>
  <p:txStyles>
    <p:titleStyle>
      <a:lvl1pPr algn="l" defTabSz="914100" rtl="0" eaLnBrk="1" latinLnBrk="0" hangingPunct="1">
        <a:lnSpc>
          <a:spcPct val="100000"/>
        </a:lnSpc>
        <a:spcBef>
          <a:spcPct val="0"/>
        </a:spcBef>
        <a:buNone/>
        <a:defRPr sz="2999" b="0" kern="1200">
          <a:solidFill>
            <a:schemeClr val="tx2"/>
          </a:solidFill>
          <a:latin typeface="+mj-lt"/>
          <a:ea typeface="+mj-ea"/>
          <a:cs typeface="+mj-cs"/>
        </a:defRPr>
      </a:lvl1pPr>
    </p:titleStyle>
    <p:bodyStyle>
      <a:lvl1pPr marL="228525" indent="-228525" algn="l" defTabSz="914100" rtl="0" eaLnBrk="1" latinLnBrk="0" hangingPunct="1">
        <a:lnSpc>
          <a:spcPct val="100000"/>
        </a:lnSpc>
        <a:spcBef>
          <a:spcPts val="300"/>
        </a:spcBef>
        <a:spcAft>
          <a:spcPts val="300"/>
        </a:spcAft>
        <a:buFont typeface="Arial" panose="020B0604020202020204" pitchFamily="34" charset="0"/>
        <a:buChar char="•"/>
        <a:defRPr sz="1714" kern="1200">
          <a:solidFill>
            <a:schemeClr val="tx1">
              <a:lumMod val="85000"/>
              <a:lumOff val="15000"/>
            </a:schemeClr>
          </a:solidFill>
          <a:latin typeface="+mn-lt"/>
          <a:ea typeface="+mn-ea"/>
          <a:cs typeface="+mn-cs"/>
        </a:defRPr>
      </a:lvl1pPr>
      <a:lvl2pPr marL="685575" indent="-228525" algn="l" defTabSz="914100" rtl="0" eaLnBrk="1" latinLnBrk="0" hangingPunct="1">
        <a:lnSpc>
          <a:spcPct val="100000"/>
        </a:lnSpc>
        <a:spcBef>
          <a:spcPts val="300"/>
        </a:spcBef>
        <a:spcAft>
          <a:spcPts val="300"/>
        </a:spcAft>
        <a:buSzPct val="80000"/>
        <a:buFont typeface="Wingdings" charset="2"/>
        <a:buChar char="§"/>
        <a:defRPr sz="1714" kern="1200">
          <a:solidFill>
            <a:schemeClr val="tx1">
              <a:lumMod val="85000"/>
              <a:lumOff val="15000"/>
            </a:schemeClr>
          </a:solidFill>
          <a:latin typeface="+mn-lt"/>
          <a:ea typeface="+mn-ea"/>
          <a:cs typeface="+mn-cs"/>
        </a:defRPr>
      </a:lvl2pPr>
      <a:lvl3pPr marL="1142624" indent="-228525" algn="l" defTabSz="914100" rtl="0" eaLnBrk="1" latinLnBrk="0" hangingPunct="1">
        <a:lnSpc>
          <a:spcPct val="100000"/>
        </a:lnSpc>
        <a:spcBef>
          <a:spcPts val="300"/>
        </a:spcBef>
        <a:spcAft>
          <a:spcPts val="300"/>
        </a:spcAft>
        <a:buFont typeface="Arial" panose="020B0604020202020204" pitchFamily="34" charset="0"/>
        <a:buChar char="•"/>
        <a:defRPr sz="1714" kern="1200">
          <a:solidFill>
            <a:schemeClr val="tx1">
              <a:lumMod val="85000"/>
              <a:lumOff val="15000"/>
            </a:schemeClr>
          </a:solidFill>
          <a:latin typeface="+mn-lt"/>
          <a:ea typeface="+mn-ea"/>
          <a:cs typeface="+mn-cs"/>
        </a:defRPr>
      </a:lvl3pPr>
      <a:lvl4pPr marL="1599675" indent="-228525" algn="l" defTabSz="914100" rtl="0" eaLnBrk="1" latinLnBrk="0" hangingPunct="1">
        <a:lnSpc>
          <a:spcPct val="100000"/>
        </a:lnSpc>
        <a:spcBef>
          <a:spcPts val="300"/>
        </a:spcBef>
        <a:spcAft>
          <a:spcPts val="300"/>
        </a:spcAft>
        <a:buSzPct val="80000"/>
        <a:buFont typeface="Wingdings" charset="2"/>
        <a:buChar char="§"/>
        <a:defRPr sz="1714" kern="1200">
          <a:solidFill>
            <a:schemeClr val="tx1">
              <a:lumMod val="85000"/>
              <a:lumOff val="15000"/>
            </a:schemeClr>
          </a:solidFill>
          <a:latin typeface="+mn-lt"/>
          <a:ea typeface="+mn-ea"/>
          <a:cs typeface="+mn-cs"/>
        </a:defRPr>
      </a:lvl4pPr>
      <a:lvl5pPr marL="2056724" indent="-228525" algn="l" defTabSz="914100" rtl="0" eaLnBrk="1" latinLnBrk="0" hangingPunct="1">
        <a:lnSpc>
          <a:spcPct val="100000"/>
        </a:lnSpc>
        <a:spcBef>
          <a:spcPts val="300"/>
        </a:spcBef>
        <a:spcAft>
          <a:spcPts val="300"/>
        </a:spcAft>
        <a:buFont typeface="Arial" panose="020B0604020202020204" pitchFamily="34" charset="0"/>
        <a:buChar char="•"/>
        <a:defRPr sz="1714" kern="1200">
          <a:solidFill>
            <a:schemeClr val="tx1">
              <a:lumMod val="85000"/>
              <a:lumOff val="15000"/>
            </a:schemeClr>
          </a:solidFill>
          <a:latin typeface="+mn-lt"/>
          <a:ea typeface="+mn-ea"/>
          <a:cs typeface="+mn-cs"/>
        </a:defRPr>
      </a:lvl5pPr>
      <a:lvl6pPr marL="2513774"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23"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74"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23"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0" rtl="0" eaLnBrk="1" latinLnBrk="0" hangingPunct="1">
        <a:defRPr sz="1799" kern="1200">
          <a:solidFill>
            <a:schemeClr val="tx1"/>
          </a:solidFill>
          <a:latin typeface="+mn-lt"/>
          <a:ea typeface="+mn-ea"/>
          <a:cs typeface="+mn-cs"/>
        </a:defRPr>
      </a:lvl1pPr>
      <a:lvl2pPr marL="457049" algn="l" defTabSz="914100" rtl="0" eaLnBrk="1" latinLnBrk="0" hangingPunct="1">
        <a:defRPr sz="1799" kern="1200">
          <a:solidFill>
            <a:schemeClr val="tx1"/>
          </a:solidFill>
          <a:latin typeface="+mn-lt"/>
          <a:ea typeface="+mn-ea"/>
          <a:cs typeface="+mn-cs"/>
        </a:defRPr>
      </a:lvl2pPr>
      <a:lvl3pPr marL="914100" algn="l" defTabSz="914100" rtl="0" eaLnBrk="1" latinLnBrk="0" hangingPunct="1">
        <a:defRPr sz="1799" kern="1200">
          <a:solidFill>
            <a:schemeClr val="tx1"/>
          </a:solidFill>
          <a:latin typeface="+mn-lt"/>
          <a:ea typeface="+mn-ea"/>
          <a:cs typeface="+mn-cs"/>
        </a:defRPr>
      </a:lvl3pPr>
      <a:lvl4pPr marL="1371149" algn="l" defTabSz="914100" rtl="0" eaLnBrk="1" latinLnBrk="0" hangingPunct="1">
        <a:defRPr sz="1799" kern="1200">
          <a:solidFill>
            <a:schemeClr val="tx1"/>
          </a:solidFill>
          <a:latin typeface="+mn-lt"/>
          <a:ea typeface="+mn-ea"/>
          <a:cs typeface="+mn-cs"/>
        </a:defRPr>
      </a:lvl4pPr>
      <a:lvl5pPr marL="1828199" algn="l" defTabSz="914100" rtl="0" eaLnBrk="1" latinLnBrk="0" hangingPunct="1">
        <a:defRPr sz="1799" kern="1200">
          <a:solidFill>
            <a:schemeClr val="tx1"/>
          </a:solidFill>
          <a:latin typeface="+mn-lt"/>
          <a:ea typeface="+mn-ea"/>
          <a:cs typeface="+mn-cs"/>
        </a:defRPr>
      </a:lvl5pPr>
      <a:lvl6pPr marL="2285248" algn="l" defTabSz="914100" rtl="0" eaLnBrk="1" latinLnBrk="0" hangingPunct="1">
        <a:defRPr sz="1799" kern="1200">
          <a:solidFill>
            <a:schemeClr val="tx1"/>
          </a:solidFill>
          <a:latin typeface="+mn-lt"/>
          <a:ea typeface="+mn-ea"/>
          <a:cs typeface="+mn-cs"/>
        </a:defRPr>
      </a:lvl6pPr>
      <a:lvl7pPr marL="2742299" algn="l" defTabSz="914100" rtl="0" eaLnBrk="1" latinLnBrk="0" hangingPunct="1">
        <a:defRPr sz="1799" kern="1200">
          <a:solidFill>
            <a:schemeClr val="tx1"/>
          </a:solidFill>
          <a:latin typeface="+mn-lt"/>
          <a:ea typeface="+mn-ea"/>
          <a:cs typeface="+mn-cs"/>
        </a:defRPr>
      </a:lvl7pPr>
      <a:lvl8pPr marL="3199348" algn="l" defTabSz="914100" rtl="0" eaLnBrk="1" latinLnBrk="0" hangingPunct="1">
        <a:defRPr sz="1799" kern="1200">
          <a:solidFill>
            <a:schemeClr val="tx1"/>
          </a:solidFill>
          <a:latin typeface="+mn-lt"/>
          <a:ea typeface="+mn-ea"/>
          <a:cs typeface="+mn-cs"/>
        </a:defRPr>
      </a:lvl8pPr>
      <a:lvl9pPr marL="3656398" algn="l" defTabSz="914100"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000000"/>
          </p15:clr>
        </p15:guide>
        <p15:guide id="2" pos="3840" userDrawn="1">
          <p15:clr>
            <a:srgbClr val="000000"/>
          </p15:clr>
        </p15:guide>
        <p15:guide id="3" pos="456" userDrawn="1">
          <p15:clr>
            <a:srgbClr val="F26B43"/>
          </p15:clr>
        </p15:guide>
        <p15:guide id="4" pos="555" userDrawn="1">
          <p15:clr>
            <a:srgbClr val="F26B43"/>
          </p15:clr>
        </p15:guide>
        <p15:guide id="11" pos="2680" userDrawn="1">
          <p15:clr>
            <a:srgbClr val="F26B43"/>
          </p15:clr>
        </p15:guide>
        <p15:guide id="12" pos="1012" userDrawn="1">
          <p15:clr>
            <a:srgbClr val="F26B43"/>
          </p15:clr>
        </p15:guide>
        <p15:guide id="13" pos="1110" userDrawn="1">
          <p15:clr>
            <a:srgbClr val="F26B43"/>
          </p15:clr>
        </p15:guide>
        <p15:guide id="14" pos="1568" userDrawn="1">
          <p15:clr>
            <a:srgbClr val="F26B43"/>
          </p15:clr>
        </p15:guide>
        <p15:guide id="15" pos="1666" userDrawn="1">
          <p15:clr>
            <a:srgbClr val="F26B43"/>
          </p15:clr>
        </p15:guide>
        <p15:guide id="16" pos="2123" userDrawn="1">
          <p15:clr>
            <a:srgbClr val="F26B43"/>
          </p15:clr>
        </p15:guide>
        <p15:guide id="17" pos="2221" userDrawn="1">
          <p15:clr>
            <a:srgbClr val="F26B43"/>
          </p15:clr>
        </p15:guide>
        <p15:guide id="18" pos="2776" userDrawn="1">
          <p15:clr>
            <a:srgbClr val="F26B43"/>
          </p15:clr>
        </p15:guide>
        <p15:guide id="19" pos="3234" userDrawn="1">
          <p15:clr>
            <a:srgbClr val="F26B43"/>
          </p15:clr>
        </p15:guide>
        <p15:guide id="20" pos="3331" userDrawn="1">
          <p15:clr>
            <a:srgbClr val="F26B43"/>
          </p15:clr>
        </p15:guide>
        <p15:guide id="21" pos="3789" userDrawn="1">
          <p15:clr>
            <a:srgbClr val="F26B43"/>
          </p15:clr>
        </p15:guide>
        <p15:guide id="22" pos="3888" userDrawn="1">
          <p15:clr>
            <a:srgbClr val="F26B43"/>
          </p15:clr>
        </p15:guide>
        <p15:guide id="23" pos="4346" userDrawn="1">
          <p15:clr>
            <a:srgbClr val="F26B43"/>
          </p15:clr>
        </p15:guide>
        <p15:guide id="24" pos="4443" userDrawn="1">
          <p15:clr>
            <a:srgbClr val="F26B43"/>
          </p15:clr>
        </p15:guide>
        <p15:guide id="25" pos="4901" userDrawn="1">
          <p15:clr>
            <a:srgbClr val="F26B43"/>
          </p15:clr>
        </p15:guide>
        <p15:guide id="26" pos="4997" userDrawn="1">
          <p15:clr>
            <a:srgbClr val="F26B43"/>
          </p15:clr>
        </p15:guide>
        <p15:guide id="27" pos="5456" userDrawn="1">
          <p15:clr>
            <a:srgbClr val="F26B43"/>
          </p15:clr>
        </p15:guide>
        <p15:guide id="28" pos="5554" userDrawn="1">
          <p15:clr>
            <a:srgbClr val="F26B43"/>
          </p15:clr>
        </p15:guide>
        <p15:guide id="29" pos="6010" userDrawn="1">
          <p15:clr>
            <a:srgbClr val="F26B43"/>
          </p15:clr>
        </p15:guide>
        <p15:guide id="30" pos="6109" userDrawn="1">
          <p15:clr>
            <a:srgbClr val="F26B43"/>
          </p15:clr>
        </p15:guide>
        <p15:guide id="31" pos="6567" userDrawn="1">
          <p15:clr>
            <a:srgbClr val="F26B43"/>
          </p15:clr>
        </p15:guide>
        <p15:guide id="32" pos="6664" userDrawn="1">
          <p15:clr>
            <a:srgbClr val="F26B43"/>
          </p15:clr>
        </p15:guide>
        <p15:guide id="33" pos="7221" userDrawn="1">
          <p15:clr>
            <a:srgbClr val="F26B43"/>
          </p15:clr>
        </p15:guide>
        <p15:guide id="34" pos="7122" userDrawn="1">
          <p15:clr>
            <a:srgbClr val="F26B43"/>
          </p15:clr>
        </p15:guide>
        <p15:guide id="35" orient="horz" pos="304" userDrawn="1">
          <p15:clr>
            <a:srgbClr val="F26B43"/>
          </p15:clr>
        </p15:guide>
        <p15:guide id="36" orient="horz" pos="382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1F081C9-E7F8-F449-8E5A-B9A79025A4B1}"/>
              </a:ext>
            </a:extLst>
          </p:cNvPr>
          <p:cNvGrpSpPr/>
          <p:nvPr userDrawn="1"/>
        </p:nvGrpSpPr>
        <p:grpSpPr>
          <a:xfrm>
            <a:off x="410581" y="6340246"/>
            <a:ext cx="703700" cy="240410"/>
            <a:chOff x="861262" y="6389595"/>
            <a:chExt cx="703700" cy="240410"/>
          </a:xfrm>
          <a:solidFill>
            <a:schemeClr val="accent1"/>
          </a:solidFill>
        </p:grpSpPr>
        <p:sp>
          <p:nvSpPr>
            <p:cNvPr id="25" name="Rectangle 24">
              <a:extLst>
                <a:ext uri="{FF2B5EF4-FFF2-40B4-BE49-F238E27FC236}">
                  <a16:creationId xmlns:a16="http://schemas.microsoft.com/office/drawing/2014/main" id="{0ED445BC-F1BF-C548-8844-121356FF372C}"/>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1732DA6A-5938-7348-AEFC-D369D5BB732E}"/>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DFFFEDC-C1F9-8A49-92EB-7A1C523FA1D1}"/>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riangle 27">
            <a:extLst>
              <a:ext uri="{FF2B5EF4-FFF2-40B4-BE49-F238E27FC236}">
                <a16:creationId xmlns:a16="http://schemas.microsoft.com/office/drawing/2014/main" id="{685A41E9-7311-404D-91EF-DF9C8AFBE63E}"/>
              </a:ext>
            </a:extLst>
          </p:cNvPr>
          <p:cNvSpPr/>
          <p:nvPr userDrawn="1"/>
        </p:nvSpPr>
        <p:spPr>
          <a:xfrm rot="16200000">
            <a:off x="494032" y="6405736"/>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BB6BC5AF-0058-1741-BF7C-1A91A68FC618}"/>
              </a:ext>
            </a:extLst>
          </p:cNvPr>
          <p:cNvSpPr/>
          <p:nvPr userDrawn="1"/>
        </p:nvSpPr>
        <p:spPr>
          <a:xfrm rot="5400000">
            <a:off x="878845" y="6405738"/>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7"/>
          <p:cNvSpPr>
            <a:spLocks noGrp="1"/>
          </p:cNvSpPr>
          <p:nvPr>
            <p:ph type="title"/>
          </p:nvPr>
        </p:nvSpPr>
        <p:spPr>
          <a:xfrm>
            <a:off x="837875" y="2199737"/>
            <a:ext cx="10513079" cy="1690776"/>
          </a:xfrm>
          <a:prstGeom prst="rect">
            <a:avLst/>
          </a:prstGeom>
        </p:spPr>
        <p:txBody>
          <a:bodyPr vert="horz" lIns="91440" tIns="45720" rIns="91440" bIns="45720" rtlCol="0" anchor="ctr">
            <a:noAutofit/>
          </a:bodyPr>
          <a:lstStyle/>
          <a:p>
            <a:r>
              <a:rPr lang="en-US"/>
              <a:t>Title of presentation goes in this space</a:t>
            </a:r>
          </a:p>
        </p:txBody>
      </p:sp>
      <p:pic>
        <p:nvPicPr>
          <p:cNvPr id="5" name="Picture 4"/>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9569573" y="6323162"/>
            <a:ext cx="2294631" cy="259871"/>
          </a:xfrm>
          <a:prstGeom prst="rect">
            <a:avLst/>
          </a:prstGeom>
        </p:spPr>
      </p:pic>
      <p:grpSp>
        <p:nvGrpSpPr>
          <p:cNvPr id="6" name="Group 5">
            <a:extLst>
              <a:ext uri="{FF2B5EF4-FFF2-40B4-BE49-F238E27FC236}">
                <a16:creationId xmlns:a16="http://schemas.microsoft.com/office/drawing/2014/main" id="{EDDFFE7B-0DDD-CF4B-B3E4-E18391161439}"/>
              </a:ext>
            </a:extLst>
          </p:cNvPr>
          <p:cNvGrpSpPr/>
          <p:nvPr userDrawn="1"/>
        </p:nvGrpSpPr>
        <p:grpSpPr>
          <a:xfrm>
            <a:off x="732451" y="-740531"/>
            <a:ext cx="10725623" cy="147570"/>
            <a:chOff x="679450" y="-2794"/>
            <a:chExt cx="10014586" cy="137732"/>
          </a:xfrm>
        </p:grpSpPr>
        <p:sp>
          <p:nvSpPr>
            <p:cNvPr id="10" name="Rectangle 9">
              <a:extLst>
                <a:ext uri="{FF2B5EF4-FFF2-40B4-BE49-F238E27FC236}">
                  <a16:creationId xmlns:a16="http://schemas.microsoft.com/office/drawing/2014/main" id="{3476DC82-5B93-E64B-B6EE-59001C5BCDE4}"/>
                </a:ext>
              </a:extLst>
            </p:cNvPr>
            <p:cNvSpPr/>
            <p:nvPr userDrawn="1"/>
          </p:nvSpPr>
          <p:spPr>
            <a:xfrm>
              <a:off x="679450" y="0"/>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1" name="Rectangle 10">
              <a:extLst>
                <a:ext uri="{FF2B5EF4-FFF2-40B4-BE49-F238E27FC236}">
                  <a16:creationId xmlns:a16="http://schemas.microsoft.com/office/drawing/2014/main" id="{7B3D0354-C298-1044-8A43-15CDC6725BF4}"/>
                </a:ext>
              </a:extLst>
            </p:cNvPr>
            <p:cNvSpPr/>
            <p:nvPr userDrawn="1"/>
          </p:nvSpPr>
          <p:spPr>
            <a:xfrm>
              <a:off x="1502754"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2" name="Rectangle 11">
              <a:extLst>
                <a:ext uri="{FF2B5EF4-FFF2-40B4-BE49-F238E27FC236}">
                  <a16:creationId xmlns:a16="http://schemas.microsoft.com/office/drawing/2014/main" id="{86C8A62F-379E-224A-8EDA-425A60E8A244}"/>
                </a:ext>
              </a:extLst>
            </p:cNvPr>
            <p:cNvSpPr/>
            <p:nvPr userDrawn="1"/>
          </p:nvSpPr>
          <p:spPr>
            <a:xfrm>
              <a:off x="2326058"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3" name="Rectangle 12">
              <a:extLst>
                <a:ext uri="{FF2B5EF4-FFF2-40B4-BE49-F238E27FC236}">
                  <a16:creationId xmlns:a16="http://schemas.microsoft.com/office/drawing/2014/main" id="{9253B6A9-E677-4940-815A-381DD44F664C}"/>
                </a:ext>
              </a:extLst>
            </p:cNvPr>
            <p:cNvSpPr/>
            <p:nvPr userDrawn="1"/>
          </p:nvSpPr>
          <p:spPr>
            <a:xfrm>
              <a:off x="3149362"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4" name="Rectangle 13">
              <a:extLst>
                <a:ext uri="{FF2B5EF4-FFF2-40B4-BE49-F238E27FC236}">
                  <a16:creationId xmlns:a16="http://schemas.microsoft.com/office/drawing/2014/main" id="{ADD3A4E7-10E9-BD49-B7F5-0BCCCBE56C88}"/>
                </a:ext>
              </a:extLst>
            </p:cNvPr>
            <p:cNvSpPr/>
            <p:nvPr userDrawn="1"/>
          </p:nvSpPr>
          <p:spPr>
            <a:xfrm>
              <a:off x="3972666"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5" name="Rectangle 14">
              <a:extLst>
                <a:ext uri="{FF2B5EF4-FFF2-40B4-BE49-F238E27FC236}">
                  <a16:creationId xmlns:a16="http://schemas.microsoft.com/office/drawing/2014/main" id="{315220F7-43CA-4C4C-BDCF-3B226B3C19BB}"/>
                </a:ext>
              </a:extLst>
            </p:cNvPr>
            <p:cNvSpPr/>
            <p:nvPr userDrawn="1"/>
          </p:nvSpPr>
          <p:spPr>
            <a:xfrm>
              <a:off x="4795970"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6" name="Rectangle 15">
              <a:extLst>
                <a:ext uri="{FF2B5EF4-FFF2-40B4-BE49-F238E27FC236}">
                  <a16:creationId xmlns:a16="http://schemas.microsoft.com/office/drawing/2014/main" id="{3A991216-3A3E-E44E-81E8-4222CE6EC55D}"/>
                </a:ext>
              </a:extLst>
            </p:cNvPr>
            <p:cNvSpPr/>
            <p:nvPr userDrawn="1"/>
          </p:nvSpPr>
          <p:spPr>
            <a:xfrm>
              <a:off x="5619274"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7" name="Rectangle 16">
              <a:extLst>
                <a:ext uri="{FF2B5EF4-FFF2-40B4-BE49-F238E27FC236}">
                  <a16:creationId xmlns:a16="http://schemas.microsoft.com/office/drawing/2014/main" id="{1530625B-9063-5C42-91B3-27B4F4469E68}"/>
                </a:ext>
              </a:extLst>
            </p:cNvPr>
            <p:cNvSpPr/>
            <p:nvPr userDrawn="1"/>
          </p:nvSpPr>
          <p:spPr>
            <a:xfrm>
              <a:off x="6442578"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8" name="Rectangle 17">
              <a:extLst>
                <a:ext uri="{FF2B5EF4-FFF2-40B4-BE49-F238E27FC236}">
                  <a16:creationId xmlns:a16="http://schemas.microsoft.com/office/drawing/2014/main" id="{683BD6B8-0E9A-D14A-AFB3-35990D6132DC}"/>
                </a:ext>
              </a:extLst>
            </p:cNvPr>
            <p:cNvSpPr/>
            <p:nvPr userDrawn="1"/>
          </p:nvSpPr>
          <p:spPr>
            <a:xfrm>
              <a:off x="7265882"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19" name="Rectangle 18">
              <a:extLst>
                <a:ext uri="{FF2B5EF4-FFF2-40B4-BE49-F238E27FC236}">
                  <a16:creationId xmlns:a16="http://schemas.microsoft.com/office/drawing/2014/main" id="{02DCF660-469A-8F48-91D0-BB0BC3BAB33C}"/>
                </a:ext>
              </a:extLst>
            </p:cNvPr>
            <p:cNvSpPr/>
            <p:nvPr userDrawn="1"/>
          </p:nvSpPr>
          <p:spPr>
            <a:xfrm>
              <a:off x="8089186"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20" name="Rectangle 19">
              <a:extLst>
                <a:ext uri="{FF2B5EF4-FFF2-40B4-BE49-F238E27FC236}">
                  <a16:creationId xmlns:a16="http://schemas.microsoft.com/office/drawing/2014/main" id="{F0698953-86AF-FE45-B79D-0DF24A69DE09}"/>
                </a:ext>
              </a:extLst>
            </p:cNvPr>
            <p:cNvSpPr/>
            <p:nvPr userDrawn="1"/>
          </p:nvSpPr>
          <p:spPr>
            <a:xfrm>
              <a:off x="8912490"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21" name="Rectangle 20">
              <a:extLst>
                <a:ext uri="{FF2B5EF4-FFF2-40B4-BE49-F238E27FC236}">
                  <a16:creationId xmlns:a16="http://schemas.microsoft.com/office/drawing/2014/main" id="{377E86CD-CD48-B849-9384-9781B6F72041}"/>
                </a:ext>
              </a:extLst>
            </p:cNvPr>
            <p:cNvSpPr/>
            <p:nvPr userDrawn="1"/>
          </p:nvSpPr>
          <p:spPr>
            <a:xfrm>
              <a:off x="9735794"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sp>
          <p:nvSpPr>
            <p:cNvPr id="22" name="Rectangle 21">
              <a:extLst>
                <a:ext uri="{FF2B5EF4-FFF2-40B4-BE49-F238E27FC236}">
                  <a16:creationId xmlns:a16="http://schemas.microsoft.com/office/drawing/2014/main" id="{D2A3D8B9-B861-094E-BCA0-E57745343173}"/>
                </a:ext>
              </a:extLst>
            </p:cNvPr>
            <p:cNvSpPr/>
            <p:nvPr userDrawn="1"/>
          </p:nvSpPr>
          <p:spPr>
            <a:xfrm>
              <a:off x="10559098" y="-2794"/>
              <a:ext cx="134938"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7" dirty="0"/>
            </a:p>
          </p:txBody>
        </p:sp>
      </p:grpSp>
      <p:sp>
        <p:nvSpPr>
          <p:cNvPr id="24" name="Slide Number Placeholder 2">
            <a:extLst>
              <a:ext uri="{FF2B5EF4-FFF2-40B4-BE49-F238E27FC236}">
                <a16:creationId xmlns:a16="http://schemas.microsoft.com/office/drawing/2014/main" id="{80B4F97D-5BBF-AA4C-B3F7-A8B2363A6414}"/>
              </a:ext>
            </a:extLst>
          </p:cNvPr>
          <p:cNvSpPr txBox="1">
            <a:spLocks/>
          </p:cNvSpPr>
          <p:nvPr userDrawn="1"/>
        </p:nvSpPr>
        <p:spPr>
          <a:xfrm>
            <a:off x="629053" y="6349043"/>
            <a:ext cx="792243"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a:t>
            </a:fld>
            <a:endParaRPr lang="en-US" sz="900" dirty="0">
              <a:solidFill>
                <a:schemeClr val="tx1">
                  <a:lumMod val="50000"/>
                  <a:lumOff val="50000"/>
                </a:schemeClr>
              </a:solidFill>
            </a:endParaRPr>
          </a:p>
        </p:txBody>
      </p:sp>
      <p:sp>
        <p:nvSpPr>
          <p:cNvPr id="31" name="Rectangle 30">
            <a:extLst>
              <a:ext uri="{FF2B5EF4-FFF2-40B4-BE49-F238E27FC236}">
                <a16:creationId xmlns:a16="http://schemas.microsoft.com/office/drawing/2014/main" id="{92AF9F14-0387-DA41-9468-A2A2E9E737EB}"/>
              </a:ext>
            </a:extLst>
          </p:cNvPr>
          <p:cNvSpPr/>
          <p:nvPr userDrawn="1"/>
        </p:nvSpPr>
        <p:spPr>
          <a:xfrm>
            <a:off x="1242036" y="6318787"/>
            <a:ext cx="4796957" cy="276999"/>
          </a:xfrm>
          <a:prstGeom prst="rect">
            <a:avLst/>
          </a:prstGeom>
        </p:spPr>
        <p:txBody>
          <a:bodyPr wrap="square" lIns="0">
            <a:spAutoFit/>
          </a:bodyPr>
          <a:lstStyle/>
          <a:p>
            <a:r>
              <a:rPr lang="en-US" sz="1200" b="1" dirty="0">
                <a:solidFill>
                  <a:srgbClr val="003B72"/>
                </a:solidFill>
                <a:latin typeface="+mj-lt"/>
              </a:rPr>
              <a:t>kp.org/workforcehealth</a:t>
            </a:r>
            <a:endParaRPr lang="en-US" sz="1200" dirty="0">
              <a:solidFill>
                <a:srgbClr val="003B72"/>
              </a:solidFill>
              <a:latin typeface="+mj-lt"/>
            </a:endParaRPr>
          </a:p>
        </p:txBody>
      </p:sp>
      <p:sp>
        <p:nvSpPr>
          <p:cNvPr id="2" name="Rectangle 1">
            <a:hlinkClick r:id="rId11"/>
            <a:extLst>
              <a:ext uri="{FF2B5EF4-FFF2-40B4-BE49-F238E27FC236}">
                <a16:creationId xmlns:a16="http://schemas.microsoft.com/office/drawing/2014/main" id="{66728869-3BCB-1640-989D-1A8567545435}"/>
              </a:ext>
            </a:extLst>
          </p:cNvPr>
          <p:cNvSpPr/>
          <p:nvPr userDrawn="1"/>
        </p:nvSpPr>
        <p:spPr>
          <a:xfrm>
            <a:off x="1191975" y="6318787"/>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979492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hf hdr="0" ftr="0" dt="0"/>
  <p:txStyles>
    <p:titleStyle>
      <a:lvl1pPr algn="l" defTabSz="457049" rtl="0" eaLnBrk="1" latinLnBrk="0" hangingPunct="1">
        <a:lnSpc>
          <a:spcPct val="100000"/>
        </a:lnSpc>
        <a:spcBef>
          <a:spcPct val="0"/>
        </a:spcBef>
        <a:buNone/>
        <a:defRPr sz="2570" kern="1200" baseline="0">
          <a:solidFill>
            <a:schemeClr val="bg1"/>
          </a:solidFill>
          <a:latin typeface="+mj-lt"/>
          <a:ea typeface="+mj-ea"/>
          <a:cs typeface="+mj-cs"/>
        </a:defRPr>
      </a:lvl1pPr>
    </p:titleStyle>
    <p:bodyStyle>
      <a:lvl1pPr marL="114263" indent="-114263" algn="l" defTabSz="457049" rtl="0" eaLnBrk="1" latinLnBrk="0" hangingPunct="1">
        <a:lnSpc>
          <a:spcPct val="90000"/>
        </a:lnSpc>
        <a:spcBef>
          <a:spcPts val="500"/>
        </a:spcBef>
        <a:buFont typeface="Arial"/>
        <a:buChar char="•"/>
        <a:defRPr sz="1400" kern="1200">
          <a:solidFill>
            <a:schemeClr val="tx1"/>
          </a:solidFill>
          <a:latin typeface="+mn-lt"/>
          <a:ea typeface="+mn-ea"/>
          <a:cs typeface="+mn-cs"/>
        </a:defRPr>
      </a:lvl1pPr>
      <a:lvl2pPr marL="342787" indent="-114263" algn="l" defTabSz="457049"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312" indent="-114263" algn="l" defTabSz="457049" rtl="0" eaLnBrk="1" latinLnBrk="0" hangingPunct="1">
        <a:lnSpc>
          <a:spcPct val="90000"/>
        </a:lnSpc>
        <a:spcBef>
          <a:spcPts val="250"/>
        </a:spcBef>
        <a:buFont typeface="Arial"/>
        <a:buChar char="•"/>
        <a:defRPr sz="999" kern="1200">
          <a:solidFill>
            <a:schemeClr val="tx1"/>
          </a:solidFill>
          <a:latin typeface="+mn-lt"/>
          <a:ea typeface="+mn-ea"/>
          <a:cs typeface="+mn-cs"/>
        </a:defRPr>
      </a:lvl3pPr>
      <a:lvl4pPr marL="799837"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362"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6887"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412"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936"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462" indent="-114263" algn="l" defTabSz="457049"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049" rtl="0" eaLnBrk="1" latinLnBrk="0" hangingPunct="1">
        <a:defRPr sz="900" kern="1200">
          <a:solidFill>
            <a:schemeClr val="tx1"/>
          </a:solidFill>
          <a:latin typeface="+mn-lt"/>
          <a:ea typeface="+mn-ea"/>
          <a:cs typeface="+mn-cs"/>
        </a:defRPr>
      </a:lvl1pPr>
      <a:lvl2pPr marL="228525" algn="l" defTabSz="457049" rtl="0" eaLnBrk="1" latinLnBrk="0" hangingPunct="1">
        <a:defRPr sz="900" kern="1200">
          <a:solidFill>
            <a:schemeClr val="tx1"/>
          </a:solidFill>
          <a:latin typeface="+mn-lt"/>
          <a:ea typeface="+mn-ea"/>
          <a:cs typeface="+mn-cs"/>
        </a:defRPr>
      </a:lvl2pPr>
      <a:lvl3pPr marL="457049" algn="l" defTabSz="457049" rtl="0" eaLnBrk="1" latinLnBrk="0" hangingPunct="1">
        <a:defRPr sz="900" kern="1200">
          <a:solidFill>
            <a:schemeClr val="tx1"/>
          </a:solidFill>
          <a:latin typeface="+mn-lt"/>
          <a:ea typeface="+mn-ea"/>
          <a:cs typeface="+mn-cs"/>
        </a:defRPr>
      </a:lvl3pPr>
      <a:lvl4pPr marL="685575" algn="l" defTabSz="457049" rtl="0" eaLnBrk="1" latinLnBrk="0" hangingPunct="1">
        <a:defRPr sz="900" kern="1200">
          <a:solidFill>
            <a:schemeClr val="tx1"/>
          </a:solidFill>
          <a:latin typeface="+mn-lt"/>
          <a:ea typeface="+mn-ea"/>
          <a:cs typeface="+mn-cs"/>
        </a:defRPr>
      </a:lvl4pPr>
      <a:lvl5pPr marL="914100" algn="l" defTabSz="457049" rtl="0" eaLnBrk="1" latinLnBrk="0" hangingPunct="1">
        <a:defRPr sz="900" kern="1200">
          <a:solidFill>
            <a:schemeClr val="tx1"/>
          </a:solidFill>
          <a:latin typeface="+mn-lt"/>
          <a:ea typeface="+mn-ea"/>
          <a:cs typeface="+mn-cs"/>
        </a:defRPr>
      </a:lvl5pPr>
      <a:lvl6pPr marL="1142624" algn="l" defTabSz="457049" rtl="0" eaLnBrk="1" latinLnBrk="0" hangingPunct="1">
        <a:defRPr sz="900" kern="1200">
          <a:solidFill>
            <a:schemeClr val="tx1"/>
          </a:solidFill>
          <a:latin typeface="+mn-lt"/>
          <a:ea typeface="+mn-ea"/>
          <a:cs typeface="+mn-cs"/>
        </a:defRPr>
      </a:lvl6pPr>
      <a:lvl7pPr marL="1371149" algn="l" defTabSz="457049" rtl="0" eaLnBrk="1" latinLnBrk="0" hangingPunct="1">
        <a:defRPr sz="900" kern="1200">
          <a:solidFill>
            <a:schemeClr val="tx1"/>
          </a:solidFill>
          <a:latin typeface="+mn-lt"/>
          <a:ea typeface="+mn-ea"/>
          <a:cs typeface="+mn-cs"/>
        </a:defRPr>
      </a:lvl7pPr>
      <a:lvl8pPr marL="1599675" algn="l" defTabSz="457049" rtl="0" eaLnBrk="1" latinLnBrk="0" hangingPunct="1">
        <a:defRPr sz="900" kern="1200">
          <a:solidFill>
            <a:schemeClr val="tx1"/>
          </a:solidFill>
          <a:latin typeface="+mn-lt"/>
          <a:ea typeface="+mn-ea"/>
          <a:cs typeface="+mn-cs"/>
        </a:defRPr>
      </a:lvl8pPr>
      <a:lvl9pPr marL="1828199" algn="l" defTabSz="457049"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000000"/>
          </p15:clr>
        </p15:guide>
        <p15:guide id="2" pos="3838" userDrawn="1">
          <p15:clr>
            <a:srgbClr val="000000"/>
          </p15:clr>
        </p15:guide>
        <p15:guide id="3" pos="557" userDrawn="1">
          <p15:clr>
            <a:srgbClr val="F26B43"/>
          </p15:clr>
        </p15:guide>
        <p15:guide id="4" orient="horz" pos="309" userDrawn="1">
          <p15:clr>
            <a:srgbClr val="F26B43"/>
          </p15:clr>
        </p15:guide>
        <p15:guide id="5" orient="horz" pos="3825" userDrawn="1">
          <p15:clr>
            <a:srgbClr val="F26B43"/>
          </p15:clr>
        </p15:guide>
        <p15:guide id="6" pos="456" userDrawn="1">
          <p15:clr>
            <a:srgbClr val="F26B43"/>
          </p15:clr>
        </p15:guide>
        <p15:guide id="7" pos="1013" userDrawn="1">
          <p15:clr>
            <a:srgbClr val="F26B43"/>
          </p15:clr>
        </p15:guide>
        <p15:guide id="8" pos="1110" userDrawn="1">
          <p15:clr>
            <a:srgbClr val="F26B43"/>
          </p15:clr>
        </p15:guide>
        <p15:guide id="9" pos="1568" userDrawn="1">
          <p15:clr>
            <a:srgbClr val="F26B43"/>
          </p15:clr>
        </p15:guide>
        <p15:guide id="10" pos="1666" userDrawn="1">
          <p15:clr>
            <a:srgbClr val="F26B43"/>
          </p15:clr>
        </p15:guide>
        <p15:guide id="11" pos="2123" userDrawn="1">
          <p15:clr>
            <a:srgbClr val="F26B43"/>
          </p15:clr>
        </p15:guide>
        <p15:guide id="12" pos="2221" userDrawn="1">
          <p15:clr>
            <a:srgbClr val="F26B43"/>
          </p15:clr>
        </p15:guide>
        <p15:guide id="13" pos="2776" userDrawn="1">
          <p15:clr>
            <a:srgbClr val="F26B43"/>
          </p15:clr>
        </p15:guide>
        <p15:guide id="14" pos="2680" userDrawn="1">
          <p15:clr>
            <a:srgbClr val="F26B43"/>
          </p15:clr>
        </p15:guide>
        <p15:guide id="15" pos="3234" userDrawn="1">
          <p15:clr>
            <a:srgbClr val="F26B43"/>
          </p15:clr>
        </p15:guide>
        <p15:guide id="16" pos="3331" userDrawn="1">
          <p15:clr>
            <a:srgbClr val="F26B43"/>
          </p15:clr>
        </p15:guide>
        <p15:guide id="17" pos="3789" userDrawn="1">
          <p15:clr>
            <a:srgbClr val="F26B43"/>
          </p15:clr>
        </p15:guide>
        <p15:guide id="18" pos="3888" userDrawn="1">
          <p15:clr>
            <a:srgbClr val="F26B43"/>
          </p15:clr>
        </p15:guide>
        <p15:guide id="19" pos="4443" userDrawn="1">
          <p15:clr>
            <a:srgbClr val="F26B43"/>
          </p15:clr>
        </p15:guide>
        <p15:guide id="20" pos="4346" userDrawn="1">
          <p15:clr>
            <a:srgbClr val="F26B43"/>
          </p15:clr>
        </p15:guide>
        <p15:guide id="21" pos="4901" userDrawn="1">
          <p15:clr>
            <a:srgbClr val="F26B43"/>
          </p15:clr>
        </p15:guide>
        <p15:guide id="22" pos="4997" userDrawn="1">
          <p15:clr>
            <a:srgbClr val="F26B43"/>
          </p15:clr>
        </p15:guide>
        <p15:guide id="23" pos="5456" userDrawn="1">
          <p15:clr>
            <a:srgbClr val="F26B43"/>
          </p15:clr>
        </p15:guide>
        <p15:guide id="24" pos="5554" userDrawn="1">
          <p15:clr>
            <a:srgbClr val="F26B43"/>
          </p15:clr>
        </p15:guide>
        <p15:guide id="25" pos="6010" userDrawn="1">
          <p15:clr>
            <a:srgbClr val="F26B43"/>
          </p15:clr>
        </p15:guide>
        <p15:guide id="26" pos="6109" userDrawn="1">
          <p15:clr>
            <a:srgbClr val="F26B43"/>
          </p15:clr>
        </p15:guide>
        <p15:guide id="27" pos="6664" userDrawn="1">
          <p15:clr>
            <a:srgbClr val="F26B43"/>
          </p15:clr>
        </p15:guide>
        <p15:guide id="28" pos="6567" userDrawn="1">
          <p15:clr>
            <a:srgbClr val="F26B43"/>
          </p15:clr>
        </p15:guide>
        <p15:guide id="29" pos="7122" userDrawn="1">
          <p15:clr>
            <a:srgbClr val="F26B43"/>
          </p15:clr>
        </p15:guide>
        <p15:guide id="30" pos="722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5" y="723901"/>
            <a:ext cx="10512861" cy="910958"/>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37985" y="1767664"/>
            <a:ext cx="10512861"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B7BEC72-04FC-8C4F-9D82-99EC274EC417}"/>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569574" y="6323164"/>
            <a:ext cx="2294631" cy="259871"/>
          </a:xfrm>
          <a:prstGeom prst="rect">
            <a:avLst/>
          </a:prstGeom>
        </p:spPr>
      </p:pic>
      <p:sp>
        <p:nvSpPr>
          <p:cNvPr id="19" name="Slide Number Placeholder 2">
            <a:extLst>
              <a:ext uri="{FF2B5EF4-FFF2-40B4-BE49-F238E27FC236}">
                <a16:creationId xmlns:a16="http://schemas.microsoft.com/office/drawing/2014/main" id="{49DF24BA-6E49-E648-A89D-42CE4FBEFE3A}"/>
              </a:ext>
            </a:extLst>
          </p:cNvPr>
          <p:cNvSpPr txBox="1">
            <a:spLocks/>
          </p:cNvSpPr>
          <p:nvPr userDrawn="1"/>
        </p:nvSpPr>
        <p:spPr>
          <a:xfrm>
            <a:off x="583330" y="6309560"/>
            <a:ext cx="8117098"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96" smtClean="0">
                <a:solidFill>
                  <a:schemeClr val="bg1"/>
                </a:solidFill>
              </a:rPr>
              <a:pPr/>
              <a:t>‹#›</a:t>
            </a:fld>
            <a:endParaRPr lang="en-US" sz="996" dirty="0">
              <a:solidFill>
                <a:schemeClr val="tx1">
                  <a:lumMod val="50000"/>
                  <a:lumOff val="50000"/>
                </a:schemeClr>
              </a:solidFill>
            </a:endParaRPr>
          </a:p>
        </p:txBody>
      </p:sp>
      <p:grpSp>
        <p:nvGrpSpPr>
          <p:cNvPr id="20" name="Group 19">
            <a:extLst>
              <a:ext uri="{FF2B5EF4-FFF2-40B4-BE49-F238E27FC236}">
                <a16:creationId xmlns:a16="http://schemas.microsoft.com/office/drawing/2014/main" id="{BB26025A-B346-C949-A4E4-6A819F72BD3C}"/>
              </a:ext>
            </a:extLst>
          </p:cNvPr>
          <p:cNvGrpSpPr/>
          <p:nvPr userDrawn="1"/>
        </p:nvGrpSpPr>
        <p:grpSpPr>
          <a:xfrm>
            <a:off x="410581" y="6340246"/>
            <a:ext cx="703700" cy="240410"/>
            <a:chOff x="861262" y="6389595"/>
            <a:chExt cx="703700" cy="240410"/>
          </a:xfrm>
          <a:solidFill>
            <a:schemeClr val="accent1"/>
          </a:solidFill>
        </p:grpSpPr>
        <p:sp>
          <p:nvSpPr>
            <p:cNvPr id="21" name="Rectangle 20">
              <a:extLst>
                <a:ext uri="{FF2B5EF4-FFF2-40B4-BE49-F238E27FC236}">
                  <a16:creationId xmlns:a16="http://schemas.microsoft.com/office/drawing/2014/main" id="{C70F6109-4AC4-0E48-9E8F-50AB16CA9B3F}"/>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2" name="Oval 21">
              <a:extLst>
                <a:ext uri="{FF2B5EF4-FFF2-40B4-BE49-F238E27FC236}">
                  <a16:creationId xmlns:a16="http://schemas.microsoft.com/office/drawing/2014/main" id="{AEE39714-0271-474F-9C69-454A3E4796E8}"/>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 name="Oval 22">
              <a:extLst>
                <a:ext uri="{FF2B5EF4-FFF2-40B4-BE49-F238E27FC236}">
                  <a16:creationId xmlns:a16="http://schemas.microsoft.com/office/drawing/2014/main" id="{D8A981F0-3397-4F45-A615-F31340A9554A}"/>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24" name="Triangle 23">
            <a:extLst>
              <a:ext uri="{FF2B5EF4-FFF2-40B4-BE49-F238E27FC236}">
                <a16:creationId xmlns:a16="http://schemas.microsoft.com/office/drawing/2014/main" id="{7354D55E-831B-F942-954B-504A88D8EC17}"/>
              </a:ext>
            </a:extLst>
          </p:cNvPr>
          <p:cNvSpPr/>
          <p:nvPr userDrawn="1"/>
        </p:nvSpPr>
        <p:spPr>
          <a:xfrm rot="16200000">
            <a:off x="494032" y="6405737"/>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5" name="Triangle 24">
            <a:extLst>
              <a:ext uri="{FF2B5EF4-FFF2-40B4-BE49-F238E27FC236}">
                <a16:creationId xmlns:a16="http://schemas.microsoft.com/office/drawing/2014/main" id="{65141016-5602-B14C-B766-B44BDD671FF7}"/>
              </a:ext>
            </a:extLst>
          </p:cNvPr>
          <p:cNvSpPr/>
          <p:nvPr userDrawn="1"/>
        </p:nvSpPr>
        <p:spPr>
          <a:xfrm rot="5400000">
            <a:off x="878846" y="6405739"/>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6" name="Slide Number Placeholder 2">
            <a:extLst>
              <a:ext uri="{FF2B5EF4-FFF2-40B4-BE49-F238E27FC236}">
                <a16:creationId xmlns:a16="http://schemas.microsoft.com/office/drawing/2014/main" id="{22DEF60B-7A73-EF4D-ADAE-CD348910D9AB}"/>
              </a:ext>
            </a:extLst>
          </p:cNvPr>
          <p:cNvSpPr txBox="1">
            <a:spLocks/>
          </p:cNvSpPr>
          <p:nvPr userDrawn="1"/>
        </p:nvSpPr>
        <p:spPr>
          <a:xfrm>
            <a:off x="646648" y="6347410"/>
            <a:ext cx="584845"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a:t>
            </a:fld>
            <a:endParaRPr lang="en-US" sz="900" dirty="0">
              <a:solidFill>
                <a:schemeClr val="tx1">
                  <a:lumMod val="50000"/>
                  <a:lumOff val="50000"/>
                </a:schemeClr>
              </a:solidFill>
            </a:endParaRPr>
          </a:p>
        </p:txBody>
      </p:sp>
      <p:sp>
        <p:nvSpPr>
          <p:cNvPr id="27" name="Rectangle 26">
            <a:extLst>
              <a:ext uri="{FF2B5EF4-FFF2-40B4-BE49-F238E27FC236}">
                <a16:creationId xmlns:a16="http://schemas.microsoft.com/office/drawing/2014/main" id="{B1EA3107-A6B7-6047-897E-438C7CF1290C}"/>
              </a:ext>
            </a:extLst>
          </p:cNvPr>
          <p:cNvSpPr/>
          <p:nvPr userDrawn="1"/>
        </p:nvSpPr>
        <p:spPr>
          <a:xfrm>
            <a:off x="1242037" y="6318789"/>
            <a:ext cx="4796957" cy="276999"/>
          </a:xfrm>
          <a:prstGeom prst="rect">
            <a:avLst/>
          </a:prstGeom>
        </p:spPr>
        <p:txBody>
          <a:bodyPr wrap="square" lIns="0">
            <a:spAutoFit/>
          </a:bodyPr>
          <a:lstStyle/>
          <a:p>
            <a:r>
              <a:rPr lang="en-US" sz="1200" b="1" dirty="0">
                <a:solidFill>
                  <a:srgbClr val="003B72"/>
                </a:solidFill>
                <a:latin typeface="+mj-lt"/>
              </a:rPr>
              <a:t>kp.org/workforcehealth</a:t>
            </a:r>
            <a:endParaRPr lang="en-US" sz="1200" dirty="0">
              <a:solidFill>
                <a:srgbClr val="003B72"/>
              </a:solidFill>
              <a:latin typeface="+mj-lt"/>
            </a:endParaRPr>
          </a:p>
        </p:txBody>
      </p:sp>
      <p:sp>
        <p:nvSpPr>
          <p:cNvPr id="14" name="Rectangle 13">
            <a:hlinkClick r:id="rId6"/>
            <a:extLst>
              <a:ext uri="{FF2B5EF4-FFF2-40B4-BE49-F238E27FC236}">
                <a16:creationId xmlns:a16="http://schemas.microsoft.com/office/drawing/2014/main" id="{3919A606-FD12-6F4D-8F8D-1D9B823767CF}"/>
              </a:ext>
            </a:extLst>
          </p:cNvPr>
          <p:cNvSpPr/>
          <p:nvPr userDrawn="1"/>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3580740745"/>
      </p:ext>
    </p:extLst>
  </p:cSld>
  <p:clrMap bg1="lt1" tx1="dk1" bg2="lt2" tx2="dk2" accent1="accent1" accent2="accent2" accent3="accent3" accent4="accent4" accent5="accent5" accent6="accent6" hlink="hlink" folHlink="folHlink"/>
  <p:sldLayoutIdLst>
    <p:sldLayoutId id="2147483661" r:id="rId1"/>
    <p:sldLayoutId id="2147483824" r:id="rId2"/>
    <p:sldLayoutId id="2147483825" r:id="rId3"/>
  </p:sldLayoutIdLst>
  <p:hf hdr="0" ftr="0" dt="0"/>
  <p:txStyles>
    <p:titleStyle>
      <a:lvl1pPr algn="l" defTabSz="914100" rtl="0" eaLnBrk="1" latinLnBrk="0" hangingPunct="1">
        <a:lnSpc>
          <a:spcPct val="100000"/>
        </a:lnSpc>
        <a:spcBef>
          <a:spcPct val="0"/>
        </a:spcBef>
        <a:buNone/>
        <a:defRPr sz="2999" b="0" kern="1200">
          <a:solidFill>
            <a:schemeClr val="tx2"/>
          </a:solidFill>
          <a:latin typeface="+mj-lt"/>
          <a:ea typeface="+mj-ea"/>
          <a:cs typeface="+mj-cs"/>
        </a:defRPr>
      </a:lvl1pPr>
    </p:titleStyle>
    <p:bodyStyle>
      <a:lvl1pPr marL="228525" indent="-228525" algn="l" defTabSz="914100" rtl="0" eaLnBrk="1" latinLnBrk="0" hangingPunct="1">
        <a:lnSpc>
          <a:spcPct val="100000"/>
        </a:lnSpc>
        <a:spcBef>
          <a:spcPts val="300"/>
        </a:spcBef>
        <a:spcAft>
          <a:spcPts val="300"/>
        </a:spcAft>
        <a:buFont typeface="Arial" panose="020B0604020202020204" pitchFamily="34" charset="0"/>
        <a:buChar char="•"/>
        <a:defRPr sz="1714" kern="1200">
          <a:solidFill>
            <a:schemeClr val="tx1">
              <a:lumMod val="85000"/>
              <a:lumOff val="15000"/>
            </a:schemeClr>
          </a:solidFill>
          <a:latin typeface="+mn-lt"/>
          <a:ea typeface="+mn-ea"/>
          <a:cs typeface="+mn-cs"/>
        </a:defRPr>
      </a:lvl1pPr>
      <a:lvl2pPr marL="685575" indent="-228525" algn="l" defTabSz="914100" rtl="0" eaLnBrk="1" latinLnBrk="0" hangingPunct="1">
        <a:lnSpc>
          <a:spcPct val="100000"/>
        </a:lnSpc>
        <a:spcBef>
          <a:spcPts val="300"/>
        </a:spcBef>
        <a:spcAft>
          <a:spcPts val="300"/>
        </a:spcAft>
        <a:buSzPct val="80000"/>
        <a:buFont typeface="Wingdings" charset="2"/>
        <a:buChar char="§"/>
        <a:defRPr sz="1714" kern="1200">
          <a:solidFill>
            <a:schemeClr val="tx1">
              <a:lumMod val="85000"/>
              <a:lumOff val="15000"/>
            </a:schemeClr>
          </a:solidFill>
          <a:latin typeface="+mn-lt"/>
          <a:ea typeface="+mn-ea"/>
          <a:cs typeface="+mn-cs"/>
        </a:defRPr>
      </a:lvl2pPr>
      <a:lvl3pPr marL="1142624" indent="-228525" algn="l" defTabSz="914100" rtl="0" eaLnBrk="1" latinLnBrk="0" hangingPunct="1">
        <a:lnSpc>
          <a:spcPct val="100000"/>
        </a:lnSpc>
        <a:spcBef>
          <a:spcPts val="300"/>
        </a:spcBef>
        <a:spcAft>
          <a:spcPts val="300"/>
        </a:spcAft>
        <a:buFont typeface="Arial" panose="020B0604020202020204" pitchFamily="34" charset="0"/>
        <a:buChar char="•"/>
        <a:defRPr sz="1714" kern="1200">
          <a:solidFill>
            <a:schemeClr val="tx1">
              <a:lumMod val="85000"/>
              <a:lumOff val="15000"/>
            </a:schemeClr>
          </a:solidFill>
          <a:latin typeface="+mn-lt"/>
          <a:ea typeface="+mn-ea"/>
          <a:cs typeface="+mn-cs"/>
        </a:defRPr>
      </a:lvl3pPr>
      <a:lvl4pPr marL="1599675" indent="-228525" algn="l" defTabSz="914100" rtl="0" eaLnBrk="1" latinLnBrk="0" hangingPunct="1">
        <a:lnSpc>
          <a:spcPct val="100000"/>
        </a:lnSpc>
        <a:spcBef>
          <a:spcPts val="300"/>
        </a:spcBef>
        <a:spcAft>
          <a:spcPts val="300"/>
        </a:spcAft>
        <a:buSzPct val="80000"/>
        <a:buFont typeface="Wingdings" charset="2"/>
        <a:buChar char="§"/>
        <a:defRPr sz="1714" kern="1200">
          <a:solidFill>
            <a:schemeClr val="tx1">
              <a:lumMod val="85000"/>
              <a:lumOff val="15000"/>
            </a:schemeClr>
          </a:solidFill>
          <a:latin typeface="+mn-lt"/>
          <a:ea typeface="+mn-ea"/>
          <a:cs typeface="+mn-cs"/>
        </a:defRPr>
      </a:lvl4pPr>
      <a:lvl5pPr marL="2056724" indent="-228525" algn="l" defTabSz="914100" rtl="0" eaLnBrk="1" latinLnBrk="0" hangingPunct="1">
        <a:lnSpc>
          <a:spcPct val="100000"/>
        </a:lnSpc>
        <a:spcBef>
          <a:spcPts val="300"/>
        </a:spcBef>
        <a:spcAft>
          <a:spcPts val="300"/>
        </a:spcAft>
        <a:buFont typeface="Arial" panose="020B0604020202020204" pitchFamily="34" charset="0"/>
        <a:buChar char="•"/>
        <a:defRPr sz="1714" kern="1200">
          <a:solidFill>
            <a:schemeClr val="tx1">
              <a:lumMod val="85000"/>
              <a:lumOff val="15000"/>
            </a:schemeClr>
          </a:solidFill>
          <a:latin typeface="+mn-lt"/>
          <a:ea typeface="+mn-ea"/>
          <a:cs typeface="+mn-cs"/>
        </a:defRPr>
      </a:lvl5pPr>
      <a:lvl6pPr marL="2513774"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23"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74"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23" indent="-228525" algn="l" defTabSz="91410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0" rtl="0" eaLnBrk="1" latinLnBrk="0" hangingPunct="1">
        <a:defRPr sz="1799" kern="1200">
          <a:solidFill>
            <a:schemeClr val="tx1"/>
          </a:solidFill>
          <a:latin typeface="+mn-lt"/>
          <a:ea typeface="+mn-ea"/>
          <a:cs typeface="+mn-cs"/>
        </a:defRPr>
      </a:lvl1pPr>
      <a:lvl2pPr marL="457049" algn="l" defTabSz="914100" rtl="0" eaLnBrk="1" latinLnBrk="0" hangingPunct="1">
        <a:defRPr sz="1799" kern="1200">
          <a:solidFill>
            <a:schemeClr val="tx1"/>
          </a:solidFill>
          <a:latin typeface="+mn-lt"/>
          <a:ea typeface="+mn-ea"/>
          <a:cs typeface="+mn-cs"/>
        </a:defRPr>
      </a:lvl2pPr>
      <a:lvl3pPr marL="914100" algn="l" defTabSz="914100" rtl="0" eaLnBrk="1" latinLnBrk="0" hangingPunct="1">
        <a:defRPr sz="1799" kern="1200">
          <a:solidFill>
            <a:schemeClr val="tx1"/>
          </a:solidFill>
          <a:latin typeface="+mn-lt"/>
          <a:ea typeface="+mn-ea"/>
          <a:cs typeface="+mn-cs"/>
        </a:defRPr>
      </a:lvl3pPr>
      <a:lvl4pPr marL="1371149" algn="l" defTabSz="914100" rtl="0" eaLnBrk="1" latinLnBrk="0" hangingPunct="1">
        <a:defRPr sz="1799" kern="1200">
          <a:solidFill>
            <a:schemeClr val="tx1"/>
          </a:solidFill>
          <a:latin typeface="+mn-lt"/>
          <a:ea typeface="+mn-ea"/>
          <a:cs typeface="+mn-cs"/>
        </a:defRPr>
      </a:lvl4pPr>
      <a:lvl5pPr marL="1828199" algn="l" defTabSz="914100" rtl="0" eaLnBrk="1" latinLnBrk="0" hangingPunct="1">
        <a:defRPr sz="1799" kern="1200">
          <a:solidFill>
            <a:schemeClr val="tx1"/>
          </a:solidFill>
          <a:latin typeface="+mn-lt"/>
          <a:ea typeface="+mn-ea"/>
          <a:cs typeface="+mn-cs"/>
        </a:defRPr>
      </a:lvl5pPr>
      <a:lvl6pPr marL="2285248" algn="l" defTabSz="914100" rtl="0" eaLnBrk="1" latinLnBrk="0" hangingPunct="1">
        <a:defRPr sz="1799" kern="1200">
          <a:solidFill>
            <a:schemeClr val="tx1"/>
          </a:solidFill>
          <a:latin typeface="+mn-lt"/>
          <a:ea typeface="+mn-ea"/>
          <a:cs typeface="+mn-cs"/>
        </a:defRPr>
      </a:lvl6pPr>
      <a:lvl7pPr marL="2742299" algn="l" defTabSz="914100" rtl="0" eaLnBrk="1" latinLnBrk="0" hangingPunct="1">
        <a:defRPr sz="1799" kern="1200">
          <a:solidFill>
            <a:schemeClr val="tx1"/>
          </a:solidFill>
          <a:latin typeface="+mn-lt"/>
          <a:ea typeface="+mn-ea"/>
          <a:cs typeface="+mn-cs"/>
        </a:defRPr>
      </a:lvl7pPr>
      <a:lvl8pPr marL="3199348" algn="l" defTabSz="914100" rtl="0" eaLnBrk="1" latinLnBrk="0" hangingPunct="1">
        <a:defRPr sz="1799" kern="1200">
          <a:solidFill>
            <a:schemeClr val="tx1"/>
          </a:solidFill>
          <a:latin typeface="+mn-lt"/>
          <a:ea typeface="+mn-ea"/>
          <a:cs typeface="+mn-cs"/>
        </a:defRPr>
      </a:lvl8pPr>
      <a:lvl9pPr marL="3656398" algn="l" defTabSz="914100"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000000"/>
          </p15:clr>
        </p15:guide>
        <p15:guide id="2" pos="3839" userDrawn="1">
          <p15:clr>
            <a:srgbClr val="000000"/>
          </p15:clr>
        </p15:guide>
        <p15:guide id="3" pos="456" userDrawn="1">
          <p15:clr>
            <a:srgbClr val="F26B43"/>
          </p15:clr>
        </p15:guide>
        <p15:guide id="4" pos="555" userDrawn="1">
          <p15:clr>
            <a:srgbClr val="F26B43"/>
          </p15:clr>
        </p15:guide>
        <p15:guide id="11" pos="2679" userDrawn="1">
          <p15:clr>
            <a:srgbClr val="F26B43"/>
          </p15:clr>
        </p15:guide>
        <p15:guide id="12" pos="1012" userDrawn="1">
          <p15:clr>
            <a:srgbClr val="F26B43"/>
          </p15:clr>
        </p15:guide>
        <p15:guide id="13" pos="1110" userDrawn="1">
          <p15:clr>
            <a:srgbClr val="F26B43"/>
          </p15:clr>
        </p15:guide>
        <p15:guide id="14" pos="1568" userDrawn="1">
          <p15:clr>
            <a:srgbClr val="F26B43"/>
          </p15:clr>
        </p15:guide>
        <p15:guide id="15" pos="1666" userDrawn="1">
          <p15:clr>
            <a:srgbClr val="F26B43"/>
          </p15:clr>
        </p15:guide>
        <p15:guide id="16" pos="2122" userDrawn="1">
          <p15:clr>
            <a:srgbClr val="F26B43"/>
          </p15:clr>
        </p15:guide>
        <p15:guide id="17" pos="2220" userDrawn="1">
          <p15:clr>
            <a:srgbClr val="F26B43"/>
          </p15:clr>
        </p15:guide>
        <p15:guide id="18" pos="2775" userDrawn="1">
          <p15:clr>
            <a:srgbClr val="F26B43"/>
          </p15:clr>
        </p15:guide>
        <p15:guide id="19" pos="3233" userDrawn="1">
          <p15:clr>
            <a:srgbClr val="F26B43"/>
          </p15:clr>
        </p15:guide>
        <p15:guide id="20" pos="3330" userDrawn="1">
          <p15:clr>
            <a:srgbClr val="F26B43"/>
          </p15:clr>
        </p15:guide>
        <p15:guide id="21" pos="3788" userDrawn="1">
          <p15:clr>
            <a:srgbClr val="F26B43"/>
          </p15:clr>
        </p15:guide>
        <p15:guide id="22" pos="3887" userDrawn="1">
          <p15:clr>
            <a:srgbClr val="F26B43"/>
          </p15:clr>
        </p15:guide>
        <p15:guide id="23" pos="4345" userDrawn="1">
          <p15:clr>
            <a:srgbClr val="F26B43"/>
          </p15:clr>
        </p15:guide>
        <p15:guide id="24" pos="4442" userDrawn="1">
          <p15:clr>
            <a:srgbClr val="F26B43"/>
          </p15:clr>
        </p15:guide>
        <p15:guide id="25" pos="4900" userDrawn="1">
          <p15:clr>
            <a:srgbClr val="F26B43"/>
          </p15:clr>
        </p15:guide>
        <p15:guide id="26" pos="4996" userDrawn="1">
          <p15:clr>
            <a:srgbClr val="F26B43"/>
          </p15:clr>
        </p15:guide>
        <p15:guide id="27" pos="5455" userDrawn="1">
          <p15:clr>
            <a:srgbClr val="F26B43"/>
          </p15:clr>
        </p15:guide>
        <p15:guide id="28" pos="5553" userDrawn="1">
          <p15:clr>
            <a:srgbClr val="F26B43"/>
          </p15:clr>
        </p15:guide>
        <p15:guide id="29" pos="6008" userDrawn="1">
          <p15:clr>
            <a:srgbClr val="F26B43"/>
          </p15:clr>
        </p15:guide>
        <p15:guide id="30" pos="6107" userDrawn="1">
          <p15:clr>
            <a:srgbClr val="F26B43"/>
          </p15:clr>
        </p15:guide>
        <p15:guide id="31" pos="6565" userDrawn="1">
          <p15:clr>
            <a:srgbClr val="F26B43"/>
          </p15:clr>
        </p15:guide>
        <p15:guide id="32" pos="6662" userDrawn="1">
          <p15:clr>
            <a:srgbClr val="F26B43"/>
          </p15:clr>
        </p15:guide>
        <p15:guide id="33" pos="7219" userDrawn="1">
          <p15:clr>
            <a:srgbClr val="F26B43"/>
          </p15:clr>
        </p15:guide>
        <p15:guide id="34" pos="7120" userDrawn="1">
          <p15:clr>
            <a:srgbClr val="F26B43"/>
          </p15:clr>
        </p15:guide>
        <p15:guide id="35" orient="horz" pos="304" userDrawn="1">
          <p15:clr>
            <a:srgbClr val="F26B43"/>
          </p15:clr>
        </p15:guide>
        <p15:guide id="36" orient="horz" pos="382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5" y="723901"/>
            <a:ext cx="10512861" cy="910958"/>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37985" y="1767664"/>
            <a:ext cx="10512861"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B7BEC72-04FC-8C4F-9D82-99EC274EC41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69574" y="6323164"/>
            <a:ext cx="2294631" cy="259871"/>
          </a:xfrm>
          <a:prstGeom prst="rect">
            <a:avLst/>
          </a:prstGeom>
        </p:spPr>
      </p:pic>
      <p:sp>
        <p:nvSpPr>
          <p:cNvPr id="19" name="Slide Number Placeholder 2">
            <a:extLst>
              <a:ext uri="{FF2B5EF4-FFF2-40B4-BE49-F238E27FC236}">
                <a16:creationId xmlns:a16="http://schemas.microsoft.com/office/drawing/2014/main" id="{49DF24BA-6E49-E648-A89D-42CE4FBEFE3A}"/>
              </a:ext>
            </a:extLst>
          </p:cNvPr>
          <p:cNvSpPr txBox="1">
            <a:spLocks/>
          </p:cNvSpPr>
          <p:nvPr userDrawn="1"/>
        </p:nvSpPr>
        <p:spPr>
          <a:xfrm>
            <a:off x="583330" y="6309560"/>
            <a:ext cx="8117098"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1000" smtClean="0">
                <a:solidFill>
                  <a:schemeClr val="bg1"/>
                </a:solidFill>
              </a:rPr>
              <a:pPr/>
              <a:t>‹#›</a:t>
            </a:fld>
            <a:endParaRPr lang="en-US" sz="1000" dirty="0">
              <a:solidFill>
                <a:schemeClr val="tx1">
                  <a:lumMod val="50000"/>
                  <a:lumOff val="50000"/>
                </a:schemeClr>
              </a:solidFill>
            </a:endParaRPr>
          </a:p>
        </p:txBody>
      </p:sp>
      <p:grpSp>
        <p:nvGrpSpPr>
          <p:cNvPr id="20" name="Group 19">
            <a:extLst>
              <a:ext uri="{FF2B5EF4-FFF2-40B4-BE49-F238E27FC236}">
                <a16:creationId xmlns:a16="http://schemas.microsoft.com/office/drawing/2014/main" id="{BB26025A-B346-C949-A4E4-6A819F72BD3C}"/>
              </a:ext>
            </a:extLst>
          </p:cNvPr>
          <p:cNvGrpSpPr/>
          <p:nvPr userDrawn="1"/>
        </p:nvGrpSpPr>
        <p:grpSpPr>
          <a:xfrm>
            <a:off x="410581" y="6340246"/>
            <a:ext cx="703700" cy="240410"/>
            <a:chOff x="861262" y="6389595"/>
            <a:chExt cx="703700" cy="240410"/>
          </a:xfrm>
          <a:solidFill>
            <a:schemeClr val="accent1"/>
          </a:solidFill>
        </p:grpSpPr>
        <p:sp>
          <p:nvSpPr>
            <p:cNvPr id="21" name="Rectangle 20">
              <a:extLst>
                <a:ext uri="{FF2B5EF4-FFF2-40B4-BE49-F238E27FC236}">
                  <a16:creationId xmlns:a16="http://schemas.microsoft.com/office/drawing/2014/main" id="{C70F6109-4AC4-0E48-9E8F-50AB16CA9B3F}"/>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2" name="Oval 21">
              <a:extLst>
                <a:ext uri="{FF2B5EF4-FFF2-40B4-BE49-F238E27FC236}">
                  <a16:creationId xmlns:a16="http://schemas.microsoft.com/office/drawing/2014/main" id="{AEE39714-0271-474F-9C69-454A3E4796E8}"/>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 name="Oval 22">
              <a:extLst>
                <a:ext uri="{FF2B5EF4-FFF2-40B4-BE49-F238E27FC236}">
                  <a16:creationId xmlns:a16="http://schemas.microsoft.com/office/drawing/2014/main" id="{D8A981F0-3397-4F45-A615-F31340A9554A}"/>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24" name="Triangle 23">
            <a:extLst>
              <a:ext uri="{FF2B5EF4-FFF2-40B4-BE49-F238E27FC236}">
                <a16:creationId xmlns:a16="http://schemas.microsoft.com/office/drawing/2014/main" id="{7354D55E-831B-F942-954B-504A88D8EC17}"/>
              </a:ext>
            </a:extLst>
          </p:cNvPr>
          <p:cNvSpPr/>
          <p:nvPr userDrawn="1"/>
        </p:nvSpPr>
        <p:spPr>
          <a:xfrm rot="16200000">
            <a:off x="494032" y="6405737"/>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5" name="Triangle 24">
            <a:extLst>
              <a:ext uri="{FF2B5EF4-FFF2-40B4-BE49-F238E27FC236}">
                <a16:creationId xmlns:a16="http://schemas.microsoft.com/office/drawing/2014/main" id="{65141016-5602-B14C-B766-B44BDD671FF7}"/>
              </a:ext>
            </a:extLst>
          </p:cNvPr>
          <p:cNvSpPr/>
          <p:nvPr userDrawn="1"/>
        </p:nvSpPr>
        <p:spPr>
          <a:xfrm rot="5400000">
            <a:off x="878846" y="6405739"/>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6" name="Slide Number Placeholder 2">
            <a:extLst>
              <a:ext uri="{FF2B5EF4-FFF2-40B4-BE49-F238E27FC236}">
                <a16:creationId xmlns:a16="http://schemas.microsoft.com/office/drawing/2014/main" id="{22DEF60B-7A73-EF4D-ADAE-CD348910D9AB}"/>
              </a:ext>
            </a:extLst>
          </p:cNvPr>
          <p:cNvSpPr txBox="1">
            <a:spLocks/>
          </p:cNvSpPr>
          <p:nvPr userDrawn="1"/>
        </p:nvSpPr>
        <p:spPr>
          <a:xfrm>
            <a:off x="646648" y="6347410"/>
            <a:ext cx="584845"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a:t>
            </a:fld>
            <a:endParaRPr lang="en-US" sz="900" dirty="0">
              <a:solidFill>
                <a:schemeClr val="tx1">
                  <a:lumMod val="50000"/>
                  <a:lumOff val="50000"/>
                </a:schemeClr>
              </a:solidFill>
            </a:endParaRPr>
          </a:p>
        </p:txBody>
      </p:sp>
      <p:sp>
        <p:nvSpPr>
          <p:cNvPr id="27" name="Rectangle 26">
            <a:extLst>
              <a:ext uri="{FF2B5EF4-FFF2-40B4-BE49-F238E27FC236}">
                <a16:creationId xmlns:a16="http://schemas.microsoft.com/office/drawing/2014/main" id="{B1EA3107-A6B7-6047-897E-438C7CF1290C}"/>
              </a:ext>
            </a:extLst>
          </p:cNvPr>
          <p:cNvSpPr/>
          <p:nvPr userDrawn="1"/>
        </p:nvSpPr>
        <p:spPr>
          <a:xfrm>
            <a:off x="1242037" y="6318789"/>
            <a:ext cx="4796957" cy="276999"/>
          </a:xfrm>
          <a:prstGeom prst="rect">
            <a:avLst/>
          </a:prstGeom>
        </p:spPr>
        <p:txBody>
          <a:bodyPr wrap="square" lIns="0">
            <a:spAutoFit/>
          </a:bodyPr>
          <a:lstStyle/>
          <a:p>
            <a:r>
              <a:rPr lang="en-US" sz="1200" b="1" dirty="0">
                <a:solidFill>
                  <a:srgbClr val="003B72"/>
                </a:solidFill>
                <a:latin typeface="+mj-lt"/>
              </a:rPr>
              <a:t>kp.org/workforcehealth</a:t>
            </a:r>
            <a:endParaRPr lang="en-US" sz="1200" dirty="0">
              <a:solidFill>
                <a:srgbClr val="003B72"/>
              </a:solidFill>
              <a:latin typeface="+mj-lt"/>
            </a:endParaRPr>
          </a:p>
        </p:txBody>
      </p:sp>
      <p:sp>
        <p:nvSpPr>
          <p:cNvPr id="14" name="Rectangle 13">
            <a:hlinkClick r:id="rId4"/>
            <a:extLst>
              <a:ext uri="{FF2B5EF4-FFF2-40B4-BE49-F238E27FC236}">
                <a16:creationId xmlns:a16="http://schemas.microsoft.com/office/drawing/2014/main" id="{3919A606-FD12-6F4D-8F8D-1D9B823767CF}"/>
              </a:ext>
            </a:extLst>
          </p:cNvPr>
          <p:cNvSpPr/>
          <p:nvPr userDrawn="1"/>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423530926"/>
      </p:ext>
    </p:extLst>
  </p:cSld>
  <p:clrMap bg1="lt1" tx1="dk1" bg2="lt2" tx2="dk2" accent1="accent1" accent2="accent2" accent3="accent3" accent4="accent4" accent5="accent5" accent6="accent6" hlink="hlink" folHlink="folHlink"/>
  <p:sldLayoutIdLst>
    <p:sldLayoutId id="2147483813" r:id="rId1"/>
  </p:sldLayoutIdLst>
  <p:hf hdr="0" ftr="0" dt="0"/>
  <p:txStyles>
    <p:titleStyle>
      <a:lvl1pPr algn="l" defTabSz="914100" rtl="0" eaLnBrk="1" latinLnBrk="0" hangingPunct="1">
        <a:lnSpc>
          <a:spcPct val="100000"/>
        </a:lnSpc>
        <a:spcBef>
          <a:spcPct val="0"/>
        </a:spcBef>
        <a:buNone/>
        <a:defRPr sz="3000" b="0" kern="1200">
          <a:solidFill>
            <a:schemeClr val="tx2"/>
          </a:solidFill>
          <a:latin typeface="+mj-lt"/>
          <a:ea typeface="+mj-ea"/>
          <a:cs typeface="+mj-cs"/>
        </a:defRPr>
      </a:lvl1pPr>
    </p:titleStyle>
    <p:bodyStyle>
      <a:lvl1pPr marL="228525" indent="-228525" algn="l" defTabSz="914100" rtl="0" eaLnBrk="1" latinLnBrk="0" hangingPunct="1">
        <a:lnSpc>
          <a:spcPct val="100000"/>
        </a:lnSpc>
        <a:spcBef>
          <a:spcPts val="300"/>
        </a:spcBef>
        <a:spcAft>
          <a:spcPts val="300"/>
        </a:spcAft>
        <a:buFont typeface="Arial" panose="020B0604020202020204" pitchFamily="34" charset="0"/>
        <a:buChar char="•"/>
        <a:defRPr sz="1700" kern="1200">
          <a:solidFill>
            <a:schemeClr val="tx1">
              <a:lumMod val="85000"/>
              <a:lumOff val="15000"/>
            </a:schemeClr>
          </a:solidFill>
          <a:latin typeface="+mn-lt"/>
          <a:ea typeface="+mn-ea"/>
          <a:cs typeface="+mn-cs"/>
        </a:defRPr>
      </a:lvl1pPr>
      <a:lvl2pPr marL="685575" indent="-228525" algn="l" defTabSz="914100" rtl="0" eaLnBrk="1" latinLnBrk="0" hangingPunct="1">
        <a:lnSpc>
          <a:spcPct val="100000"/>
        </a:lnSpc>
        <a:spcBef>
          <a:spcPts val="300"/>
        </a:spcBef>
        <a:spcAft>
          <a:spcPts val="300"/>
        </a:spcAft>
        <a:buSzPct val="80000"/>
        <a:buFont typeface="Wingdings" charset="2"/>
        <a:buChar char="§"/>
        <a:defRPr sz="1700" kern="1200">
          <a:solidFill>
            <a:schemeClr val="tx1">
              <a:lumMod val="85000"/>
              <a:lumOff val="15000"/>
            </a:schemeClr>
          </a:solidFill>
          <a:latin typeface="+mn-lt"/>
          <a:ea typeface="+mn-ea"/>
          <a:cs typeface="+mn-cs"/>
        </a:defRPr>
      </a:lvl2pPr>
      <a:lvl3pPr marL="1142624" indent="-228525" algn="l" defTabSz="914100" rtl="0" eaLnBrk="1" latinLnBrk="0" hangingPunct="1">
        <a:lnSpc>
          <a:spcPct val="100000"/>
        </a:lnSpc>
        <a:spcBef>
          <a:spcPts val="300"/>
        </a:spcBef>
        <a:spcAft>
          <a:spcPts val="300"/>
        </a:spcAft>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599675" indent="-228525" algn="l" defTabSz="914100" rtl="0" eaLnBrk="1" latinLnBrk="0" hangingPunct="1">
        <a:lnSpc>
          <a:spcPct val="100000"/>
        </a:lnSpc>
        <a:spcBef>
          <a:spcPts val="300"/>
        </a:spcBef>
        <a:spcAft>
          <a:spcPts val="300"/>
        </a:spcAft>
        <a:buSzPct val="80000"/>
        <a:buFont typeface="Wingdings" charset="2"/>
        <a:buChar char="§"/>
        <a:defRPr sz="1700" kern="1200">
          <a:solidFill>
            <a:schemeClr val="tx1">
              <a:lumMod val="85000"/>
              <a:lumOff val="15000"/>
            </a:schemeClr>
          </a:solidFill>
          <a:latin typeface="+mn-lt"/>
          <a:ea typeface="+mn-ea"/>
          <a:cs typeface="+mn-cs"/>
        </a:defRPr>
      </a:lvl4pPr>
      <a:lvl5pPr marL="2056724" indent="-228525" algn="l" defTabSz="914100" rtl="0" eaLnBrk="1" latinLnBrk="0" hangingPunct="1">
        <a:lnSpc>
          <a:spcPct val="100000"/>
        </a:lnSpc>
        <a:spcBef>
          <a:spcPts val="300"/>
        </a:spcBef>
        <a:spcAft>
          <a:spcPts val="300"/>
        </a:spcAft>
        <a:buFont typeface="Arial" panose="020B0604020202020204" pitchFamily="34" charset="0"/>
        <a:buChar char="•"/>
        <a:defRPr sz="1700" kern="1200">
          <a:solidFill>
            <a:schemeClr val="tx1">
              <a:lumMod val="85000"/>
              <a:lumOff val="15000"/>
            </a:schemeClr>
          </a:solidFill>
          <a:latin typeface="+mn-lt"/>
          <a:ea typeface="+mn-ea"/>
          <a:cs typeface="+mn-cs"/>
        </a:defRPr>
      </a:lvl5pPr>
      <a:lvl6pPr marL="2513774" indent="-228525" algn="l" defTabSz="9141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823" indent="-228525" algn="l" defTabSz="9141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74" indent="-228525" algn="l" defTabSz="9141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23" indent="-228525" algn="l" defTabSz="9141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00" rtl="0" eaLnBrk="1" latinLnBrk="0" hangingPunct="1">
        <a:defRPr sz="1800" kern="1200">
          <a:solidFill>
            <a:schemeClr val="tx1"/>
          </a:solidFill>
          <a:latin typeface="+mn-lt"/>
          <a:ea typeface="+mn-ea"/>
          <a:cs typeface="+mn-cs"/>
        </a:defRPr>
      </a:lvl1pPr>
      <a:lvl2pPr marL="457049" algn="l" defTabSz="914100" rtl="0" eaLnBrk="1" latinLnBrk="0" hangingPunct="1">
        <a:defRPr sz="1800" kern="1200">
          <a:solidFill>
            <a:schemeClr val="tx1"/>
          </a:solidFill>
          <a:latin typeface="+mn-lt"/>
          <a:ea typeface="+mn-ea"/>
          <a:cs typeface="+mn-cs"/>
        </a:defRPr>
      </a:lvl2pPr>
      <a:lvl3pPr marL="914100" algn="l" defTabSz="914100" rtl="0" eaLnBrk="1" latinLnBrk="0" hangingPunct="1">
        <a:defRPr sz="1800" kern="1200">
          <a:solidFill>
            <a:schemeClr val="tx1"/>
          </a:solidFill>
          <a:latin typeface="+mn-lt"/>
          <a:ea typeface="+mn-ea"/>
          <a:cs typeface="+mn-cs"/>
        </a:defRPr>
      </a:lvl3pPr>
      <a:lvl4pPr marL="1371149" algn="l" defTabSz="914100" rtl="0" eaLnBrk="1" latinLnBrk="0" hangingPunct="1">
        <a:defRPr sz="1800" kern="1200">
          <a:solidFill>
            <a:schemeClr val="tx1"/>
          </a:solidFill>
          <a:latin typeface="+mn-lt"/>
          <a:ea typeface="+mn-ea"/>
          <a:cs typeface="+mn-cs"/>
        </a:defRPr>
      </a:lvl4pPr>
      <a:lvl5pPr marL="1828199" algn="l" defTabSz="914100" rtl="0" eaLnBrk="1" latinLnBrk="0" hangingPunct="1">
        <a:defRPr sz="1800" kern="1200">
          <a:solidFill>
            <a:schemeClr val="tx1"/>
          </a:solidFill>
          <a:latin typeface="+mn-lt"/>
          <a:ea typeface="+mn-ea"/>
          <a:cs typeface="+mn-cs"/>
        </a:defRPr>
      </a:lvl5pPr>
      <a:lvl6pPr marL="2285248" algn="l" defTabSz="914100" rtl="0" eaLnBrk="1" latinLnBrk="0" hangingPunct="1">
        <a:defRPr sz="1800" kern="1200">
          <a:solidFill>
            <a:schemeClr val="tx1"/>
          </a:solidFill>
          <a:latin typeface="+mn-lt"/>
          <a:ea typeface="+mn-ea"/>
          <a:cs typeface="+mn-cs"/>
        </a:defRPr>
      </a:lvl6pPr>
      <a:lvl7pPr marL="2742299" algn="l" defTabSz="914100" rtl="0" eaLnBrk="1" latinLnBrk="0" hangingPunct="1">
        <a:defRPr sz="1800" kern="1200">
          <a:solidFill>
            <a:schemeClr val="tx1"/>
          </a:solidFill>
          <a:latin typeface="+mn-lt"/>
          <a:ea typeface="+mn-ea"/>
          <a:cs typeface="+mn-cs"/>
        </a:defRPr>
      </a:lvl7pPr>
      <a:lvl8pPr marL="3199348" algn="l" defTabSz="914100" rtl="0" eaLnBrk="1" latinLnBrk="0" hangingPunct="1">
        <a:defRPr sz="1800" kern="1200">
          <a:solidFill>
            <a:schemeClr val="tx1"/>
          </a:solidFill>
          <a:latin typeface="+mn-lt"/>
          <a:ea typeface="+mn-ea"/>
          <a:cs typeface="+mn-cs"/>
        </a:defRPr>
      </a:lvl8pPr>
      <a:lvl9pPr marL="3656398" algn="l" defTabSz="9141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000000"/>
          </p15:clr>
        </p15:guide>
        <p15:guide id="2" pos="3840" userDrawn="1">
          <p15:clr>
            <a:srgbClr val="000000"/>
          </p15:clr>
        </p15:guide>
        <p15:guide id="3" pos="456" userDrawn="1">
          <p15:clr>
            <a:srgbClr val="F26B43"/>
          </p15:clr>
        </p15:guide>
        <p15:guide id="4" pos="555" userDrawn="1">
          <p15:clr>
            <a:srgbClr val="F26B43"/>
          </p15:clr>
        </p15:guide>
        <p15:guide id="11" pos="2680" userDrawn="1">
          <p15:clr>
            <a:srgbClr val="F26B43"/>
          </p15:clr>
        </p15:guide>
        <p15:guide id="12" pos="1012" userDrawn="1">
          <p15:clr>
            <a:srgbClr val="F26B43"/>
          </p15:clr>
        </p15:guide>
        <p15:guide id="13" pos="1110" userDrawn="1">
          <p15:clr>
            <a:srgbClr val="F26B43"/>
          </p15:clr>
        </p15:guide>
        <p15:guide id="14" pos="1568" userDrawn="1">
          <p15:clr>
            <a:srgbClr val="F26B43"/>
          </p15:clr>
        </p15:guide>
        <p15:guide id="15" pos="1666" userDrawn="1">
          <p15:clr>
            <a:srgbClr val="F26B43"/>
          </p15:clr>
        </p15:guide>
        <p15:guide id="16" pos="2123" userDrawn="1">
          <p15:clr>
            <a:srgbClr val="F26B43"/>
          </p15:clr>
        </p15:guide>
        <p15:guide id="17" pos="2221" userDrawn="1">
          <p15:clr>
            <a:srgbClr val="F26B43"/>
          </p15:clr>
        </p15:guide>
        <p15:guide id="18" pos="2776" userDrawn="1">
          <p15:clr>
            <a:srgbClr val="F26B43"/>
          </p15:clr>
        </p15:guide>
        <p15:guide id="19" pos="3234" userDrawn="1">
          <p15:clr>
            <a:srgbClr val="F26B43"/>
          </p15:clr>
        </p15:guide>
        <p15:guide id="20" pos="3331" userDrawn="1">
          <p15:clr>
            <a:srgbClr val="F26B43"/>
          </p15:clr>
        </p15:guide>
        <p15:guide id="21" pos="3789" userDrawn="1">
          <p15:clr>
            <a:srgbClr val="F26B43"/>
          </p15:clr>
        </p15:guide>
        <p15:guide id="22" pos="3888" userDrawn="1">
          <p15:clr>
            <a:srgbClr val="F26B43"/>
          </p15:clr>
        </p15:guide>
        <p15:guide id="23" pos="4346" userDrawn="1">
          <p15:clr>
            <a:srgbClr val="F26B43"/>
          </p15:clr>
        </p15:guide>
        <p15:guide id="24" pos="4443" userDrawn="1">
          <p15:clr>
            <a:srgbClr val="F26B43"/>
          </p15:clr>
        </p15:guide>
        <p15:guide id="25" pos="4901" userDrawn="1">
          <p15:clr>
            <a:srgbClr val="F26B43"/>
          </p15:clr>
        </p15:guide>
        <p15:guide id="26" pos="4997" userDrawn="1">
          <p15:clr>
            <a:srgbClr val="F26B43"/>
          </p15:clr>
        </p15:guide>
        <p15:guide id="27" pos="5456" userDrawn="1">
          <p15:clr>
            <a:srgbClr val="F26B43"/>
          </p15:clr>
        </p15:guide>
        <p15:guide id="28" pos="5554" userDrawn="1">
          <p15:clr>
            <a:srgbClr val="F26B43"/>
          </p15:clr>
        </p15:guide>
        <p15:guide id="29" pos="6010" userDrawn="1">
          <p15:clr>
            <a:srgbClr val="F26B43"/>
          </p15:clr>
        </p15:guide>
        <p15:guide id="30" pos="6109" userDrawn="1">
          <p15:clr>
            <a:srgbClr val="F26B43"/>
          </p15:clr>
        </p15:guide>
        <p15:guide id="31" pos="6567" userDrawn="1">
          <p15:clr>
            <a:srgbClr val="F26B43"/>
          </p15:clr>
        </p15:guide>
        <p15:guide id="32" pos="6664" userDrawn="1">
          <p15:clr>
            <a:srgbClr val="F26B43"/>
          </p15:clr>
        </p15:guide>
        <p15:guide id="33" pos="7221" userDrawn="1">
          <p15:clr>
            <a:srgbClr val="F26B43"/>
          </p15:clr>
        </p15:guide>
        <p15:guide id="34" pos="7122" userDrawn="1">
          <p15:clr>
            <a:srgbClr val="F26B43"/>
          </p15:clr>
        </p15:guide>
        <p15:guide id="35" orient="horz" pos="304" userDrawn="1">
          <p15:clr>
            <a:srgbClr val="F26B43"/>
          </p15:clr>
        </p15:guide>
        <p15:guide id="36" orient="horz" pos="38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hyperlink" Target="https://business.kaiserpermanente.org/thrive?kp_shortcut_referrer=kp.org/workforcehealth" TargetMode="External"/><Relationship Id="rId5" Type="http://schemas.openxmlformats.org/officeDocument/2006/relationships/image" Target="../media/image4.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hyperlink" Target="https://business.kaiserpermanente.org/thrive?kp_shortcut_referrer=kp.org/workforcehealth" TargetMode="External"/><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emf"/><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hyperlink" Target="https://business.kaiserpermanente.org/thrive?kp_shortcut_referrer=kp.org/workforcehealth" TargetMode="External"/><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9.emf"/><Relationship Id="rId5" Type="http://schemas.openxmlformats.org/officeDocument/2006/relationships/image" Target="../media/image38.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hyperlink" Target="https://business.kaiserpermanente.org/thrive?kp_shortcut_referrer=kp.org/workforcehealth"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41.png"/><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2" Type="http://schemas.openxmlformats.org/officeDocument/2006/relationships/notesSlide" Target="../notesSlides/notesSlide15.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11.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5" Type="http://schemas.openxmlformats.org/officeDocument/2006/relationships/hyperlink" Target="https://business.kaiserpermanente.org/thrive?kp_shortcut_referrer=kp.org/workforcehealth" TargetMode="External"/><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1.emf"/><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emf"/><Relationship Id="rId4" Type="http://schemas.openxmlformats.org/officeDocument/2006/relationships/hyperlink" Target="https://www.bls.gov/opub/mlr/2016/article/how-should-we-define-low-wage-work.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health.hawaii.gov/coronavirusdisease2019/what-you-should-know/current-situation-in-hawaii/#ra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19.emf"/><Relationship Id="rId5" Type="http://schemas.openxmlformats.org/officeDocument/2006/relationships/image" Target="../media/image38.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hyperlink" Target="https://ww2.businessgrouphealth.org/acton/attachment/32043/f-a1b20b6c-b2db-425b-947e-8ed3e27870a5/1/-/-/-/-/COVID19%20Benefits%20Checklist.pdf"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s://business.kaiserpermanente.org/thrive?kp_shortcut_referrer=kp.org/workforcehealth" TargetMode="External"/><Relationship Id="rId5" Type="http://schemas.openxmlformats.org/officeDocument/2006/relationships/image" Target="../media/image1.emf"/><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hyperlink" Target="https://business.kaiserpermanente.org/thrive?kp_shortcut_referrer=kp.org/workforcehealth" TargetMode="Externa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image" Target="../media/image80.jpeg"/><Relationship Id="rId7" Type="http://schemas.openxmlformats.org/officeDocument/2006/relationships/image" Target="../media/image82.svg"/><Relationship Id="rId12"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hyperlink" Target="https://business.kaiserpermanente.org/thrive?kp_shortcut_referrer=kp.org/workforcehealth" TargetMode="External"/><Relationship Id="rId15" Type="http://schemas.openxmlformats.org/officeDocument/2006/relationships/image" Target="../media/image90.svg"/><Relationship Id="rId10" Type="http://schemas.openxmlformats.org/officeDocument/2006/relationships/image" Target="../media/image85.png"/><Relationship Id="rId4" Type="http://schemas.openxmlformats.org/officeDocument/2006/relationships/image" Target="../media/image19.emf"/><Relationship Id="rId9" Type="http://schemas.openxmlformats.org/officeDocument/2006/relationships/image" Target="../media/image84.svg"/><Relationship Id="rId1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hyperlink" Target="https://www.thomsonreuters.com/en/resources/covid-19-small-business-resources/emergency-relief.html"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hyperlink" Target="https://business.kaiserpermanente.org/thrive?kp_shortcut_referrer=kp.org/workforcehealth" TargetMode="External"/><Relationship Id="rId5" Type="http://schemas.openxmlformats.org/officeDocument/2006/relationships/image" Target="../media/image1.emf"/><Relationship Id="rId4" Type="http://schemas.openxmlformats.org/officeDocument/2006/relationships/hyperlink" Target="https://www.sba.gov/funding-programs/loans/coronavirus-relief-option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hyperlink" Target="http://recoverynavigator.hawaii.gov/" TargetMode="External"/><Relationship Id="rId3" Type="http://schemas.openxmlformats.org/officeDocument/2006/relationships/hyperlink" Target="https://governor.hawaii.gov/wp-content/uploads/2020/06/2006097A-ATG_Ninth-Supplementary-Proclamation-COVID-19-distribution-signed.pdf" TargetMode="External"/><Relationship Id="rId7" Type="http://schemas.openxmlformats.org/officeDocument/2006/relationships/image" Target="../media/image91.png"/><Relationship Id="rId12" Type="http://schemas.openxmlformats.org/officeDocument/2006/relationships/hyperlink" Target="https://hidot.hawaii.gov/airports/covid-19/" TargetMode="External"/><Relationship Id="rId17" Type="http://schemas.openxmlformats.org/officeDocument/2006/relationships/hyperlink" Target="https://hawaiicovid19.com/wp-content/uploads/2020/10/Close-Contacts-of-Person-with-COVID19-090320.pdf" TargetMode="External"/><Relationship Id="rId2" Type="http://schemas.openxmlformats.org/officeDocument/2006/relationships/notesSlide" Target="../notesSlides/notesSlide28.xml"/><Relationship Id="rId16" Type="http://schemas.openxmlformats.org/officeDocument/2006/relationships/hyperlink" Target="https://hawaiicovid19.com/workplace-guidance/" TargetMode="External"/><Relationship Id="rId1" Type="http://schemas.openxmlformats.org/officeDocument/2006/relationships/slideLayout" Target="../slideLayouts/slideLayout11.xml"/><Relationship Id="rId6" Type="http://schemas.openxmlformats.org/officeDocument/2006/relationships/hyperlink" Target="https://hawaiicovid19.com/" TargetMode="External"/><Relationship Id="rId11" Type="http://schemas.openxmlformats.org/officeDocument/2006/relationships/hyperlink" Target="https://humanservices.hawaii.gov/" TargetMode="External"/><Relationship Id="rId5" Type="http://schemas.openxmlformats.org/officeDocument/2006/relationships/hyperlink" Target="https://governor.hawaii.gov/wp-content/uploads/2020/05/Gov_Reopening-Presentation-Slide-Deck_18-May-2020.pdf" TargetMode="External"/><Relationship Id="rId15" Type="http://schemas.openxmlformats.org/officeDocument/2006/relationships/hyperlink" Target="https://business.kaiserpermanente.org/thrive?kp_shortcut_referrer=kp.org/workforcehealth" TargetMode="External"/><Relationship Id="rId10" Type="http://schemas.openxmlformats.org/officeDocument/2006/relationships/hyperlink" Target="https://labor.hawaii.gov/covid-19-labor-faqs" TargetMode="External"/><Relationship Id="rId4" Type="http://schemas.openxmlformats.org/officeDocument/2006/relationships/hyperlink" Target="https://www.honolulu.gov/rep/site/may/may_docs/Emergency-Order-No.-2020-11.pdf" TargetMode="External"/><Relationship Id="rId9" Type="http://schemas.openxmlformats.org/officeDocument/2006/relationships/hyperlink" Target="http://hawaiicovid19.com/" TargetMode="External"/><Relationship Id="rId14" Type="http://schemas.openxmlformats.org/officeDocument/2006/relationships/hyperlink" Target="http://dod.hawaii.gov/hiema/rpa-covid-1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charlayne.d.ranchez@kp.org" TargetMode="External"/><Relationship Id="rId2" Type="http://schemas.openxmlformats.org/officeDocument/2006/relationships/hyperlink" Target="https://business.kaiserpermanente.org/thrive/resource-center/covid-19-return-to-work-playboo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osha.gov/Publications/OSHA3993.pdf"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kp.org/mentalhealth" TargetMode="External"/><Relationship Id="rId2" Type="http://schemas.openxmlformats.org/officeDocument/2006/relationships/image" Target="../media/image10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kp.org/mentalhealth"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dc.gov/coronavirus/2019-ncov/hcp/return-to-work.html" TargetMode="External"/><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hyperlink" Target="https://www.cdc.gov/coronavirus/2019-ncov/hcp/disposition-in-home-patients.html" TargetMode="External"/><Relationship Id="rId12" Type="http://schemas.openxmlformats.org/officeDocument/2006/relationships/image" Target="../media/image8.png"/><Relationship Id="rId2" Type="http://schemas.openxmlformats.org/officeDocument/2006/relationships/notesSlide" Target="../notesSlides/notesSlide5.xml"/><Relationship Id="rId16" Type="http://schemas.openxmlformats.org/officeDocument/2006/relationships/hyperlink" Target="https://hawaiicovid19.com/workplace-guidance/" TargetMode="External"/><Relationship Id="rId1" Type="http://schemas.openxmlformats.org/officeDocument/2006/relationships/slideLayout" Target="../slideLayouts/slideLayout18.xml"/><Relationship Id="rId6" Type="http://schemas.openxmlformats.org/officeDocument/2006/relationships/hyperlink" Target="https://www.cdc.gov/coronavirus/2019-ncov/hcp/duration-isolation.html" TargetMode="External"/><Relationship Id="rId11" Type="http://schemas.openxmlformats.org/officeDocument/2006/relationships/image" Target="../media/image7.png"/><Relationship Id="rId5" Type="http://schemas.openxmlformats.org/officeDocument/2006/relationships/hyperlink" Target="https://www.cdc.gov/coronavirus/2019-ncov/community/strategy-discontinue-isolation.html"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hyperlink" Target="https://www.cdc.gov/coronavirus/2019-ncov/if-you-are-sick/quarantine.html?CDC_AA_refVal=https%3A%2F%2Fwww.cdc.gov%2Fcoronavirus%2F2019-ncov%2Fif-you-are-sick%2Fquarantine-isolation.html" TargetMode="Externa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kponline.webex.com/kponline/onstage/g.php?MTID=e978829e7f0def63be6aa240a1d1d9e8e"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business.kaiserpermanente.org/thrive?kp_shortcut_referrer=kp.org/workforcehealth"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hyperlink" Target="https://www.edelman.com/sites/g/files/aatuss191/files/2020-03/2020%20Edelman%20Trust%20Barometer%20Coronavirus%20Special%20Report_0.pdf" TargetMode="Externa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person sitting at a table using a computer&#10;&#10;Description automatically generated">
            <a:extLst>
              <a:ext uri="{FF2B5EF4-FFF2-40B4-BE49-F238E27FC236}">
                <a16:creationId xmlns:a16="http://schemas.microsoft.com/office/drawing/2014/main" id="{DCFC7205-30C2-6241-814D-AEBE242DDA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8"/>
          <a:stretch/>
        </p:blipFill>
        <p:spPr>
          <a:xfrm>
            <a:off x="-30479" y="1900926"/>
            <a:ext cx="12252472" cy="2800568"/>
          </a:xfrm>
          <a:prstGeom prst="rect">
            <a:avLst/>
          </a:prstGeom>
        </p:spPr>
      </p:pic>
      <p:sp>
        <p:nvSpPr>
          <p:cNvPr id="54" name="Rectangle 53">
            <a:extLst>
              <a:ext uri="{FF2B5EF4-FFF2-40B4-BE49-F238E27FC236}">
                <a16:creationId xmlns:a16="http://schemas.microsoft.com/office/drawing/2014/main" id="{EE6BBF55-6245-5D4F-9EDB-D4C7DD912874}"/>
              </a:ext>
            </a:extLst>
          </p:cNvPr>
          <p:cNvSpPr/>
          <p:nvPr/>
        </p:nvSpPr>
        <p:spPr>
          <a:xfrm>
            <a:off x="-9728" y="4625950"/>
            <a:ext cx="12231721" cy="144022"/>
          </a:xfrm>
          <a:prstGeom prst="rect">
            <a:avLst/>
          </a:prstGeom>
          <a:solidFill>
            <a:srgbClr val="97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F0384918-D19F-0C4B-A84A-FF566479A9B3}"/>
              </a:ext>
            </a:extLst>
          </p:cNvPr>
          <p:cNvGrpSpPr/>
          <p:nvPr/>
        </p:nvGrpSpPr>
        <p:grpSpPr>
          <a:xfrm>
            <a:off x="-8197" y="1548079"/>
            <a:ext cx="12219304" cy="351750"/>
            <a:chOff x="-14729" y="1548079"/>
            <a:chExt cx="12219304" cy="351750"/>
          </a:xfrm>
        </p:grpSpPr>
        <p:sp>
          <p:nvSpPr>
            <p:cNvPr id="56" name="Rectangle 55">
              <a:extLst>
                <a:ext uri="{FF2B5EF4-FFF2-40B4-BE49-F238E27FC236}">
                  <a16:creationId xmlns:a16="http://schemas.microsoft.com/office/drawing/2014/main" id="{82C9F084-5272-2747-82F7-49FDF2A5C14B}"/>
                </a:ext>
              </a:extLst>
            </p:cNvPr>
            <p:cNvSpPr/>
            <p:nvPr/>
          </p:nvSpPr>
          <p:spPr>
            <a:xfrm>
              <a:off x="15750" y="1548079"/>
              <a:ext cx="12188825" cy="351692"/>
            </a:xfrm>
            <a:prstGeom prst="rect">
              <a:avLst/>
            </a:prstGeom>
            <a:solidFill>
              <a:srgbClr val="D04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473AED9-8963-0644-9D73-A6CA435957B5}"/>
                </a:ext>
              </a:extLst>
            </p:cNvPr>
            <p:cNvSpPr/>
            <p:nvPr/>
          </p:nvSpPr>
          <p:spPr>
            <a:xfrm>
              <a:off x="-14729" y="1548137"/>
              <a:ext cx="79282" cy="351692"/>
            </a:xfrm>
            <a:prstGeom prst="rect">
              <a:avLst/>
            </a:prstGeom>
            <a:solidFill>
              <a:srgbClr val="F26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8" name="Picture 57">
            <a:extLst>
              <a:ext uri="{FF2B5EF4-FFF2-40B4-BE49-F238E27FC236}">
                <a16:creationId xmlns:a16="http://schemas.microsoft.com/office/drawing/2014/main" id="{84884778-31F5-124F-920D-4434F3DC0C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69573" y="6322005"/>
            <a:ext cx="2294631" cy="259767"/>
          </a:xfrm>
          <a:prstGeom prst="rect">
            <a:avLst/>
          </a:prstGeom>
        </p:spPr>
      </p:pic>
      <p:sp>
        <p:nvSpPr>
          <p:cNvPr id="61" name="Rectangle 60">
            <a:extLst>
              <a:ext uri="{FF2B5EF4-FFF2-40B4-BE49-F238E27FC236}">
                <a16:creationId xmlns:a16="http://schemas.microsoft.com/office/drawing/2014/main" id="{8BD78BD5-8F8E-F444-A85F-A1A90E15CF2C}"/>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63" name="Rectangle 62">
            <a:extLst>
              <a:ext uri="{FF2B5EF4-FFF2-40B4-BE49-F238E27FC236}">
                <a16:creationId xmlns:a16="http://schemas.microsoft.com/office/drawing/2014/main" id="{CA372136-810C-D343-9B9B-8573E242F185}"/>
              </a:ext>
            </a:extLst>
          </p:cNvPr>
          <p:cNvSpPr/>
          <p:nvPr/>
        </p:nvSpPr>
        <p:spPr>
          <a:xfrm>
            <a:off x="-9728" y="1084815"/>
            <a:ext cx="259822" cy="256906"/>
          </a:xfrm>
          <a:prstGeom prst="rect">
            <a:avLst/>
          </a:prstGeom>
          <a:solidFill>
            <a:srgbClr val="D0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C2D38474-DD98-2D43-B402-55CB82885F72}"/>
              </a:ext>
            </a:extLst>
          </p:cNvPr>
          <p:cNvSpPr/>
          <p:nvPr/>
        </p:nvSpPr>
        <p:spPr>
          <a:xfrm>
            <a:off x="438062" y="1088693"/>
            <a:ext cx="2841932" cy="276999"/>
          </a:xfrm>
          <a:prstGeom prst="rect">
            <a:avLst/>
          </a:prstGeom>
        </p:spPr>
        <p:txBody>
          <a:bodyPr wrap="none" lIns="0" rIns="0">
            <a:spAutoFit/>
          </a:bodyPr>
          <a:lstStyle/>
          <a:p>
            <a:r>
              <a:rPr lang="en-US" sz="1200" dirty="0">
                <a:solidFill>
                  <a:srgbClr val="D04924"/>
                </a:solidFill>
                <a:latin typeface="+mj-lt"/>
              </a:rPr>
              <a:t>WORKFORCE HEALTH  |  RESOURCES</a:t>
            </a:r>
          </a:p>
        </p:txBody>
      </p:sp>
      <p:sp>
        <p:nvSpPr>
          <p:cNvPr id="65" name="Title 4">
            <a:extLst>
              <a:ext uri="{FF2B5EF4-FFF2-40B4-BE49-F238E27FC236}">
                <a16:creationId xmlns:a16="http://schemas.microsoft.com/office/drawing/2014/main" id="{7C14578F-3561-914D-B272-AA54304E301B}"/>
              </a:ext>
            </a:extLst>
          </p:cNvPr>
          <p:cNvSpPr txBox="1">
            <a:spLocks/>
          </p:cNvSpPr>
          <p:nvPr/>
        </p:nvSpPr>
        <p:spPr>
          <a:xfrm>
            <a:off x="682086" y="5056833"/>
            <a:ext cx="9538546" cy="91111"/>
          </a:xfrm>
          <a:prstGeom prst="rect">
            <a:avLst/>
          </a:prstGeom>
        </p:spPr>
        <p:txBody>
          <a:bodyPr vert="horz" lIns="0" tIns="48966" rIns="0" bIns="48966" rtlCol="0" anchor="ctr" anchorCtr="0">
            <a:noAutofit/>
          </a:bodyPr>
          <a:lstStyle>
            <a:lvl1pPr algn="l" defTabSz="426750" rtl="0" eaLnBrk="1" latinLnBrk="0" hangingPunct="1">
              <a:lnSpc>
                <a:spcPct val="100000"/>
              </a:lnSpc>
              <a:spcBef>
                <a:spcPct val="0"/>
              </a:spcBef>
              <a:buNone/>
              <a:defRPr sz="2400" b="1" kern="1200" baseline="0">
                <a:solidFill>
                  <a:schemeClr val="tx2"/>
                </a:solidFill>
                <a:latin typeface="+mj-lt"/>
                <a:ea typeface="+mj-ea"/>
                <a:cs typeface="+mj-cs"/>
              </a:defRPr>
            </a:lvl1pPr>
          </a:lstStyle>
          <a:p>
            <a:r>
              <a:rPr lang="en-US" sz="3000" b="0" dirty="0"/>
              <a:t>Protecting Your Employees from the Pandemic</a:t>
            </a:r>
            <a:endParaRPr lang="en-US" sz="3000" b="0" dirty="0">
              <a:solidFill>
                <a:srgbClr val="003B72"/>
              </a:solidFill>
              <a:cs typeface="Arial" panose="020B0604020202020204" pitchFamily="34" charset="0"/>
            </a:endParaRPr>
          </a:p>
        </p:txBody>
      </p:sp>
      <p:sp>
        <p:nvSpPr>
          <p:cNvPr id="66" name="Rectangle 65">
            <a:extLst>
              <a:ext uri="{FF2B5EF4-FFF2-40B4-BE49-F238E27FC236}">
                <a16:creationId xmlns:a16="http://schemas.microsoft.com/office/drawing/2014/main" id="{E9D7B753-B6B9-9C4A-8523-99E780A0BD72}"/>
              </a:ext>
            </a:extLst>
          </p:cNvPr>
          <p:cNvSpPr/>
          <p:nvPr/>
        </p:nvSpPr>
        <p:spPr>
          <a:xfrm>
            <a:off x="692302" y="5293130"/>
            <a:ext cx="2592056" cy="400110"/>
          </a:xfrm>
          <a:prstGeom prst="rect">
            <a:avLst/>
          </a:prstGeom>
        </p:spPr>
        <p:txBody>
          <a:bodyPr wrap="none" lIns="0" rIns="0">
            <a:spAutoFit/>
          </a:bodyPr>
          <a:lstStyle/>
          <a:p>
            <a:r>
              <a:rPr lang="en-US" sz="2000" dirty="0">
                <a:solidFill>
                  <a:schemeClr val="accent1"/>
                </a:solidFill>
                <a:latin typeface="+mj-lt"/>
              </a:rPr>
              <a:t>Lessons from the Field</a:t>
            </a:r>
          </a:p>
        </p:txBody>
      </p:sp>
      <p:pic>
        <p:nvPicPr>
          <p:cNvPr id="68" name="Picture 67" descr="A picture containing drawing&#10;&#10;Description automatically generated">
            <a:extLst>
              <a:ext uri="{FF2B5EF4-FFF2-40B4-BE49-F238E27FC236}">
                <a16:creationId xmlns:a16="http://schemas.microsoft.com/office/drawing/2014/main" id="{4520560B-C3BA-644C-98DD-AAB26BD626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25" y="1118935"/>
            <a:ext cx="198566" cy="198566"/>
          </a:xfrm>
          <a:prstGeom prst="rect">
            <a:avLst/>
          </a:prstGeom>
        </p:spPr>
      </p:pic>
      <p:sp>
        <p:nvSpPr>
          <p:cNvPr id="69" name="Rectangle 68">
            <a:hlinkClick r:id="" action="ppaction://hlinkshowjump?jump=previousslide"/>
            <a:extLst>
              <a:ext uri="{FF2B5EF4-FFF2-40B4-BE49-F238E27FC236}">
                <a16:creationId xmlns:a16="http://schemas.microsoft.com/office/drawing/2014/main" id="{38266DF4-9E8D-0943-9FB2-546B657BB649}"/>
              </a:ext>
            </a:extLst>
          </p:cNvPr>
          <p:cNvSpPr/>
          <p:nvPr/>
        </p:nvSpPr>
        <p:spPr>
          <a:xfrm>
            <a:off x="1320043" y="6696812"/>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hlinkClick r:id="" action="ppaction://hlinkshowjump?jump=nextslide"/>
            <a:extLst>
              <a:ext uri="{FF2B5EF4-FFF2-40B4-BE49-F238E27FC236}">
                <a16:creationId xmlns:a16="http://schemas.microsoft.com/office/drawing/2014/main" id="{7CE82DF9-863A-674D-B8B7-5E547A9079F0}"/>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 action="ppaction://hlinkshowjump?jump=nextslide"/>
            <a:extLst>
              <a:ext uri="{FF2B5EF4-FFF2-40B4-BE49-F238E27FC236}">
                <a16:creationId xmlns:a16="http://schemas.microsoft.com/office/drawing/2014/main" id="{2C4409EF-2754-5C4A-B59C-307786EEA2F9}"/>
              </a:ext>
            </a:extLst>
          </p:cNvPr>
          <p:cNvSpPr/>
          <p:nvPr/>
        </p:nvSpPr>
        <p:spPr>
          <a:xfrm>
            <a:off x="-12973" y="1052081"/>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1E0A0FC-D885-424A-8ADB-6407E505A043}"/>
              </a:ext>
            </a:extLst>
          </p:cNvPr>
          <p:cNvSpPr/>
          <p:nvPr/>
        </p:nvSpPr>
        <p:spPr>
          <a:xfrm flipH="1" flipV="1">
            <a:off x="474559" y="6377651"/>
            <a:ext cx="208346" cy="185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hlinkClick r:id="rId6"/>
            <a:extLst>
              <a:ext uri="{FF2B5EF4-FFF2-40B4-BE49-F238E27FC236}">
                <a16:creationId xmlns:a16="http://schemas.microsoft.com/office/drawing/2014/main" id="{DFF873EE-DAB8-B84A-870D-FBE98575724B}"/>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72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desk looking at a computer&#10;&#10;Description automatically generated">
            <a:extLst>
              <a:ext uri="{FF2B5EF4-FFF2-40B4-BE49-F238E27FC236}">
                <a16:creationId xmlns:a16="http://schemas.microsoft.com/office/drawing/2014/main" id="{EFCB6594-1691-FE49-94F6-D8A0A31180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2989" y="0"/>
            <a:ext cx="4438378" cy="6858000"/>
          </a:xfrm>
          <a:prstGeom prst="rect">
            <a:avLst/>
          </a:prstGeom>
        </p:spPr>
      </p:pic>
      <p:sp>
        <p:nvSpPr>
          <p:cNvPr id="33" name="Rectangle 32">
            <a:extLst>
              <a:ext uri="{FF2B5EF4-FFF2-40B4-BE49-F238E27FC236}">
                <a16:creationId xmlns:a16="http://schemas.microsoft.com/office/drawing/2014/main" id="{E4E9CF59-53E6-8348-BDD2-76873EADE4BF}"/>
              </a:ext>
            </a:extLst>
          </p:cNvPr>
          <p:cNvSpPr/>
          <p:nvPr/>
        </p:nvSpPr>
        <p:spPr>
          <a:xfrm>
            <a:off x="8876207" y="209841"/>
            <a:ext cx="2987997" cy="253916"/>
          </a:xfrm>
          <a:prstGeom prst="rect">
            <a:avLst/>
          </a:prstGeom>
        </p:spPr>
        <p:txBody>
          <a:bodyPr wrap="none" lIns="0" rIns="0">
            <a:spAutoFit/>
          </a:bodyPr>
          <a:lstStyle/>
          <a:p>
            <a:r>
              <a:rPr lang="en-US" sz="1050" b="1" dirty="0">
                <a:solidFill>
                  <a:schemeClr val="bg1"/>
                </a:solidFill>
                <a:latin typeface="+mj-lt"/>
              </a:rPr>
              <a:t>A BETTER WAY </a:t>
            </a:r>
            <a:r>
              <a:rPr lang="en-US" sz="1050" dirty="0">
                <a:solidFill>
                  <a:schemeClr val="bg1"/>
                </a:solidFill>
                <a:latin typeface="+mj-lt"/>
              </a:rPr>
              <a:t>TO TAKE CARE OF BUSINESS</a:t>
            </a:r>
          </a:p>
        </p:txBody>
      </p:sp>
      <p:pic>
        <p:nvPicPr>
          <p:cNvPr id="42" name="Picture 41">
            <a:extLst>
              <a:ext uri="{FF2B5EF4-FFF2-40B4-BE49-F238E27FC236}">
                <a16:creationId xmlns:a16="http://schemas.microsoft.com/office/drawing/2014/main" id="{A0442943-85A5-5E4E-B5BE-A7DF818585FF}"/>
              </a:ext>
            </a:extLst>
          </p:cNvPr>
          <p:cNvPicPr>
            <a:picLocks noChangeAspect="1"/>
          </p:cNvPicPr>
          <p:nvPr/>
        </p:nvPicPr>
        <p:blipFill>
          <a:blip r:embed="rId4"/>
          <a:stretch>
            <a:fillRect/>
          </a:stretch>
        </p:blipFill>
        <p:spPr>
          <a:xfrm>
            <a:off x="9566978" y="6322354"/>
            <a:ext cx="2299082" cy="260273"/>
          </a:xfrm>
          <a:prstGeom prst="rect">
            <a:avLst/>
          </a:prstGeom>
        </p:spPr>
      </p:pic>
      <p:sp>
        <p:nvSpPr>
          <p:cNvPr id="13" name="Title 1">
            <a:extLst>
              <a:ext uri="{FF2B5EF4-FFF2-40B4-BE49-F238E27FC236}">
                <a16:creationId xmlns:a16="http://schemas.microsoft.com/office/drawing/2014/main" id="{23D82AC8-1B91-634C-816A-4041B0C810A0}"/>
              </a:ext>
            </a:extLst>
          </p:cNvPr>
          <p:cNvSpPr txBox="1">
            <a:spLocks/>
          </p:cNvSpPr>
          <p:nvPr/>
        </p:nvSpPr>
        <p:spPr>
          <a:xfrm>
            <a:off x="877310" y="363381"/>
            <a:ext cx="5447856"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999" b="0" dirty="0">
                <a:solidFill>
                  <a:srgbClr val="003B72"/>
                </a:solidFill>
                <a:latin typeface="Arial" panose="020B0604020202020204" pitchFamily="34" charset="0"/>
                <a:cs typeface="Arial" panose="020B0604020202020204" pitchFamily="34" charset="0"/>
              </a:rPr>
              <a:t>Planning for the “next normal”</a:t>
            </a:r>
          </a:p>
        </p:txBody>
      </p:sp>
      <p:sp>
        <p:nvSpPr>
          <p:cNvPr id="34" name="Rectangle 33">
            <a:extLst>
              <a:ext uri="{FF2B5EF4-FFF2-40B4-BE49-F238E27FC236}">
                <a16:creationId xmlns:a16="http://schemas.microsoft.com/office/drawing/2014/main" id="{121B8BBA-4C0A-AA4F-AC5C-3F5DF4B6DA66}"/>
              </a:ext>
            </a:extLst>
          </p:cNvPr>
          <p:cNvSpPr/>
          <p:nvPr/>
        </p:nvSpPr>
        <p:spPr>
          <a:xfrm>
            <a:off x="877310" y="1274700"/>
            <a:ext cx="4796957" cy="389017"/>
          </a:xfrm>
          <a:prstGeom prst="rect">
            <a:avLst/>
          </a:prstGeom>
        </p:spPr>
        <p:txBody>
          <a:bodyPr wrap="square" lIns="0">
            <a:spAutoFit/>
          </a:bodyPr>
          <a:lstStyle/>
          <a:p>
            <a:r>
              <a:rPr lang="en-US" sz="1928" b="1" dirty="0">
                <a:solidFill>
                  <a:schemeClr val="tx2"/>
                </a:solidFill>
                <a:latin typeface="+mj-lt"/>
                <a:ea typeface="Calibri" panose="020F0502020204030204" pitchFamily="34" charset="0"/>
              </a:rPr>
              <a:t>Offer and promote available resources </a:t>
            </a:r>
            <a:endParaRPr lang="en-US" sz="1928" dirty="0">
              <a:solidFill>
                <a:schemeClr val="tx2"/>
              </a:solidFill>
              <a:latin typeface="+mj-lt"/>
            </a:endParaRPr>
          </a:p>
        </p:txBody>
      </p:sp>
      <p:sp>
        <p:nvSpPr>
          <p:cNvPr id="35" name="Rectangle 34">
            <a:extLst>
              <a:ext uri="{FF2B5EF4-FFF2-40B4-BE49-F238E27FC236}">
                <a16:creationId xmlns:a16="http://schemas.microsoft.com/office/drawing/2014/main" id="{8C41E79F-DE6A-054A-A262-2023A912D903}"/>
              </a:ext>
            </a:extLst>
          </p:cNvPr>
          <p:cNvSpPr/>
          <p:nvPr/>
        </p:nvSpPr>
        <p:spPr>
          <a:xfrm>
            <a:off x="1591222" y="2252253"/>
            <a:ext cx="5447856" cy="2492990"/>
          </a:xfrm>
          <a:prstGeom prst="rect">
            <a:avLst/>
          </a:prstGeom>
        </p:spPr>
        <p:txBody>
          <a:bodyPr wrap="square" lIns="0" anchor="t">
            <a:spAutoFit/>
          </a:bodyPr>
          <a:lstStyle/>
          <a:p>
            <a:pPr>
              <a:spcAft>
                <a:spcPts val="600"/>
              </a:spcAft>
            </a:pPr>
            <a:r>
              <a:rPr lang="en-US" sz="1800" b="1" dirty="0"/>
              <a:t>Ensure access to robust mental health services</a:t>
            </a:r>
          </a:p>
          <a:p>
            <a:pPr>
              <a:spcAft>
                <a:spcPts val="600"/>
              </a:spcAft>
            </a:pPr>
            <a:endParaRPr lang="en-US" sz="1800" b="1" dirty="0"/>
          </a:p>
          <a:p>
            <a:pPr>
              <a:spcAft>
                <a:spcPts val="600"/>
              </a:spcAft>
            </a:pPr>
            <a:endParaRPr lang="en-US" sz="1800" dirty="0"/>
          </a:p>
          <a:p>
            <a:pPr>
              <a:spcAft>
                <a:spcPts val="600"/>
              </a:spcAft>
            </a:pPr>
            <a:r>
              <a:rPr lang="en-US" sz="1800" b="1" dirty="0"/>
              <a:t>Promote and optimize EAP services</a:t>
            </a:r>
          </a:p>
          <a:p>
            <a:pPr>
              <a:spcAft>
                <a:spcPts val="600"/>
              </a:spcAft>
            </a:pPr>
            <a:endParaRPr lang="en-US" sz="1800" b="1" dirty="0"/>
          </a:p>
          <a:p>
            <a:pPr>
              <a:spcAft>
                <a:spcPts val="600"/>
              </a:spcAft>
            </a:pPr>
            <a:endParaRPr lang="en-US" sz="1800" b="1" dirty="0"/>
          </a:p>
          <a:p>
            <a:pPr>
              <a:spcAft>
                <a:spcPts val="600"/>
              </a:spcAft>
            </a:pPr>
            <a:r>
              <a:rPr lang="en-US" sz="1800" b="1" dirty="0"/>
              <a:t>Provide self-care tools for resilience</a:t>
            </a:r>
            <a:endParaRPr lang="en-US" sz="1800" dirty="0"/>
          </a:p>
        </p:txBody>
      </p:sp>
      <p:pic>
        <p:nvPicPr>
          <p:cNvPr id="36" name="Graphic 35">
            <a:extLst>
              <a:ext uri="{FF2B5EF4-FFF2-40B4-BE49-F238E27FC236}">
                <a16:creationId xmlns:a16="http://schemas.microsoft.com/office/drawing/2014/main" id="{99878037-7674-AD40-838D-20F9D51BBF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916" y="2096643"/>
            <a:ext cx="571500" cy="571500"/>
          </a:xfrm>
          <a:prstGeom prst="rect">
            <a:avLst/>
          </a:prstGeom>
        </p:spPr>
      </p:pic>
      <p:pic>
        <p:nvPicPr>
          <p:cNvPr id="37" name="Graphic 36">
            <a:extLst>
              <a:ext uri="{FF2B5EF4-FFF2-40B4-BE49-F238E27FC236}">
                <a16:creationId xmlns:a16="http://schemas.microsoft.com/office/drawing/2014/main" id="{36B9CEE1-230A-1A41-AB69-19270E5C3C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7730" y="3212998"/>
            <a:ext cx="571500" cy="571500"/>
          </a:xfrm>
          <a:prstGeom prst="rect">
            <a:avLst/>
          </a:prstGeom>
        </p:spPr>
      </p:pic>
      <p:pic>
        <p:nvPicPr>
          <p:cNvPr id="38" name="Graphic 37">
            <a:extLst>
              <a:ext uri="{FF2B5EF4-FFF2-40B4-BE49-F238E27FC236}">
                <a16:creationId xmlns:a16="http://schemas.microsoft.com/office/drawing/2014/main" id="{6A66EACB-6307-8A43-9EE6-9DE39F40B8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7157" y="4302216"/>
            <a:ext cx="554247" cy="554247"/>
          </a:xfrm>
          <a:prstGeom prst="rect">
            <a:avLst/>
          </a:prstGeom>
        </p:spPr>
      </p:pic>
      <p:sp>
        <p:nvSpPr>
          <p:cNvPr id="22" name="Rectangle 21">
            <a:hlinkClick r:id="" action="ppaction://hlinkshowjump?jump=previousslide"/>
            <a:extLst>
              <a:ext uri="{FF2B5EF4-FFF2-40B4-BE49-F238E27FC236}">
                <a16:creationId xmlns:a16="http://schemas.microsoft.com/office/drawing/2014/main" id="{DF8FB413-959E-ED44-9D47-5780247105A0}"/>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hlinkClick r:id="" action="ppaction://hlinkshowjump?jump=nextslide"/>
            <a:extLst>
              <a:ext uri="{FF2B5EF4-FFF2-40B4-BE49-F238E27FC236}">
                <a16:creationId xmlns:a16="http://schemas.microsoft.com/office/drawing/2014/main" id="{8B8E53D9-FBD5-0E4C-B1EB-79D532DC6EB2}"/>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hlinkClick r:id="rId11"/>
            <a:extLst>
              <a:ext uri="{FF2B5EF4-FFF2-40B4-BE49-F238E27FC236}">
                <a16:creationId xmlns:a16="http://schemas.microsoft.com/office/drawing/2014/main" id="{7AE73969-A290-E541-8A45-F1C9C60438EE}"/>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504756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4E9CF59-53E6-8348-BDD2-76873EADE4BF}"/>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37" name="Title 1">
            <a:extLst>
              <a:ext uri="{FF2B5EF4-FFF2-40B4-BE49-F238E27FC236}">
                <a16:creationId xmlns:a16="http://schemas.microsoft.com/office/drawing/2014/main" id="{F84B48E1-91B6-C74B-B795-8CB25202C70F}"/>
              </a:ext>
            </a:extLst>
          </p:cNvPr>
          <p:cNvSpPr txBox="1">
            <a:spLocks/>
          </p:cNvSpPr>
          <p:nvPr/>
        </p:nvSpPr>
        <p:spPr>
          <a:xfrm>
            <a:off x="877309" y="363381"/>
            <a:ext cx="6560357"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999" b="0" dirty="0">
                <a:solidFill>
                  <a:srgbClr val="003B72"/>
                </a:solidFill>
                <a:latin typeface="Arial" panose="020B0604020202020204" pitchFamily="34" charset="0"/>
                <a:cs typeface="Arial" panose="020B0604020202020204" pitchFamily="34" charset="0"/>
              </a:rPr>
              <a:t>Planning for the “next normal”</a:t>
            </a:r>
            <a:r>
              <a:rPr lang="en-US" sz="1400" b="0" i="1" dirty="0">
                <a:solidFill>
                  <a:srgbClr val="003B72"/>
                </a:solidFill>
                <a:latin typeface="Arial" panose="020B0604020202020204" pitchFamily="34" charset="0"/>
                <a:cs typeface="Arial" panose="020B0604020202020204" pitchFamily="34" charset="0"/>
              </a:rPr>
              <a:t>(continued)</a:t>
            </a:r>
          </a:p>
        </p:txBody>
      </p:sp>
      <p:sp>
        <p:nvSpPr>
          <p:cNvPr id="39" name="Rectangle 38">
            <a:extLst>
              <a:ext uri="{FF2B5EF4-FFF2-40B4-BE49-F238E27FC236}">
                <a16:creationId xmlns:a16="http://schemas.microsoft.com/office/drawing/2014/main" id="{C8C8FB63-8109-7440-B3AC-391668069972}"/>
              </a:ext>
            </a:extLst>
          </p:cNvPr>
          <p:cNvSpPr/>
          <p:nvPr/>
        </p:nvSpPr>
        <p:spPr>
          <a:xfrm>
            <a:off x="1601099" y="2243977"/>
            <a:ext cx="4435420" cy="3400931"/>
          </a:xfrm>
          <a:prstGeom prst="rect">
            <a:avLst/>
          </a:prstGeom>
        </p:spPr>
        <p:txBody>
          <a:bodyPr wrap="square" lIns="0">
            <a:spAutoFit/>
          </a:bodyPr>
          <a:lstStyle/>
          <a:p>
            <a:pPr>
              <a:spcAft>
                <a:spcPts val="600"/>
              </a:spcAft>
            </a:pPr>
            <a:r>
              <a:rPr lang="en-US" sz="1800" b="1" dirty="0"/>
              <a:t>Awareness of mental health and resources</a:t>
            </a:r>
          </a:p>
          <a:p>
            <a:pPr>
              <a:spcAft>
                <a:spcPts val="600"/>
              </a:spcAft>
            </a:pPr>
            <a:endParaRPr lang="en-US" sz="1800" b="1" dirty="0"/>
          </a:p>
          <a:p>
            <a:pPr>
              <a:spcAft>
                <a:spcPts val="600"/>
              </a:spcAft>
            </a:pPr>
            <a:endParaRPr lang="en-US" sz="1800" b="1" dirty="0"/>
          </a:p>
          <a:p>
            <a:pPr>
              <a:spcAft>
                <a:spcPts val="600"/>
              </a:spcAft>
            </a:pPr>
            <a:r>
              <a:rPr lang="en-US" sz="1800" b="1" dirty="0"/>
              <a:t>Reduce stigma for mental health</a:t>
            </a:r>
          </a:p>
          <a:p>
            <a:pPr>
              <a:spcAft>
                <a:spcPts val="600"/>
              </a:spcAft>
            </a:pPr>
            <a:endParaRPr lang="en-US" sz="1800" b="1" dirty="0"/>
          </a:p>
          <a:p>
            <a:pPr>
              <a:spcAft>
                <a:spcPts val="600"/>
              </a:spcAft>
            </a:pPr>
            <a:endParaRPr lang="en-US" sz="1800" b="1" dirty="0"/>
          </a:p>
          <a:p>
            <a:pPr>
              <a:spcAft>
                <a:spcPts val="600"/>
              </a:spcAft>
            </a:pPr>
            <a:r>
              <a:rPr lang="en-US" sz="1800" b="1" dirty="0"/>
              <a:t>Address workplace bullying and discrimination. </a:t>
            </a:r>
          </a:p>
          <a:p>
            <a:pPr>
              <a:spcAft>
                <a:spcPts val="600"/>
              </a:spcAft>
            </a:pPr>
            <a:endParaRPr lang="en-US" sz="1800" b="1" dirty="0"/>
          </a:p>
        </p:txBody>
      </p:sp>
      <p:pic>
        <p:nvPicPr>
          <p:cNvPr id="40" name="Graphic 39">
            <a:extLst>
              <a:ext uri="{FF2B5EF4-FFF2-40B4-BE49-F238E27FC236}">
                <a16:creationId xmlns:a16="http://schemas.microsoft.com/office/drawing/2014/main" id="{1552D91C-D233-E94F-8A42-4DDA0612D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871" y="3450184"/>
            <a:ext cx="533400" cy="533400"/>
          </a:xfrm>
          <a:prstGeom prst="rect">
            <a:avLst/>
          </a:prstGeom>
        </p:spPr>
      </p:pic>
      <p:pic>
        <p:nvPicPr>
          <p:cNvPr id="41" name="Graphic 40">
            <a:extLst>
              <a:ext uri="{FF2B5EF4-FFF2-40B4-BE49-F238E27FC236}">
                <a16:creationId xmlns:a16="http://schemas.microsoft.com/office/drawing/2014/main" id="{1DE80A3A-9A66-D044-8981-DE34C57E81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893" y="4750451"/>
            <a:ext cx="571500" cy="571500"/>
          </a:xfrm>
          <a:prstGeom prst="rect">
            <a:avLst/>
          </a:prstGeom>
        </p:spPr>
      </p:pic>
      <p:pic>
        <p:nvPicPr>
          <p:cNvPr id="42" name="Graphic 41">
            <a:extLst>
              <a:ext uri="{FF2B5EF4-FFF2-40B4-BE49-F238E27FC236}">
                <a16:creationId xmlns:a16="http://schemas.microsoft.com/office/drawing/2014/main" id="{2F395714-47A6-7843-B0C2-A86838FF0C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401" y="2172335"/>
            <a:ext cx="571500" cy="571500"/>
          </a:xfrm>
          <a:prstGeom prst="rect">
            <a:avLst/>
          </a:prstGeom>
        </p:spPr>
      </p:pic>
      <p:sp>
        <p:nvSpPr>
          <p:cNvPr id="43" name="Rectangle 42">
            <a:extLst>
              <a:ext uri="{FF2B5EF4-FFF2-40B4-BE49-F238E27FC236}">
                <a16:creationId xmlns:a16="http://schemas.microsoft.com/office/drawing/2014/main" id="{F72479CB-B4AF-5F49-92C1-C8312AEB9617}"/>
              </a:ext>
            </a:extLst>
          </p:cNvPr>
          <p:cNvSpPr/>
          <p:nvPr/>
        </p:nvSpPr>
        <p:spPr>
          <a:xfrm>
            <a:off x="6921244" y="2254368"/>
            <a:ext cx="4796956" cy="3375283"/>
          </a:xfrm>
          <a:prstGeom prst="rect">
            <a:avLst/>
          </a:prstGeom>
        </p:spPr>
        <p:txBody>
          <a:bodyPr wrap="square" lIns="0">
            <a:spAutoFit/>
          </a:bodyPr>
          <a:lstStyle/>
          <a:p>
            <a:pPr>
              <a:spcAft>
                <a:spcPts val="600"/>
              </a:spcAft>
            </a:pPr>
            <a:r>
              <a:rPr lang="en-US" sz="1800" b="1" dirty="0"/>
              <a:t>Strengthen your workforce health strategy</a:t>
            </a:r>
          </a:p>
          <a:p>
            <a:pPr>
              <a:spcAft>
                <a:spcPts val="600"/>
              </a:spcAft>
            </a:pPr>
            <a:endParaRPr lang="en-US" sz="1800" b="1" dirty="0"/>
          </a:p>
          <a:p>
            <a:pPr>
              <a:spcAft>
                <a:spcPts val="600"/>
              </a:spcAft>
            </a:pPr>
            <a:endParaRPr lang="en-US" sz="1800" b="1" dirty="0"/>
          </a:p>
          <a:p>
            <a:endParaRPr lang="en-US" sz="1800" b="1" dirty="0"/>
          </a:p>
          <a:p>
            <a:pPr>
              <a:spcAft>
                <a:spcPts val="600"/>
              </a:spcAft>
            </a:pPr>
            <a:r>
              <a:rPr lang="en-US" sz="1800" b="1" dirty="0"/>
              <a:t>Promote a sense of purpose. </a:t>
            </a:r>
            <a:endParaRPr lang="en-US" sz="1800" dirty="0"/>
          </a:p>
          <a:p>
            <a:pPr>
              <a:spcAft>
                <a:spcPts val="600"/>
              </a:spcAft>
            </a:pPr>
            <a:endParaRPr lang="en-US" sz="1800" b="1" dirty="0"/>
          </a:p>
          <a:p>
            <a:pPr>
              <a:spcAft>
                <a:spcPts val="400"/>
              </a:spcAft>
            </a:pPr>
            <a:endParaRPr lang="en-US" sz="1800" b="1" dirty="0"/>
          </a:p>
          <a:p>
            <a:pPr>
              <a:spcAft>
                <a:spcPts val="600"/>
              </a:spcAft>
            </a:pPr>
            <a:r>
              <a:rPr lang="en-US" sz="1800" b="1" dirty="0"/>
              <a:t>Provide managers with training for the current situation</a:t>
            </a:r>
          </a:p>
          <a:p>
            <a:pPr>
              <a:spcAft>
                <a:spcPts val="600"/>
              </a:spcAft>
            </a:pPr>
            <a:endParaRPr lang="en-US" sz="1800" b="1" dirty="0"/>
          </a:p>
        </p:txBody>
      </p:sp>
      <p:pic>
        <p:nvPicPr>
          <p:cNvPr id="44" name="Graphic 43">
            <a:extLst>
              <a:ext uri="{FF2B5EF4-FFF2-40B4-BE49-F238E27FC236}">
                <a16:creationId xmlns:a16="http://schemas.microsoft.com/office/drawing/2014/main" id="{77F56CB6-FF3B-2E4B-98B1-D1B75710A5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78721" y="4683259"/>
            <a:ext cx="571500" cy="571500"/>
          </a:xfrm>
          <a:prstGeom prst="rect">
            <a:avLst/>
          </a:prstGeom>
        </p:spPr>
      </p:pic>
      <p:pic>
        <p:nvPicPr>
          <p:cNvPr id="45" name="Graphic 44">
            <a:extLst>
              <a:ext uri="{FF2B5EF4-FFF2-40B4-BE49-F238E27FC236}">
                <a16:creationId xmlns:a16="http://schemas.microsoft.com/office/drawing/2014/main" id="{7D545AB2-D340-4548-B0AC-2FBF15AB0A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66529" y="2099370"/>
            <a:ext cx="571500" cy="571500"/>
          </a:xfrm>
          <a:prstGeom prst="rect">
            <a:avLst/>
          </a:prstGeom>
        </p:spPr>
      </p:pic>
      <p:pic>
        <p:nvPicPr>
          <p:cNvPr id="46" name="Graphic 45">
            <a:extLst>
              <a:ext uri="{FF2B5EF4-FFF2-40B4-BE49-F238E27FC236}">
                <a16:creationId xmlns:a16="http://schemas.microsoft.com/office/drawing/2014/main" id="{C011DF98-9709-9140-A629-A7BBF27401D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57861" y="3438288"/>
            <a:ext cx="571500" cy="571500"/>
          </a:xfrm>
          <a:prstGeom prst="rect">
            <a:avLst/>
          </a:prstGeom>
        </p:spPr>
      </p:pic>
      <p:sp>
        <p:nvSpPr>
          <p:cNvPr id="23" name="Rectangle 22">
            <a:extLst>
              <a:ext uri="{FF2B5EF4-FFF2-40B4-BE49-F238E27FC236}">
                <a16:creationId xmlns:a16="http://schemas.microsoft.com/office/drawing/2014/main" id="{FD4D1023-2266-9748-834C-0B30C445D622}"/>
              </a:ext>
            </a:extLst>
          </p:cNvPr>
          <p:cNvSpPr/>
          <p:nvPr/>
        </p:nvSpPr>
        <p:spPr>
          <a:xfrm>
            <a:off x="866676" y="1260546"/>
            <a:ext cx="7998897" cy="389017"/>
          </a:xfrm>
          <a:prstGeom prst="rect">
            <a:avLst/>
          </a:prstGeom>
        </p:spPr>
        <p:txBody>
          <a:bodyPr wrap="square" lIns="0">
            <a:spAutoFit/>
          </a:bodyPr>
          <a:lstStyle/>
          <a:p>
            <a:r>
              <a:rPr lang="en-US" sz="1928" b="1" dirty="0">
                <a:solidFill>
                  <a:schemeClr val="tx2"/>
                </a:solidFill>
                <a:latin typeface="+mj-lt"/>
                <a:ea typeface="Calibri" panose="020F0502020204030204" pitchFamily="34" charset="0"/>
              </a:rPr>
              <a:t>Build or reinforce a psychologically healthy workplace</a:t>
            </a:r>
            <a:endParaRPr lang="en-US" sz="1928" dirty="0">
              <a:solidFill>
                <a:schemeClr val="tx2"/>
              </a:solidFill>
              <a:latin typeface="+mj-lt"/>
            </a:endParaRPr>
          </a:p>
        </p:txBody>
      </p:sp>
      <p:sp>
        <p:nvSpPr>
          <p:cNvPr id="24" name="Rectangle 23">
            <a:hlinkClick r:id="" action="ppaction://hlinkshowjump?jump=previousslide"/>
            <a:extLst>
              <a:ext uri="{FF2B5EF4-FFF2-40B4-BE49-F238E27FC236}">
                <a16:creationId xmlns:a16="http://schemas.microsoft.com/office/drawing/2014/main" id="{F4881AE3-ECCD-5642-A6D2-A3D2D2C1CB2A}"/>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hlinkClick r:id="" action="ppaction://hlinkshowjump?jump=nextslide"/>
            <a:extLst>
              <a:ext uri="{FF2B5EF4-FFF2-40B4-BE49-F238E27FC236}">
                <a16:creationId xmlns:a16="http://schemas.microsoft.com/office/drawing/2014/main" id="{0CA7CC20-4164-4A49-A840-76B64806FC5B}"/>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hlinkClick r:id="rId15"/>
            <a:extLst>
              <a:ext uri="{FF2B5EF4-FFF2-40B4-BE49-F238E27FC236}">
                <a16:creationId xmlns:a16="http://schemas.microsoft.com/office/drawing/2014/main" id="{9070E775-5C9F-7643-984E-E2C6E35E4E91}"/>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691577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566F41-168B-4769-9A88-EDB5DD3E7EB0}"/>
              </a:ext>
            </a:extLst>
          </p:cNvPr>
          <p:cNvSpPr>
            <a:spLocks noGrp="1"/>
          </p:cNvSpPr>
          <p:nvPr>
            <p:ph type="title"/>
          </p:nvPr>
        </p:nvSpPr>
        <p:spPr>
          <a:xfrm>
            <a:off x="837984" y="336444"/>
            <a:ext cx="10512861" cy="910958"/>
          </a:xfrm>
        </p:spPr>
        <p:txBody>
          <a:bodyPr vert="horz" lIns="91440" tIns="45720" rIns="91440" bIns="45720" rtlCol="0" anchor="ctr" anchorCtr="0">
            <a:normAutofit/>
          </a:bodyPr>
          <a:lstStyle/>
          <a:p>
            <a:r>
              <a:rPr lang="en-US" b="0" kern="1200" dirty="0">
                <a:latin typeface="+mj-lt"/>
                <a:ea typeface="+mj-ea"/>
                <a:cs typeface="+mj-cs"/>
              </a:rPr>
              <a:t>Customer Story – MHW</a:t>
            </a:r>
          </a:p>
        </p:txBody>
      </p:sp>
      <p:sp>
        <p:nvSpPr>
          <p:cNvPr id="5" name="Text Placeholder 4">
            <a:extLst>
              <a:ext uri="{FF2B5EF4-FFF2-40B4-BE49-F238E27FC236}">
                <a16:creationId xmlns:a16="http://schemas.microsoft.com/office/drawing/2014/main" id="{A6AFC200-882A-43FF-B73A-0048871777F5}"/>
              </a:ext>
            </a:extLst>
          </p:cNvPr>
          <p:cNvSpPr>
            <a:spLocks noGrp="1"/>
          </p:cNvSpPr>
          <p:nvPr>
            <p:ph type="body" sz="quarter" idx="10"/>
          </p:nvPr>
        </p:nvSpPr>
        <p:spPr>
          <a:xfrm>
            <a:off x="702888" y="1399032"/>
            <a:ext cx="6813790" cy="4297680"/>
          </a:xfrm>
        </p:spPr>
        <p:txBody>
          <a:bodyPr vert="horz" lIns="91440" tIns="45720" rIns="91440" bIns="45720" rtlCol="0">
            <a:noAutofit/>
          </a:bodyPr>
          <a:lstStyle/>
          <a:p>
            <a:pPr marL="342975" indent="-285750">
              <a:spcBef>
                <a:spcPts val="1800"/>
              </a:spcBef>
            </a:pPr>
            <a:r>
              <a:rPr lang="en-US" sz="1600" dirty="0"/>
              <a:t>Employer HR and leadership revisited company policies and procedures to include safety and precautionary measure for employees </a:t>
            </a:r>
          </a:p>
          <a:p>
            <a:pPr marL="342975" indent="-285750">
              <a:spcBef>
                <a:spcPts val="1800"/>
              </a:spcBef>
            </a:pPr>
            <a:r>
              <a:rPr lang="en-US" sz="1600" dirty="0"/>
              <a:t>EAP – reinforcing the EAP benefits that employees have available. </a:t>
            </a:r>
          </a:p>
          <a:p>
            <a:pPr marL="342975" indent="-285750">
              <a:spcBef>
                <a:spcPts val="1800"/>
              </a:spcBef>
            </a:pPr>
            <a:r>
              <a:rPr lang="en-US" sz="1600" dirty="0"/>
              <a:t>Implementing a wellness program that focuses on overall health and well-being.  Focusing on a well-being topic each month or quarter. Example:  Emotional health, stress management, etc. </a:t>
            </a:r>
          </a:p>
          <a:p>
            <a:pPr marL="342975" indent="-285750">
              <a:spcBef>
                <a:spcPts val="1800"/>
              </a:spcBef>
            </a:pPr>
            <a:r>
              <a:rPr lang="en-US" sz="1600" dirty="0"/>
              <a:t>Ongoing communication on resources available that is provided by the health plans and community resources.  </a:t>
            </a:r>
          </a:p>
          <a:p>
            <a:pPr marL="342975" indent="-285750">
              <a:spcBef>
                <a:spcPts val="1800"/>
              </a:spcBef>
            </a:pPr>
            <a:r>
              <a:rPr lang="en-US" sz="1600" dirty="0"/>
              <a:t>Quarterly webinars provided by the employer to focus on relevant topics that will help employees during challenging times. </a:t>
            </a:r>
          </a:p>
          <a:p>
            <a:pPr marL="342975" indent="-285750">
              <a:spcBef>
                <a:spcPts val="1800"/>
              </a:spcBef>
            </a:pPr>
            <a:r>
              <a:rPr lang="en-US" sz="1600" dirty="0"/>
              <a:t>Formation of social groups in the workforce based on common interest or check-in groups.  </a:t>
            </a:r>
          </a:p>
          <a:p>
            <a:pPr marL="342975" indent="-285750">
              <a:spcBef>
                <a:spcPts val="1800"/>
              </a:spcBef>
            </a:pPr>
            <a:endParaRPr lang="en-US" sz="1600" dirty="0"/>
          </a:p>
        </p:txBody>
      </p:sp>
      <p:pic>
        <p:nvPicPr>
          <p:cNvPr id="8" name="Picture 7" descr="A picture containing person, person, holding, person&#10;&#10;Description automatically generated">
            <a:extLst>
              <a:ext uri="{FF2B5EF4-FFF2-40B4-BE49-F238E27FC236}">
                <a16:creationId xmlns:a16="http://schemas.microsoft.com/office/drawing/2014/main" id="{3DC9BAE0-6FE9-4591-98DD-650D59B04F5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96140" y="0"/>
            <a:ext cx="4492685" cy="6858000"/>
          </a:xfrm>
          <a:prstGeom prst="rect">
            <a:avLst/>
          </a:prstGeom>
        </p:spPr>
      </p:pic>
      <p:sp>
        <p:nvSpPr>
          <p:cNvPr id="2" name="Rectangle 1">
            <a:extLst>
              <a:ext uri="{FF2B5EF4-FFF2-40B4-BE49-F238E27FC236}">
                <a16:creationId xmlns:a16="http://schemas.microsoft.com/office/drawing/2014/main" id="{5B9C1AE9-87F3-4334-A452-8B816ECD70E2}"/>
              </a:ext>
            </a:extLst>
          </p:cNvPr>
          <p:cNvSpPr/>
          <p:nvPr/>
        </p:nvSpPr>
        <p:spPr>
          <a:xfrm>
            <a:off x="7696140" y="0"/>
            <a:ext cx="4492685" cy="6858000"/>
          </a:xfrm>
          <a:prstGeom prst="rect">
            <a:avLst/>
          </a:prstGeom>
          <a:solidFill>
            <a:srgbClr val="004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ightbulb and gear">
            <a:extLst>
              <a:ext uri="{FF2B5EF4-FFF2-40B4-BE49-F238E27FC236}">
                <a16:creationId xmlns:a16="http://schemas.microsoft.com/office/drawing/2014/main" id="{25AFE5F9-BD45-4C7B-8492-12D2A32511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5182" y="2171700"/>
            <a:ext cx="2514600" cy="2514600"/>
          </a:xfrm>
          <a:prstGeom prst="rect">
            <a:avLst/>
          </a:prstGeom>
        </p:spPr>
      </p:pic>
      <p:pic>
        <p:nvPicPr>
          <p:cNvPr id="10" name="Picture 9">
            <a:extLst>
              <a:ext uri="{FF2B5EF4-FFF2-40B4-BE49-F238E27FC236}">
                <a16:creationId xmlns:a16="http://schemas.microsoft.com/office/drawing/2014/main" id="{D2A38360-288C-4B85-A9E9-0E18FAB1D551}"/>
              </a:ext>
            </a:extLst>
          </p:cNvPr>
          <p:cNvPicPr>
            <a:picLocks noChangeAspect="1"/>
          </p:cNvPicPr>
          <p:nvPr/>
        </p:nvPicPr>
        <p:blipFill>
          <a:blip r:embed="rId6"/>
          <a:stretch>
            <a:fillRect/>
          </a:stretch>
        </p:blipFill>
        <p:spPr>
          <a:xfrm>
            <a:off x="9566978" y="6322354"/>
            <a:ext cx="2299082" cy="260273"/>
          </a:xfrm>
          <a:prstGeom prst="rect">
            <a:avLst/>
          </a:prstGeom>
        </p:spPr>
      </p:pic>
      <p:sp>
        <p:nvSpPr>
          <p:cNvPr id="11" name="Rectangle 10">
            <a:extLst>
              <a:ext uri="{FF2B5EF4-FFF2-40B4-BE49-F238E27FC236}">
                <a16:creationId xmlns:a16="http://schemas.microsoft.com/office/drawing/2014/main" id="{A48E22DB-6090-4CD0-B3A4-2378640DF3BB}"/>
              </a:ext>
            </a:extLst>
          </p:cNvPr>
          <p:cNvSpPr/>
          <p:nvPr/>
        </p:nvSpPr>
        <p:spPr>
          <a:xfrm>
            <a:off x="8876207" y="209841"/>
            <a:ext cx="2987997" cy="253916"/>
          </a:xfrm>
          <a:prstGeom prst="rect">
            <a:avLst/>
          </a:prstGeom>
        </p:spPr>
        <p:txBody>
          <a:bodyPr wrap="none" lIns="0" rIns="0">
            <a:spAutoFit/>
          </a:bodyPr>
          <a:lstStyle/>
          <a:p>
            <a:r>
              <a:rPr lang="en-US" sz="1050" b="1" dirty="0">
                <a:solidFill>
                  <a:schemeClr val="bg1"/>
                </a:solidFill>
                <a:latin typeface="+mj-lt"/>
              </a:rPr>
              <a:t>A BETTER WAY </a:t>
            </a:r>
            <a:r>
              <a:rPr lang="en-US" sz="1050" dirty="0">
                <a:solidFill>
                  <a:schemeClr val="bg1"/>
                </a:solidFill>
                <a:latin typeface="+mj-lt"/>
              </a:rPr>
              <a:t>TO TAKE CARE OF BUSINESS</a:t>
            </a:r>
          </a:p>
        </p:txBody>
      </p:sp>
      <p:sp>
        <p:nvSpPr>
          <p:cNvPr id="12" name="Rectangle 11">
            <a:extLst>
              <a:ext uri="{FF2B5EF4-FFF2-40B4-BE49-F238E27FC236}">
                <a16:creationId xmlns:a16="http://schemas.microsoft.com/office/drawing/2014/main" id="{8F2D85F3-044C-4204-8011-B65222B43B66}"/>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74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kitchen counter preparing food&#10;&#10;Description automatically generated">
            <a:extLst>
              <a:ext uri="{FF2B5EF4-FFF2-40B4-BE49-F238E27FC236}">
                <a16:creationId xmlns:a16="http://schemas.microsoft.com/office/drawing/2014/main" id="{07AC4121-319A-AC44-ABCE-1481F30032E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231870" cy="6880428"/>
          </a:xfrm>
          <a:prstGeom prst="rect">
            <a:avLst/>
          </a:prstGeom>
        </p:spPr>
      </p:pic>
      <p:sp>
        <p:nvSpPr>
          <p:cNvPr id="19" name="Rectangle 18">
            <a:extLst>
              <a:ext uri="{FF2B5EF4-FFF2-40B4-BE49-F238E27FC236}">
                <a16:creationId xmlns:a16="http://schemas.microsoft.com/office/drawing/2014/main" id="{CF53D554-EFA5-B942-B846-2859A76D81E4}"/>
              </a:ext>
            </a:extLst>
          </p:cNvPr>
          <p:cNvSpPr/>
          <p:nvPr/>
        </p:nvSpPr>
        <p:spPr>
          <a:xfrm rot="10800000">
            <a:off x="0" y="0"/>
            <a:ext cx="12231869" cy="6858000"/>
          </a:xfrm>
          <a:prstGeom prst="rect">
            <a:avLst/>
          </a:prstGeom>
          <a:gradFill flip="none" rotWithShape="1">
            <a:gsLst>
              <a:gs pos="0">
                <a:srgbClr val="000000">
                  <a:alpha val="76000"/>
                </a:srgbClr>
              </a:gs>
              <a:gs pos="100000">
                <a:srgbClr val="000000">
                  <a:alpha val="0"/>
                </a:srgbClr>
              </a:gs>
            </a:gsLst>
            <a:lin ang="0" scaled="1"/>
            <a:tileRect/>
          </a:gradFill>
          <a:ln w="12700" cap="flat" cmpd="sng" algn="ctr">
            <a:noFill/>
            <a:prstDash val="solid"/>
            <a:miter lim="800000"/>
          </a:ln>
          <a:effectLst/>
        </p:spPr>
        <p:txBody>
          <a:bodyPr rtlCol="0" anchor="ctr"/>
          <a:lstStyle/>
          <a:p>
            <a:pPr algn="ctr" defTabSz="342900">
              <a:defRPr/>
            </a:pPr>
            <a:endParaRPr lang="en-US" sz="675" kern="0">
              <a:solidFill>
                <a:srgbClr val="FFFFFF"/>
              </a:solidFill>
              <a:latin typeface="Calibri"/>
            </a:endParaRPr>
          </a:p>
        </p:txBody>
      </p:sp>
      <p:sp>
        <p:nvSpPr>
          <p:cNvPr id="14" name="Google Shape;68;p15">
            <a:extLst>
              <a:ext uri="{FF2B5EF4-FFF2-40B4-BE49-F238E27FC236}">
                <a16:creationId xmlns:a16="http://schemas.microsoft.com/office/drawing/2014/main" id="{39801FD0-1408-9A40-952E-46A624A5510D}"/>
              </a:ext>
            </a:extLst>
          </p:cNvPr>
          <p:cNvSpPr txBox="1"/>
          <p:nvPr/>
        </p:nvSpPr>
        <p:spPr>
          <a:xfrm>
            <a:off x="1959616" y="5676538"/>
            <a:ext cx="138086" cy="95838"/>
          </a:xfrm>
          <a:prstGeom prst="rect">
            <a:avLst/>
          </a:prstGeom>
          <a:noFill/>
          <a:ln>
            <a:noFill/>
          </a:ln>
        </p:spPr>
        <p:txBody>
          <a:bodyPr spcFirstLastPara="1" wrap="square" lIns="13386" tIns="13386" rIns="13386" bIns="13386" anchor="t" anchorCtr="0">
            <a:noAutofit/>
          </a:bodyPr>
          <a:lstStyle/>
          <a:p>
            <a:pPr defTabSz="342943">
              <a:defRPr/>
            </a:pPr>
            <a:fld id="{00000000-1234-1234-1234-123412341234}" type="slidenum">
              <a:rPr lang="en" sz="700">
                <a:solidFill>
                  <a:srgbClr val="003B71"/>
                </a:solidFill>
                <a:latin typeface="Arial" panose="020B0604020202020204"/>
                <a:ea typeface="Helvetica Neue"/>
                <a:cs typeface="Helvetica Neue"/>
                <a:sym typeface="Helvetica Neue"/>
              </a:rPr>
              <a:pPr defTabSz="342943">
                <a:defRPr/>
              </a:pPr>
              <a:t>13</a:t>
            </a:fld>
            <a:endParaRPr sz="700" dirty="0">
              <a:solidFill>
                <a:srgbClr val="003B71"/>
              </a:solidFill>
              <a:latin typeface="Arial" panose="020B0604020202020204"/>
            </a:endParaRPr>
          </a:p>
        </p:txBody>
      </p:sp>
      <p:pic>
        <p:nvPicPr>
          <p:cNvPr id="2" name="Picture 1">
            <a:extLst>
              <a:ext uri="{FF2B5EF4-FFF2-40B4-BE49-F238E27FC236}">
                <a16:creationId xmlns:a16="http://schemas.microsoft.com/office/drawing/2014/main" id="{C0A61C37-1468-45CD-AE35-A88639D57EAF}"/>
              </a:ext>
            </a:extLst>
          </p:cNvPr>
          <p:cNvPicPr>
            <a:picLocks noChangeAspect="1"/>
          </p:cNvPicPr>
          <p:nvPr/>
        </p:nvPicPr>
        <p:blipFill>
          <a:blip r:embed="rId4"/>
          <a:stretch>
            <a:fillRect/>
          </a:stretch>
        </p:blipFill>
        <p:spPr>
          <a:xfrm>
            <a:off x="7143550" y="1848173"/>
            <a:ext cx="5137902" cy="4218691"/>
          </a:xfrm>
          <a:prstGeom prst="rect">
            <a:avLst/>
          </a:prstGeom>
        </p:spPr>
      </p:pic>
      <p:sp>
        <p:nvSpPr>
          <p:cNvPr id="7" name="Title 6">
            <a:extLst>
              <a:ext uri="{FF2B5EF4-FFF2-40B4-BE49-F238E27FC236}">
                <a16:creationId xmlns:a16="http://schemas.microsoft.com/office/drawing/2014/main" id="{96E68BFD-67E0-4E60-9178-18A4A7CD5586}"/>
              </a:ext>
            </a:extLst>
          </p:cNvPr>
          <p:cNvSpPr>
            <a:spLocks noGrp="1"/>
          </p:cNvSpPr>
          <p:nvPr>
            <p:ph type="title"/>
          </p:nvPr>
        </p:nvSpPr>
        <p:spPr>
          <a:xfrm>
            <a:off x="2820274" y="705681"/>
            <a:ext cx="8835748" cy="1004888"/>
          </a:xfrm>
          <a:effectLst>
            <a:outerShdw blurRad="50800" dist="38100" dir="2700000" algn="tl" rotWithShape="0">
              <a:prstClr val="black">
                <a:alpha val="40000"/>
              </a:prstClr>
            </a:outerShdw>
          </a:effectLst>
        </p:spPr>
        <p:txBody>
          <a:bodyPr/>
          <a:lstStyle/>
          <a:p>
            <a:pPr algn="r"/>
            <a:r>
              <a:rPr lang="en-US" b="1" dirty="0">
                <a:solidFill>
                  <a:schemeClr val="bg1"/>
                </a:solidFill>
              </a:rPr>
              <a:t>Kaiser Permanente’s Approach</a:t>
            </a:r>
          </a:p>
        </p:txBody>
      </p:sp>
      <p:sp>
        <p:nvSpPr>
          <p:cNvPr id="20" name="Rectangle 19">
            <a:extLst>
              <a:ext uri="{FF2B5EF4-FFF2-40B4-BE49-F238E27FC236}">
                <a16:creationId xmlns:a16="http://schemas.microsoft.com/office/drawing/2014/main" id="{3F90106D-AC53-4E77-9A76-ED35DBDCAE69}"/>
              </a:ext>
            </a:extLst>
          </p:cNvPr>
          <p:cNvSpPr/>
          <p:nvPr/>
        </p:nvSpPr>
        <p:spPr>
          <a:xfrm>
            <a:off x="8876207" y="209841"/>
            <a:ext cx="2987997" cy="253916"/>
          </a:xfrm>
          <a:prstGeom prst="rect">
            <a:avLst/>
          </a:prstGeom>
        </p:spPr>
        <p:txBody>
          <a:bodyPr wrap="none" lIns="0" rIns="0">
            <a:spAutoFit/>
          </a:bodyPr>
          <a:lstStyle/>
          <a:p>
            <a:r>
              <a:rPr lang="en-US" sz="1050" b="1" dirty="0">
                <a:solidFill>
                  <a:schemeClr val="bg1"/>
                </a:solidFill>
                <a:latin typeface="+mj-lt"/>
              </a:rPr>
              <a:t>A BETTER WAY </a:t>
            </a:r>
            <a:r>
              <a:rPr lang="en-US" sz="1050" dirty="0">
                <a:solidFill>
                  <a:schemeClr val="bg1"/>
                </a:solidFill>
                <a:latin typeface="+mj-lt"/>
              </a:rPr>
              <a:t>TO TAKE CARE OF BUSINESS</a:t>
            </a:r>
          </a:p>
        </p:txBody>
      </p:sp>
    </p:spTree>
    <p:extLst>
      <p:ext uri="{BB962C8B-B14F-4D97-AF65-F5344CB8AC3E}">
        <p14:creationId xmlns:p14="http://schemas.microsoft.com/office/powerpoint/2010/main" val="95128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24D7AE-0BBA-4DCE-939A-F4EC0242A555}"/>
              </a:ext>
            </a:extLst>
          </p:cNvPr>
          <p:cNvSpPr txBox="1"/>
          <p:nvPr/>
        </p:nvSpPr>
        <p:spPr>
          <a:xfrm>
            <a:off x="1768374" y="6370440"/>
            <a:ext cx="249584" cy="369332"/>
          </a:xfrm>
          <a:prstGeom prst="rect">
            <a:avLst/>
          </a:prstGeom>
          <a:solidFill>
            <a:schemeClr val="bg1"/>
          </a:solidFill>
        </p:spPr>
        <p:txBody>
          <a:bodyPr wrap="square" rtlCol="0">
            <a:spAutoFit/>
          </a:bodyPr>
          <a:lstStyle/>
          <a:p>
            <a:pPr defTabSz="457200">
              <a:defRPr/>
            </a:pPr>
            <a:endParaRPr lang="en-US" sz="1800" dirty="0">
              <a:solidFill>
                <a:srgbClr val="000000"/>
              </a:solidFill>
              <a:latin typeface="Arial" panose="020B0604020202020204"/>
            </a:endParaRPr>
          </a:p>
        </p:txBody>
      </p:sp>
      <p:sp>
        <p:nvSpPr>
          <p:cNvPr id="8" name="Title 5">
            <a:extLst>
              <a:ext uri="{FF2B5EF4-FFF2-40B4-BE49-F238E27FC236}">
                <a16:creationId xmlns:a16="http://schemas.microsoft.com/office/drawing/2014/main" id="{289AB719-CEF7-492D-B458-73EB586C374C}"/>
              </a:ext>
            </a:extLst>
          </p:cNvPr>
          <p:cNvSpPr txBox="1">
            <a:spLocks/>
          </p:cNvSpPr>
          <p:nvPr/>
        </p:nvSpPr>
        <p:spPr>
          <a:xfrm>
            <a:off x="1893166" y="1285549"/>
            <a:ext cx="8448376" cy="3172822"/>
          </a:xfrm>
          <a:prstGeom prst="rect">
            <a:avLst/>
          </a:prstGeom>
        </p:spPr>
        <p:txBody>
          <a:bodyPr vert="horz" lIns="91440" tIns="45720" rIns="91440" bIns="45720" rtlCol="0" anchor="ctr" anchorCtr="0">
            <a:noAutofit/>
          </a:bodyPr>
          <a:lstStyle>
            <a:lvl1pPr algn="l" defTabSz="685800" rtl="0" eaLnBrk="1" latinLnBrk="0" hangingPunct="1">
              <a:lnSpc>
                <a:spcPct val="100000"/>
              </a:lnSpc>
              <a:spcBef>
                <a:spcPct val="0"/>
              </a:spcBef>
              <a:buNone/>
              <a:defRPr sz="3000" b="0" kern="1200">
                <a:solidFill>
                  <a:schemeClr val="bg1"/>
                </a:solidFill>
                <a:latin typeface="+mj-lt"/>
                <a:ea typeface="+mj-ea"/>
                <a:cs typeface="+mj-cs"/>
              </a:defRPr>
            </a:lvl1pPr>
          </a:lstStyle>
          <a:p>
            <a:pPr>
              <a:defRPr/>
            </a:pPr>
            <a:r>
              <a:rPr lang="en-US" dirty="0">
                <a:solidFill>
                  <a:srgbClr val="FFFFFF"/>
                </a:solidFill>
                <a:latin typeface="Arial" panose="020B0604020202020204"/>
              </a:rPr>
              <a:t>What drives health outcomes? </a:t>
            </a:r>
          </a:p>
          <a:p>
            <a:pPr>
              <a:defRPr/>
            </a:pPr>
            <a:endParaRPr lang="en-US" sz="2800" dirty="0">
              <a:solidFill>
                <a:srgbClr val="FFFFFF"/>
              </a:solidFill>
              <a:latin typeface="Arial" panose="020B0604020202020204"/>
            </a:endParaRPr>
          </a:p>
          <a:p>
            <a:pPr>
              <a:defRPr/>
            </a:pPr>
            <a:r>
              <a:rPr lang="en-US" sz="2800" dirty="0"/>
              <a:t>What percentage of an individual’s overall health outcome is attributable to clinical care? </a:t>
            </a:r>
            <a:endParaRPr lang="en-US" sz="2400" dirty="0">
              <a:solidFill>
                <a:srgbClr val="FFFFFF"/>
              </a:solidFill>
              <a:latin typeface="Arial" panose="020B0604020202020204"/>
            </a:endParaRPr>
          </a:p>
          <a:p>
            <a:pPr marL="914400" indent="-452438">
              <a:spcBef>
                <a:spcPts val="1800"/>
              </a:spcBef>
              <a:buFont typeface="+mj-lt"/>
              <a:buAutoNum type="alphaLcPeriod"/>
              <a:defRPr/>
            </a:pPr>
            <a:r>
              <a:rPr lang="en-US" sz="2400" dirty="0">
                <a:solidFill>
                  <a:srgbClr val="FFFFFF"/>
                </a:solidFill>
                <a:latin typeface="Arial" panose="020B0604020202020204"/>
              </a:rPr>
              <a:t>5% </a:t>
            </a:r>
          </a:p>
          <a:p>
            <a:pPr marL="914400" indent="-452438">
              <a:spcBef>
                <a:spcPts val="1800"/>
              </a:spcBef>
              <a:buFont typeface="+mj-lt"/>
              <a:buAutoNum type="alphaLcPeriod"/>
              <a:defRPr/>
            </a:pPr>
            <a:r>
              <a:rPr lang="en-US" sz="2400" dirty="0">
                <a:solidFill>
                  <a:srgbClr val="FFFFFF"/>
                </a:solidFill>
                <a:latin typeface="Arial" panose="020B0604020202020204"/>
              </a:rPr>
              <a:t>20%</a:t>
            </a:r>
          </a:p>
          <a:p>
            <a:pPr marL="914400" indent="-452438">
              <a:spcBef>
                <a:spcPts val="1800"/>
              </a:spcBef>
              <a:buFont typeface="+mj-lt"/>
              <a:buAutoNum type="alphaLcPeriod"/>
              <a:defRPr/>
            </a:pPr>
            <a:r>
              <a:rPr lang="en-US" sz="2400" dirty="0">
                <a:solidFill>
                  <a:srgbClr val="FFFFFF"/>
                </a:solidFill>
                <a:latin typeface="Arial" panose="020B0604020202020204"/>
              </a:rPr>
              <a:t>40%</a:t>
            </a:r>
          </a:p>
          <a:p>
            <a:pPr marL="914400" indent="-452438">
              <a:spcBef>
                <a:spcPts val="1800"/>
              </a:spcBef>
              <a:buFont typeface="+mj-lt"/>
              <a:buAutoNum type="alphaLcPeriod"/>
              <a:defRPr/>
            </a:pPr>
            <a:r>
              <a:rPr lang="en-US" sz="2400" dirty="0">
                <a:solidFill>
                  <a:srgbClr val="FFFFFF"/>
                </a:solidFill>
                <a:latin typeface="Arial" panose="020B0604020202020204"/>
              </a:rPr>
              <a:t>80%</a:t>
            </a:r>
          </a:p>
        </p:txBody>
      </p:sp>
      <p:sp>
        <p:nvSpPr>
          <p:cNvPr id="9" name="Rectangle 8">
            <a:extLst>
              <a:ext uri="{FF2B5EF4-FFF2-40B4-BE49-F238E27FC236}">
                <a16:creationId xmlns:a16="http://schemas.microsoft.com/office/drawing/2014/main" id="{42E19CD1-5FF3-47ED-81AF-2D79D9888B1E}"/>
              </a:ext>
            </a:extLst>
          </p:cNvPr>
          <p:cNvSpPr/>
          <p:nvPr/>
        </p:nvSpPr>
        <p:spPr>
          <a:xfrm>
            <a:off x="8876207" y="209841"/>
            <a:ext cx="2987997" cy="253916"/>
          </a:xfrm>
          <a:prstGeom prst="rect">
            <a:avLst/>
          </a:prstGeom>
        </p:spPr>
        <p:txBody>
          <a:bodyPr wrap="none" lIns="0" rIns="0">
            <a:spAutoFit/>
          </a:bodyPr>
          <a:lstStyle/>
          <a:p>
            <a:r>
              <a:rPr lang="en-US" sz="1050" b="1" dirty="0">
                <a:solidFill>
                  <a:schemeClr val="bg1"/>
                </a:solidFill>
                <a:latin typeface="+mj-lt"/>
              </a:rPr>
              <a:t>A BETTER WAY </a:t>
            </a:r>
            <a:r>
              <a:rPr lang="en-US" sz="1050" dirty="0">
                <a:solidFill>
                  <a:schemeClr val="bg1"/>
                </a:solidFill>
                <a:latin typeface="+mj-lt"/>
              </a:rPr>
              <a:t>TO TAKE CARE OF BUSINESS</a:t>
            </a:r>
          </a:p>
        </p:txBody>
      </p:sp>
      <p:grpSp>
        <p:nvGrpSpPr>
          <p:cNvPr id="10" name="Group 9">
            <a:extLst>
              <a:ext uri="{FF2B5EF4-FFF2-40B4-BE49-F238E27FC236}">
                <a16:creationId xmlns:a16="http://schemas.microsoft.com/office/drawing/2014/main" id="{6E93F88C-F986-42AF-9478-CADBB793D794}"/>
              </a:ext>
            </a:extLst>
          </p:cNvPr>
          <p:cNvGrpSpPr/>
          <p:nvPr/>
        </p:nvGrpSpPr>
        <p:grpSpPr>
          <a:xfrm>
            <a:off x="410581" y="6340246"/>
            <a:ext cx="703700" cy="240410"/>
            <a:chOff x="861262" y="6389595"/>
            <a:chExt cx="703700" cy="240410"/>
          </a:xfrm>
          <a:solidFill>
            <a:schemeClr val="accent1"/>
          </a:solidFill>
        </p:grpSpPr>
        <p:sp>
          <p:nvSpPr>
            <p:cNvPr id="11" name="Rectangle 10">
              <a:extLst>
                <a:ext uri="{FF2B5EF4-FFF2-40B4-BE49-F238E27FC236}">
                  <a16:creationId xmlns:a16="http://schemas.microsoft.com/office/drawing/2014/main" id="{6D5C7E35-57E9-4F6D-B7D6-BFA4CB29B204}"/>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Oval 11">
              <a:extLst>
                <a:ext uri="{FF2B5EF4-FFF2-40B4-BE49-F238E27FC236}">
                  <a16:creationId xmlns:a16="http://schemas.microsoft.com/office/drawing/2014/main" id="{0FB5AF9E-CB31-4EA5-90C9-5D66F6261ABE}"/>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67A7D29-B72D-435F-AF92-5B909CE29EB1}"/>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riangle 27">
            <a:extLst>
              <a:ext uri="{FF2B5EF4-FFF2-40B4-BE49-F238E27FC236}">
                <a16:creationId xmlns:a16="http://schemas.microsoft.com/office/drawing/2014/main" id="{13210055-2F0C-4BF1-9E1F-1D0533117ABD}"/>
              </a:ext>
            </a:extLst>
          </p:cNvPr>
          <p:cNvSpPr/>
          <p:nvPr/>
        </p:nvSpPr>
        <p:spPr>
          <a:xfrm rot="16200000">
            <a:off x="494032" y="6405736"/>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28">
            <a:extLst>
              <a:ext uri="{FF2B5EF4-FFF2-40B4-BE49-F238E27FC236}">
                <a16:creationId xmlns:a16="http://schemas.microsoft.com/office/drawing/2014/main" id="{340DCF1B-FFA8-458A-AB8E-0A26742D7F85}"/>
              </a:ext>
            </a:extLst>
          </p:cNvPr>
          <p:cNvSpPr/>
          <p:nvPr/>
        </p:nvSpPr>
        <p:spPr>
          <a:xfrm rot="5400000">
            <a:off x="878845" y="6405738"/>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2">
            <a:extLst>
              <a:ext uri="{FF2B5EF4-FFF2-40B4-BE49-F238E27FC236}">
                <a16:creationId xmlns:a16="http://schemas.microsoft.com/office/drawing/2014/main" id="{F5D3D57A-08B5-4411-8C4C-44A0322239CC}"/>
              </a:ext>
            </a:extLst>
          </p:cNvPr>
          <p:cNvSpPr txBox="1">
            <a:spLocks/>
          </p:cNvSpPr>
          <p:nvPr/>
        </p:nvSpPr>
        <p:spPr>
          <a:xfrm>
            <a:off x="629053" y="6349043"/>
            <a:ext cx="792243"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14</a:t>
            </a:fld>
            <a:endParaRPr lang="en-US" sz="900" dirty="0">
              <a:solidFill>
                <a:schemeClr val="tx1">
                  <a:lumMod val="50000"/>
                  <a:lumOff val="50000"/>
                </a:schemeClr>
              </a:solidFill>
            </a:endParaRPr>
          </a:p>
        </p:txBody>
      </p:sp>
      <p:sp>
        <p:nvSpPr>
          <p:cNvPr id="17" name="Rectangle 16">
            <a:hlinkClick r:id="rId3"/>
            <a:extLst>
              <a:ext uri="{FF2B5EF4-FFF2-40B4-BE49-F238E27FC236}">
                <a16:creationId xmlns:a16="http://schemas.microsoft.com/office/drawing/2014/main" id="{A41D3BBE-D337-43C2-8DBD-594834D588BC}"/>
              </a:ext>
            </a:extLst>
          </p:cNvPr>
          <p:cNvSpPr/>
          <p:nvPr/>
        </p:nvSpPr>
        <p:spPr>
          <a:xfrm>
            <a:off x="1204703" y="6318787"/>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66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25C45363-D000-0C44-A7EC-AE862D66772E}"/>
              </a:ext>
            </a:extLst>
          </p:cNvPr>
          <p:cNvSpPr/>
          <p:nvPr/>
        </p:nvSpPr>
        <p:spPr>
          <a:xfrm>
            <a:off x="8647650" y="3424261"/>
            <a:ext cx="484335" cy="484335"/>
          </a:xfrm>
          <a:prstGeom prst="ellipse">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79F7CFB6-7536-234E-85D8-84C1E73200CF}"/>
              </a:ext>
            </a:extLst>
          </p:cNvPr>
          <p:cNvPicPr>
            <a:picLocks noChangeAspect="1"/>
          </p:cNvPicPr>
          <p:nvPr/>
        </p:nvPicPr>
        <p:blipFill>
          <a:blip r:embed="rId3"/>
          <a:stretch>
            <a:fillRect/>
          </a:stretch>
        </p:blipFill>
        <p:spPr>
          <a:xfrm>
            <a:off x="4084351" y="1512679"/>
            <a:ext cx="1840396" cy="3938447"/>
          </a:xfrm>
          <a:prstGeom prst="rect">
            <a:avLst/>
          </a:prstGeom>
        </p:spPr>
      </p:pic>
      <p:sp>
        <p:nvSpPr>
          <p:cNvPr id="33" name="Rectangle 32">
            <a:extLst>
              <a:ext uri="{FF2B5EF4-FFF2-40B4-BE49-F238E27FC236}">
                <a16:creationId xmlns:a16="http://schemas.microsoft.com/office/drawing/2014/main" id="{E4E9CF59-53E6-8348-BDD2-76873EADE4BF}"/>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pic>
        <p:nvPicPr>
          <p:cNvPr id="23" name="Picture 22">
            <a:extLst>
              <a:ext uri="{FF2B5EF4-FFF2-40B4-BE49-F238E27FC236}">
                <a16:creationId xmlns:a16="http://schemas.microsoft.com/office/drawing/2014/main" id="{393ABB43-235C-5943-B586-6E2F6D0242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69573" y="6323162"/>
            <a:ext cx="2294631" cy="259871"/>
          </a:xfrm>
          <a:prstGeom prst="rect">
            <a:avLst/>
          </a:prstGeom>
        </p:spPr>
      </p:pic>
      <p:sp>
        <p:nvSpPr>
          <p:cNvPr id="21" name="Rectangle 20">
            <a:extLst>
              <a:ext uri="{FF2B5EF4-FFF2-40B4-BE49-F238E27FC236}">
                <a16:creationId xmlns:a16="http://schemas.microsoft.com/office/drawing/2014/main" id="{84A39895-5D6B-D143-A168-E2061C69EC6F}"/>
              </a:ext>
            </a:extLst>
          </p:cNvPr>
          <p:cNvSpPr/>
          <p:nvPr/>
        </p:nvSpPr>
        <p:spPr>
          <a:xfrm>
            <a:off x="886175" y="1718088"/>
            <a:ext cx="3001594" cy="2308324"/>
          </a:xfrm>
          <a:prstGeom prst="rect">
            <a:avLst/>
          </a:prstGeom>
        </p:spPr>
        <p:txBody>
          <a:bodyPr wrap="square" lIns="0" anchor="t">
            <a:spAutoFit/>
          </a:bodyPr>
          <a:lstStyle/>
          <a:p>
            <a:r>
              <a:rPr lang="en-US" sz="1600" b="1" dirty="0"/>
              <a:t>The social drivers of health </a:t>
            </a:r>
            <a:r>
              <a:rPr lang="en-US" sz="1600" dirty="0"/>
              <a:t>are the conditions in which people live, work, and play.  </a:t>
            </a:r>
          </a:p>
          <a:p>
            <a:endParaRPr lang="en-US" sz="1600" dirty="0"/>
          </a:p>
          <a:p>
            <a:r>
              <a:rPr lang="en-US" sz="1600" b="1" dirty="0"/>
              <a:t>Social and economic factors </a:t>
            </a:r>
            <a:r>
              <a:rPr lang="en-US" sz="1600" dirty="0"/>
              <a:t>include access to basic nutrition, a place to live, and economic opportunities all play a role in health.</a:t>
            </a:r>
            <a:r>
              <a:rPr lang="en-US" sz="1600" baseline="30000" dirty="0"/>
              <a:t>1</a:t>
            </a:r>
            <a:r>
              <a:rPr lang="en-US" sz="1600" dirty="0"/>
              <a:t> </a:t>
            </a:r>
          </a:p>
        </p:txBody>
      </p:sp>
      <p:sp>
        <p:nvSpPr>
          <p:cNvPr id="5" name="TextBox 4">
            <a:extLst>
              <a:ext uri="{FF2B5EF4-FFF2-40B4-BE49-F238E27FC236}">
                <a16:creationId xmlns:a16="http://schemas.microsoft.com/office/drawing/2014/main" id="{FE96F06F-3557-4FC8-9732-90A9F70774E5}"/>
              </a:ext>
            </a:extLst>
          </p:cNvPr>
          <p:cNvSpPr txBox="1"/>
          <p:nvPr/>
        </p:nvSpPr>
        <p:spPr>
          <a:xfrm>
            <a:off x="756691" y="5822645"/>
            <a:ext cx="10863068" cy="856132"/>
          </a:xfrm>
          <a:prstGeom prst="rect">
            <a:avLst/>
          </a:prstGeom>
          <a:noFill/>
        </p:spPr>
        <p:txBody>
          <a:bodyPr wrap="square" rtlCol="0">
            <a:spAutoFit/>
          </a:bodyPr>
          <a:lstStyle/>
          <a:p>
            <a:pPr>
              <a:tabLst>
                <a:tab pos="2546350" algn="l"/>
              </a:tabLst>
            </a:pPr>
            <a:r>
              <a:rPr lang="en-US" sz="1050" dirty="0">
                <a:latin typeface="Arial" panose="020B0604020202020204" pitchFamily="34" charset="0"/>
                <a:ea typeface="Times New Roman" panose="02020603050405020304" pitchFamily="18" charset="0"/>
                <a:cs typeface="Times New Roman" panose="02020603050405020304" pitchFamily="18" charset="0"/>
              </a:rPr>
              <a:t>Source: </a:t>
            </a:r>
            <a:r>
              <a:rPr lang="en-US" sz="1050" i="1" dirty="0">
                <a:latin typeface="Arial" panose="020B0604020202020204" pitchFamily="34" charset="0"/>
                <a:ea typeface="Times New Roman" panose="02020603050405020304" pitchFamily="18" charset="0"/>
                <a:cs typeface="Times New Roman" panose="02020603050405020304" pitchFamily="18" charset="0"/>
              </a:rPr>
              <a:t>University of Wisconsin, County Health Ranking Model, 2018.</a:t>
            </a:r>
            <a:br>
              <a:rPr lang="en-US" sz="1050" i="1" dirty="0">
                <a:latin typeface="Arial" panose="020B0604020202020204" pitchFamily="34" charset="0"/>
                <a:ea typeface="Times New Roman" panose="02020603050405020304" pitchFamily="18" charset="0"/>
                <a:cs typeface="Times New Roman" panose="02020603050405020304" pitchFamily="18" charset="0"/>
              </a:rPr>
            </a:br>
            <a:r>
              <a:rPr lang="en-US" sz="1050" i="1" dirty="0">
                <a:latin typeface="Arial" panose="020B0604020202020204" pitchFamily="34" charset="0"/>
                <a:ea typeface="Times New Roman" panose="02020603050405020304" pitchFamily="18" charset="0"/>
                <a:cs typeface="Times New Roman" panose="02020603050405020304" pitchFamily="18" charset="0"/>
              </a:rPr>
              <a:t>1</a:t>
            </a:r>
            <a:r>
              <a:rPr lang="en-US" sz="1050" b="1" dirty="0"/>
              <a:t>. </a:t>
            </a:r>
            <a:r>
              <a:rPr lang="en-US" sz="1050" dirty="0">
                <a:latin typeface="Arial" panose="020B0604020202020204" pitchFamily="34" charset="0"/>
                <a:ea typeface="Times New Roman" panose="02020603050405020304" pitchFamily="18" charset="0"/>
                <a:cs typeface="Times New Roman" panose="02020603050405020304" pitchFamily="18" charset="0"/>
              </a:rPr>
              <a:t>Also known as basic human needs.</a:t>
            </a:r>
          </a:p>
          <a:p>
            <a:pPr>
              <a:lnSpc>
                <a:spcPct val="107000"/>
              </a:lnSpc>
              <a:spcAft>
                <a:spcPts val="800"/>
              </a:spcAft>
              <a:tabLst>
                <a:tab pos="2546350" algn="l"/>
              </a:tabLst>
            </a:pP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tabLst>
                <a:tab pos="2546350" algn="l"/>
              </a:tabLs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Title 1">
            <a:extLst>
              <a:ext uri="{FF2B5EF4-FFF2-40B4-BE49-F238E27FC236}">
                <a16:creationId xmlns:a16="http://schemas.microsoft.com/office/drawing/2014/main" id="{B0CDA617-5CA8-3F43-AC66-ADFD6344F8D4}"/>
              </a:ext>
            </a:extLst>
          </p:cNvPr>
          <p:cNvSpPr txBox="1">
            <a:spLocks/>
          </p:cNvSpPr>
          <p:nvPr/>
        </p:nvSpPr>
        <p:spPr>
          <a:xfrm>
            <a:off x="859968" y="768364"/>
            <a:ext cx="11004235" cy="507831"/>
          </a:xfrm>
          <a:prstGeom prst="rect">
            <a:avLst/>
          </a:prstGeom>
        </p:spPr>
        <p:txBody>
          <a:bodyPr wrap="square" lIns="0" anchor="ctr" anchorCtr="0">
            <a:sp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3000" b="0" dirty="0"/>
              <a:t>Social drivers of health account for ~40</a:t>
            </a:r>
            <a:r>
              <a:rPr lang="en-US" sz="3000" b="0" baseline="30000" dirty="0"/>
              <a:t>%</a:t>
            </a:r>
            <a:r>
              <a:rPr lang="en-US" sz="3000" b="0" dirty="0"/>
              <a:t> of health outcomes</a:t>
            </a:r>
            <a:endParaRPr lang="en-US" sz="3000" b="0" dirty="0">
              <a:solidFill>
                <a:srgbClr val="003B72"/>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1EB71C61-2DE5-334E-BCE8-A048C3476842}"/>
              </a:ext>
            </a:extLst>
          </p:cNvPr>
          <p:cNvSpPr/>
          <p:nvPr/>
        </p:nvSpPr>
        <p:spPr>
          <a:xfrm>
            <a:off x="6235595" y="1592020"/>
            <a:ext cx="897215" cy="584775"/>
          </a:xfrm>
          <a:prstGeom prst="rect">
            <a:avLst/>
          </a:prstGeom>
        </p:spPr>
        <p:txBody>
          <a:bodyPr wrap="square" lIns="0" anchor="t">
            <a:spAutoFit/>
          </a:bodyPr>
          <a:lstStyle/>
          <a:p>
            <a:r>
              <a:rPr lang="en-US" sz="3200" b="1" dirty="0">
                <a:solidFill>
                  <a:schemeClr val="accent1"/>
                </a:solidFill>
              </a:rPr>
              <a:t>10</a:t>
            </a:r>
            <a:r>
              <a:rPr lang="en-US" sz="3200" baseline="30000" dirty="0">
                <a:solidFill>
                  <a:schemeClr val="accent1"/>
                </a:solidFill>
              </a:rPr>
              <a:t>%</a:t>
            </a:r>
          </a:p>
        </p:txBody>
      </p:sp>
      <p:sp>
        <p:nvSpPr>
          <p:cNvPr id="63" name="Rectangle 62">
            <a:hlinkClick r:id="" action="ppaction://hlinkshowjump?jump=previousslide"/>
            <a:extLst>
              <a:ext uri="{FF2B5EF4-FFF2-40B4-BE49-F238E27FC236}">
                <a16:creationId xmlns:a16="http://schemas.microsoft.com/office/drawing/2014/main" id="{F61AA69D-5F7B-D84D-81E6-209D9F7F5387}"/>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hlinkClick r:id="" action="ppaction://hlinkshowjump?jump=nextslide"/>
            <a:extLst>
              <a:ext uri="{FF2B5EF4-FFF2-40B4-BE49-F238E27FC236}">
                <a16:creationId xmlns:a16="http://schemas.microsoft.com/office/drawing/2014/main" id="{B38428B4-AD77-DB47-A17E-3E12493A4905}"/>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hlinkClick r:id="rId5"/>
            <a:extLst>
              <a:ext uri="{FF2B5EF4-FFF2-40B4-BE49-F238E27FC236}">
                <a16:creationId xmlns:a16="http://schemas.microsoft.com/office/drawing/2014/main" id="{1096DCAD-139A-2740-BC41-BCD22A55A8FC}"/>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F55E8A8-81ED-C247-9058-27A73A2C0E44}"/>
              </a:ext>
            </a:extLst>
          </p:cNvPr>
          <p:cNvSpPr/>
          <p:nvPr/>
        </p:nvSpPr>
        <p:spPr>
          <a:xfrm>
            <a:off x="7008924" y="1618217"/>
            <a:ext cx="1431843" cy="584775"/>
          </a:xfrm>
          <a:prstGeom prst="rect">
            <a:avLst/>
          </a:prstGeom>
        </p:spPr>
        <p:txBody>
          <a:bodyPr wrap="square" lIns="0" anchor="t">
            <a:spAutoFit/>
          </a:bodyPr>
          <a:lstStyle/>
          <a:p>
            <a:r>
              <a:rPr lang="en-US" sz="1600" b="1" dirty="0">
                <a:solidFill>
                  <a:schemeClr val="accent1"/>
                </a:solidFill>
              </a:rPr>
              <a:t>Physical </a:t>
            </a:r>
            <a:br>
              <a:rPr lang="en-US" sz="1600" b="1" dirty="0">
                <a:solidFill>
                  <a:schemeClr val="accent1"/>
                </a:solidFill>
              </a:rPr>
            </a:br>
            <a:r>
              <a:rPr lang="en-US" sz="1600" b="1" dirty="0">
                <a:solidFill>
                  <a:schemeClr val="accent1"/>
                </a:solidFill>
              </a:rPr>
              <a:t>environment</a:t>
            </a:r>
          </a:p>
        </p:txBody>
      </p:sp>
      <p:sp>
        <p:nvSpPr>
          <p:cNvPr id="83" name="Rectangle 82">
            <a:extLst>
              <a:ext uri="{FF2B5EF4-FFF2-40B4-BE49-F238E27FC236}">
                <a16:creationId xmlns:a16="http://schemas.microsoft.com/office/drawing/2014/main" id="{14A9DBFE-A92A-8C4C-9D85-D3DB985E2CE2}"/>
              </a:ext>
            </a:extLst>
          </p:cNvPr>
          <p:cNvSpPr/>
          <p:nvPr/>
        </p:nvSpPr>
        <p:spPr>
          <a:xfrm>
            <a:off x="6261237" y="3391181"/>
            <a:ext cx="897215" cy="584775"/>
          </a:xfrm>
          <a:prstGeom prst="rect">
            <a:avLst/>
          </a:prstGeom>
        </p:spPr>
        <p:txBody>
          <a:bodyPr wrap="square" lIns="0" anchor="t">
            <a:spAutoFit/>
          </a:bodyPr>
          <a:lstStyle/>
          <a:p>
            <a:r>
              <a:rPr lang="en-US" sz="3200" b="1" dirty="0">
                <a:solidFill>
                  <a:schemeClr val="accent1"/>
                </a:solidFill>
              </a:rPr>
              <a:t>30</a:t>
            </a:r>
            <a:r>
              <a:rPr lang="en-US" sz="3200" baseline="30000" dirty="0">
                <a:solidFill>
                  <a:schemeClr val="accent1"/>
                </a:solidFill>
              </a:rPr>
              <a:t>%</a:t>
            </a:r>
          </a:p>
        </p:txBody>
      </p:sp>
      <p:sp>
        <p:nvSpPr>
          <p:cNvPr id="84" name="Rectangle 83">
            <a:extLst>
              <a:ext uri="{FF2B5EF4-FFF2-40B4-BE49-F238E27FC236}">
                <a16:creationId xmlns:a16="http://schemas.microsoft.com/office/drawing/2014/main" id="{FA330406-FA28-D841-BFEB-88103AD852D5}"/>
              </a:ext>
            </a:extLst>
          </p:cNvPr>
          <p:cNvSpPr/>
          <p:nvPr/>
        </p:nvSpPr>
        <p:spPr>
          <a:xfrm>
            <a:off x="7030277" y="3461314"/>
            <a:ext cx="1312436" cy="584775"/>
          </a:xfrm>
          <a:prstGeom prst="rect">
            <a:avLst/>
          </a:prstGeom>
        </p:spPr>
        <p:txBody>
          <a:bodyPr wrap="square" lIns="0" anchor="t">
            <a:spAutoFit/>
          </a:bodyPr>
          <a:lstStyle/>
          <a:p>
            <a:r>
              <a:rPr lang="en-US" sz="1600" b="1" dirty="0">
                <a:solidFill>
                  <a:schemeClr val="accent1"/>
                </a:solidFill>
              </a:rPr>
              <a:t>Health</a:t>
            </a:r>
            <a:br>
              <a:rPr lang="en-US" sz="1600" b="1" dirty="0">
                <a:solidFill>
                  <a:schemeClr val="accent1"/>
                </a:solidFill>
              </a:rPr>
            </a:br>
            <a:r>
              <a:rPr lang="en-US" sz="1600" b="1" dirty="0">
                <a:solidFill>
                  <a:schemeClr val="accent1"/>
                </a:solidFill>
              </a:rPr>
              <a:t>behaviors</a:t>
            </a:r>
          </a:p>
        </p:txBody>
      </p:sp>
      <p:sp>
        <p:nvSpPr>
          <p:cNvPr id="85" name="Rectangle 84">
            <a:extLst>
              <a:ext uri="{FF2B5EF4-FFF2-40B4-BE49-F238E27FC236}">
                <a16:creationId xmlns:a16="http://schemas.microsoft.com/office/drawing/2014/main" id="{FA381EA7-8E86-D14A-9399-EEC65756C8BD}"/>
              </a:ext>
            </a:extLst>
          </p:cNvPr>
          <p:cNvSpPr/>
          <p:nvPr/>
        </p:nvSpPr>
        <p:spPr>
          <a:xfrm>
            <a:off x="6264078" y="2366129"/>
            <a:ext cx="897215" cy="584775"/>
          </a:xfrm>
          <a:prstGeom prst="rect">
            <a:avLst/>
          </a:prstGeom>
        </p:spPr>
        <p:txBody>
          <a:bodyPr wrap="square" lIns="0" anchor="t">
            <a:spAutoFit/>
          </a:bodyPr>
          <a:lstStyle/>
          <a:p>
            <a:r>
              <a:rPr lang="en-US" sz="3200" b="1" dirty="0">
                <a:solidFill>
                  <a:schemeClr val="accent1"/>
                </a:solidFill>
              </a:rPr>
              <a:t>20</a:t>
            </a:r>
            <a:r>
              <a:rPr lang="en-US" sz="3200" baseline="30000" dirty="0">
                <a:solidFill>
                  <a:schemeClr val="accent1"/>
                </a:solidFill>
              </a:rPr>
              <a:t>%</a:t>
            </a:r>
          </a:p>
        </p:txBody>
      </p:sp>
      <p:sp>
        <p:nvSpPr>
          <p:cNvPr id="86" name="Rectangle 85">
            <a:extLst>
              <a:ext uri="{FF2B5EF4-FFF2-40B4-BE49-F238E27FC236}">
                <a16:creationId xmlns:a16="http://schemas.microsoft.com/office/drawing/2014/main" id="{B9153C91-588B-244B-8344-8E6032003011}"/>
              </a:ext>
            </a:extLst>
          </p:cNvPr>
          <p:cNvSpPr/>
          <p:nvPr/>
        </p:nvSpPr>
        <p:spPr>
          <a:xfrm>
            <a:off x="7030278" y="2402907"/>
            <a:ext cx="1312436" cy="584775"/>
          </a:xfrm>
          <a:prstGeom prst="rect">
            <a:avLst/>
          </a:prstGeom>
        </p:spPr>
        <p:txBody>
          <a:bodyPr wrap="square" lIns="0" anchor="t">
            <a:spAutoFit/>
          </a:bodyPr>
          <a:lstStyle/>
          <a:p>
            <a:r>
              <a:rPr lang="en-US" sz="1600" b="1" dirty="0">
                <a:solidFill>
                  <a:schemeClr val="accent1"/>
                </a:solidFill>
              </a:rPr>
              <a:t>Health</a:t>
            </a:r>
            <a:br>
              <a:rPr lang="en-US" sz="1600" b="1" dirty="0">
                <a:solidFill>
                  <a:schemeClr val="accent1"/>
                </a:solidFill>
              </a:rPr>
            </a:br>
            <a:r>
              <a:rPr lang="en-US" sz="1600" b="1" dirty="0">
                <a:solidFill>
                  <a:schemeClr val="accent1"/>
                </a:solidFill>
              </a:rPr>
              <a:t>care</a:t>
            </a:r>
          </a:p>
        </p:txBody>
      </p:sp>
      <p:sp>
        <p:nvSpPr>
          <p:cNvPr id="87" name="Rectangle 86">
            <a:extLst>
              <a:ext uri="{FF2B5EF4-FFF2-40B4-BE49-F238E27FC236}">
                <a16:creationId xmlns:a16="http://schemas.microsoft.com/office/drawing/2014/main" id="{192A1CB1-B744-AD4A-A3A8-3D68CA76B87D}"/>
              </a:ext>
            </a:extLst>
          </p:cNvPr>
          <p:cNvSpPr/>
          <p:nvPr/>
        </p:nvSpPr>
        <p:spPr>
          <a:xfrm>
            <a:off x="6253786" y="4356053"/>
            <a:ext cx="897215" cy="584775"/>
          </a:xfrm>
          <a:prstGeom prst="rect">
            <a:avLst/>
          </a:prstGeom>
        </p:spPr>
        <p:txBody>
          <a:bodyPr wrap="square" lIns="0" anchor="t">
            <a:spAutoFit/>
          </a:bodyPr>
          <a:lstStyle/>
          <a:p>
            <a:r>
              <a:rPr lang="en-US" sz="3200" b="1" dirty="0">
                <a:solidFill>
                  <a:schemeClr val="accent1"/>
                </a:solidFill>
              </a:rPr>
              <a:t>40</a:t>
            </a:r>
            <a:r>
              <a:rPr lang="en-US" sz="3200" baseline="30000" dirty="0">
                <a:solidFill>
                  <a:schemeClr val="accent1"/>
                </a:solidFill>
              </a:rPr>
              <a:t>%</a:t>
            </a:r>
          </a:p>
        </p:txBody>
      </p:sp>
      <p:sp>
        <p:nvSpPr>
          <p:cNvPr id="88" name="Rectangle 87">
            <a:extLst>
              <a:ext uri="{FF2B5EF4-FFF2-40B4-BE49-F238E27FC236}">
                <a16:creationId xmlns:a16="http://schemas.microsoft.com/office/drawing/2014/main" id="{D98BDE66-E70B-B946-A9E5-525B69E06D30}"/>
              </a:ext>
            </a:extLst>
          </p:cNvPr>
          <p:cNvSpPr/>
          <p:nvPr/>
        </p:nvSpPr>
        <p:spPr>
          <a:xfrm>
            <a:off x="7040372" y="4379390"/>
            <a:ext cx="1607278" cy="584775"/>
          </a:xfrm>
          <a:prstGeom prst="rect">
            <a:avLst/>
          </a:prstGeom>
        </p:spPr>
        <p:txBody>
          <a:bodyPr wrap="square" lIns="0" anchor="t">
            <a:spAutoFit/>
          </a:bodyPr>
          <a:lstStyle/>
          <a:p>
            <a:r>
              <a:rPr lang="en-US" sz="1600" b="1" dirty="0">
                <a:solidFill>
                  <a:schemeClr val="accent1"/>
                </a:solidFill>
              </a:rPr>
              <a:t>Socioeconomic factors</a:t>
            </a:r>
          </a:p>
        </p:txBody>
      </p:sp>
      <p:cxnSp>
        <p:nvCxnSpPr>
          <p:cNvPr id="89" name="Straight Connector 88">
            <a:extLst>
              <a:ext uri="{FF2B5EF4-FFF2-40B4-BE49-F238E27FC236}">
                <a16:creationId xmlns:a16="http://schemas.microsoft.com/office/drawing/2014/main" id="{E18E168B-B04D-DC4F-8C45-AB422314F781}"/>
              </a:ext>
            </a:extLst>
          </p:cNvPr>
          <p:cNvCxnSpPr>
            <a:cxnSpLocks/>
          </p:cNvCxnSpPr>
          <p:nvPr/>
        </p:nvCxnSpPr>
        <p:spPr>
          <a:xfrm>
            <a:off x="5423338" y="1781323"/>
            <a:ext cx="671074"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48805E5-E42C-BC4F-ACBF-7243DCBF2AD9}"/>
              </a:ext>
            </a:extLst>
          </p:cNvPr>
          <p:cNvCxnSpPr>
            <a:cxnSpLocks/>
          </p:cNvCxnSpPr>
          <p:nvPr/>
        </p:nvCxnSpPr>
        <p:spPr>
          <a:xfrm>
            <a:off x="5834651" y="2541004"/>
            <a:ext cx="27450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BF2A8C-577E-2748-A4D2-FE26F7755F5A}"/>
              </a:ext>
            </a:extLst>
          </p:cNvPr>
          <p:cNvCxnSpPr>
            <a:cxnSpLocks/>
          </p:cNvCxnSpPr>
          <p:nvPr/>
        </p:nvCxnSpPr>
        <p:spPr>
          <a:xfrm>
            <a:off x="5560142" y="4525177"/>
            <a:ext cx="549018"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93" name="Graphic 92">
            <a:extLst>
              <a:ext uri="{FF2B5EF4-FFF2-40B4-BE49-F238E27FC236}">
                <a16:creationId xmlns:a16="http://schemas.microsoft.com/office/drawing/2014/main" id="{208EF8FF-764C-674F-BC88-6B29C0F8E4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1980" y="1598673"/>
            <a:ext cx="555759" cy="555759"/>
          </a:xfrm>
          <a:prstGeom prst="rect">
            <a:avLst/>
          </a:prstGeom>
        </p:spPr>
      </p:pic>
      <p:pic>
        <p:nvPicPr>
          <p:cNvPr id="94" name="Graphic 93">
            <a:extLst>
              <a:ext uri="{FF2B5EF4-FFF2-40B4-BE49-F238E27FC236}">
                <a16:creationId xmlns:a16="http://schemas.microsoft.com/office/drawing/2014/main" id="{195113D6-54B5-7240-B284-FC65EDDCC9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11980" y="2397952"/>
            <a:ext cx="555759" cy="555759"/>
          </a:xfrm>
          <a:prstGeom prst="rect">
            <a:avLst/>
          </a:prstGeom>
        </p:spPr>
      </p:pic>
      <p:pic>
        <p:nvPicPr>
          <p:cNvPr id="96" name="Graphic 95">
            <a:extLst>
              <a:ext uri="{FF2B5EF4-FFF2-40B4-BE49-F238E27FC236}">
                <a16:creationId xmlns:a16="http://schemas.microsoft.com/office/drawing/2014/main" id="{0C6A5AB2-B4AF-C641-A18C-50DFD6D2D7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78868" y="3445435"/>
            <a:ext cx="555759" cy="555759"/>
          </a:xfrm>
          <a:prstGeom prst="rect">
            <a:avLst/>
          </a:prstGeom>
        </p:spPr>
      </p:pic>
      <p:pic>
        <p:nvPicPr>
          <p:cNvPr id="97" name="Graphic 96">
            <a:extLst>
              <a:ext uri="{FF2B5EF4-FFF2-40B4-BE49-F238E27FC236}">
                <a16:creationId xmlns:a16="http://schemas.microsoft.com/office/drawing/2014/main" id="{8ABFA520-5F11-1F40-AF1E-FD8D74D5E7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45424" y="3445435"/>
            <a:ext cx="555759" cy="555759"/>
          </a:xfrm>
          <a:prstGeom prst="rect">
            <a:avLst/>
          </a:prstGeom>
        </p:spPr>
      </p:pic>
      <p:pic>
        <p:nvPicPr>
          <p:cNvPr id="98" name="Graphic 97">
            <a:extLst>
              <a:ext uri="{FF2B5EF4-FFF2-40B4-BE49-F238E27FC236}">
                <a16:creationId xmlns:a16="http://schemas.microsoft.com/office/drawing/2014/main" id="{A26EEA88-9477-3746-9D7E-AA1D943C38A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46404" y="4452020"/>
            <a:ext cx="555759" cy="555759"/>
          </a:xfrm>
          <a:prstGeom prst="rect">
            <a:avLst/>
          </a:prstGeom>
        </p:spPr>
      </p:pic>
      <p:pic>
        <p:nvPicPr>
          <p:cNvPr id="99" name="Graphic 98">
            <a:extLst>
              <a:ext uri="{FF2B5EF4-FFF2-40B4-BE49-F238E27FC236}">
                <a16:creationId xmlns:a16="http://schemas.microsoft.com/office/drawing/2014/main" id="{C3949B1E-C270-E342-8AA0-77014B0BDC3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229192" y="4452020"/>
            <a:ext cx="555759" cy="555759"/>
          </a:xfrm>
          <a:prstGeom prst="rect">
            <a:avLst/>
          </a:prstGeom>
        </p:spPr>
      </p:pic>
      <p:pic>
        <p:nvPicPr>
          <p:cNvPr id="100" name="Graphic 99">
            <a:extLst>
              <a:ext uri="{FF2B5EF4-FFF2-40B4-BE49-F238E27FC236}">
                <a16:creationId xmlns:a16="http://schemas.microsoft.com/office/drawing/2014/main" id="{9F098CCD-36F9-644C-9C4D-2F7FC381BA6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080829" y="4452020"/>
            <a:ext cx="555759" cy="555759"/>
          </a:xfrm>
          <a:prstGeom prst="rect">
            <a:avLst/>
          </a:prstGeom>
        </p:spPr>
      </p:pic>
      <p:pic>
        <p:nvPicPr>
          <p:cNvPr id="101" name="Graphic 100">
            <a:extLst>
              <a:ext uri="{FF2B5EF4-FFF2-40B4-BE49-F238E27FC236}">
                <a16:creationId xmlns:a16="http://schemas.microsoft.com/office/drawing/2014/main" id="{855CA556-1EC6-2442-8C64-ED851AB8F18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463616" y="4452020"/>
            <a:ext cx="555759" cy="555759"/>
          </a:xfrm>
          <a:prstGeom prst="rect">
            <a:avLst/>
          </a:prstGeom>
        </p:spPr>
      </p:pic>
      <p:pic>
        <p:nvPicPr>
          <p:cNvPr id="102" name="Graphic 101">
            <a:extLst>
              <a:ext uri="{FF2B5EF4-FFF2-40B4-BE49-F238E27FC236}">
                <a16:creationId xmlns:a16="http://schemas.microsoft.com/office/drawing/2014/main" id="{9798C309-5DA4-C54B-BF19-D7A91D4D331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611980" y="4452020"/>
            <a:ext cx="555759" cy="555759"/>
          </a:xfrm>
          <a:prstGeom prst="rect">
            <a:avLst/>
          </a:prstGeom>
        </p:spPr>
      </p:pic>
      <p:pic>
        <p:nvPicPr>
          <p:cNvPr id="103" name="Graphic 102">
            <a:extLst>
              <a:ext uri="{FF2B5EF4-FFF2-40B4-BE49-F238E27FC236}">
                <a16:creationId xmlns:a16="http://schemas.microsoft.com/office/drawing/2014/main" id="{1558CF35-CB3C-A044-ABF7-703752D2822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462146" y="3445435"/>
            <a:ext cx="555759" cy="555759"/>
          </a:xfrm>
          <a:prstGeom prst="rect">
            <a:avLst/>
          </a:prstGeom>
        </p:spPr>
      </p:pic>
      <p:pic>
        <p:nvPicPr>
          <p:cNvPr id="106" name="Graphic 105">
            <a:extLst>
              <a:ext uri="{FF2B5EF4-FFF2-40B4-BE49-F238E27FC236}">
                <a16:creationId xmlns:a16="http://schemas.microsoft.com/office/drawing/2014/main" id="{1B0A6F76-6F95-AC4E-AE3C-51A842A48A0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226662" y="3444601"/>
            <a:ext cx="555760" cy="555760"/>
          </a:xfrm>
          <a:prstGeom prst="rect">
            <a:avLst/>
          </a:prstGeom>
        </p:spPr>
      </p:pic>
      <p:sp>
        <p:nvSpPr>
          <p:cNvPr id="19" name="Rectangle 18">
            <a:extLst>
              <a:ext uri="{FF2B5EF4-FFF2-40B4-BE49-F238E27FC236}">
                <a16:creationId xmlns:a16="http://schemas.microsoft.com/office/drawing/2014/main" id="{883C021C-C6AC-4445-B988-1ECE9341E9E6}"/>
              </a:ext>
            </a:extLst>
          </p:cNvPr>
          <p:cNvSpPr/>
          <p:nvPr/>
        </p:nvSpPr>
        <p:spPr>
          <a:xfrm>
            <a:off x="9407050" y="4666302"/>
            <a:ext cx="173711" cy="161780"/>
          </a:xfrm>
          <a:prstGeom prst="rect">
            <a:avLst/>
          </a:prstGeom>
          <a:solidFill>
            <a:srgbClr val="E5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Picture 117" descr="A picture containing icon&#10;&#10;Description automatically generated">
            <a:extLst>
              <a:ext uri="{FF2B5EF4-FFF2-40B4-BE49-F238E27FC236}">
                <a16:creationId xmlns:a16="http://schemas.microsoft.com/office/drawing/2014/main" id="{A37C54C7-ADA4-9045-875C-DA96EABAD204}"/>
              </a:ext>
            </a:extLst>
          </p:cNvPr>
          <p:cNvPicPr>
            <a:picLocks noChangeAspect="1"/>
          </p:cNvPicPr>
          <p:nvPr/>
        </p:nvPicPr>
        <p:blipFill>
          <a:blip r:embed="rId28"/>
          <a:stretch>
            <a:fillRect/>
          </a:stretch>
        </p:blipFill>
        <p:spPr>
          <a:xfrm>
            <a:off x="8628734" y="3460536"/>
            <a:ext cx="529322" cy="635187"/>
          </a:xfrm>
          <a:prstGeom prst="rect">
            <a:avLst/>
          </a:prstGeom>
        </p:spPr>
      </p:pic>
      <p:cxnSp>
        <p:nvCxnSpPr>
          <p:cNvPr id="59" name="Straight Connector 58">
            <a:extLst>
              <a:ext uri="{FF2B5EF4-FFF2-40B4-BE49-F238E27FC236}">
                <a16:creationId xmlns:a16="http://schemas.microsoft.com/office/drawing/2014/main" id="{B34D7172-074B-7548-9738-12138871A237}"/>
              </a:ext>
            </a:extLst>
          </p:cNvPr>
          <p:cNvCxnSpPr>
            <a:cxnSpLocks/>
          </p:cNvCxnSpPr>
          <p:nvPr/>
        </p:nvCxnSpPr>
        <p:spPr>
          <a:xfrm>
            <a:off x="5939737" y="3601910"/>
            <a:ext cx="169257"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3104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744BEE-E945-4793-AD95-506DFB30273E}"/>
              </a:ext>
            </a:extLst>
          </p:cNvPr>
          <p:cNvSpPr>
            <a:spLocks noGrp="1"/>
          </p:cNvSpPr>
          <p:nvPr>
            <p:ph type="title"/>
          </p:nvPr>
        </p:nvSpPr>
        <p:spPr/>
        <p:txBody>
          <a:bodyPr/>
          <a:lstStyle/>
          <a:p>
            <a:r>
              <a:rPr lang="en-US" dirty="0"/>
              <a:t>Hawaii Heat Map</a:t>
            </a:r>
          </a:p>
        </p:txBody>
      </p:sp>
      <p:sp>
        <p:nvSpPr>
          <p:cNvPr id="11" name="Rectangle 10">
            <a:extLst>
              <a:ext uri="{FF2B5EF4-FFF2-40B4-BE49-F238E27FC236}">
                <a16:creationId xmlns:a16="http://schemas.microsoft.com/office/drawing/2014/main" id="{5E82681C-7A05-41A5-827A-37907D767AFD}"/>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pic>
        <p:nvPicPr>
          <p:cNvPr id="13" name="Picture 12">
            <a:extLst>
              <a:ext uri="{FF2B5EF4-FFF2-40B4-BE49-F238E27FC236}">
                <a16:creationId xmlns:a16="http://schemas.microsoft.com/office/drawing/2014/main" id="{D154116C-C8CD-49EC-BC22-EDA64FB113FC}"/>
              </a:ext>
            </a:extLst>
          </p:cNvPr>
          <p:cNvPicPr>
            <a:picLocks noChangeAspect="1"/>
          </p:cNvPicPr>
          <p:nvPr/>
        </p:nvPicPr>
        <p:blipFill>
          <a:blip r:embed="rId3"/>
          <a:stretch>
            <a:fillRect/>
          </a:stretch>
        </p:blipFill>
        <p:spPr>
          <a:xfrm>
            <a:off x="5144087" y="1208125"/>
            <a:ext cx="6170207" cy="422116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75A79117-08B4-4732-9A8E-7B237558EA86}"/>
              </a:ext>
            </a:extLst>
          </p:cNvPr>
          <p:cNvPicPr>
            <a:picLocks noChangeAspect="1"/>
          </p:cNvPicPr>
          <p:nvPr/>
        </p:nvPicPr>
        <p:blipFill>
          <a:blip r:embed="rId4"/>
          <a:stretch>
            <a:fillRect/>
          </a:stretch>
        </p:blipFill>
        <p:spPr>
          <a:xfrm>
            <a:off x="3259089" y="3318706"/>
            <a:ext cx="5075603" cy="3198495"/>
          </a:xfrm>
          <a:prstGeom prst="rect">
            <a:avLst/>
          </a:prstGeom>
          <a:ln>
            <a:noFill/>
          </a:ln>
          <a:effectLst>
            <a:outerShdw blurRad="292100" dist="139700" dir="2700000" algn="tl" rotWithShape="0">
              <a:srgbClr val="333333">
                <a:alpha val="65000"/>
              </a:srgbClr>
            </a:outerShdw>
          </a:effectLst>
        </p:spPr>
      </p:pic>
      <p:sp>
        <p:nvSpPr>
          <p:cNvPr id="15" name="TextBox 1">
            <a:extLst>
              <a:ext uri="{FF2B5EF4-FFF2-40B4-BE49-F238E27FC236}">
                <a16:creationId xmlns:a16="http://schemas.microsoft.com/office/drawing/2014/main" id="{B17CCD57-435B-4F30-B7EB-08616A7A22EC}"/>
              </a:ext>
            </a:extLst>
          </p:cNvPr>
          <p:cNvSpPr txBox="1"/>
          <p:nvPr/>
        </p:nvSpPr>
        <p:spPr>
          <a:xfrm>
            <a:off x="999944" y="1752240"/>
            <a:ext cx="1879600" cy="1939925"/>
          </a:xfrm>
          <a:prstGeom prst="rect">
            <a:avLst/>
          </a:prstGeom>
          <a:noFill/>
          <a:ln w="3175">
            <a:solidFill>
              <a:schemeClr val="bg1">
                <a:lumMod val="50000"/>
              </a:schemeClr>
            </a:solid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ts val="0"/>
              </a:spcBef>
              <a:spcAft>
                <a:spcPts val="600"/>
              </a:spcAft>
              <a:buClr>
                <a:schemeClr val="accent5"/>
              </a:buClr>
              <a:defRPr/>
            </a:pPr>
            <a:r>
              <a:rPr lang="en-US" sz="1200" dirty="0">
                <a:solidFill>
                  <a:schemeClr val="bg1">
                    <a:lumMod val="50000"/>
                  </a:schemeClr>
                </a:solidFill>
              </a:rPr>
              <a:t>Using NDI, each census tract is assigned one of five levels. Level 1 indicates the least deprived (i.e. most well-off by education, income, housing and employment standards), and Level 5 indicates the most deprived.</a:t>
            </a:r>
          </a:p>
        </p:txBody>
      </p:sp>
      <p:pic>
        <p:nvPicPr>
          <p:cNvPr id="16" name="Picture 15">
            <a:extLst>
              <a:ext uri="{FF2B5EF4-FFF2-40B4-BE49-F238E27FC236}">
                <a16:creationId xmlns:a16="http://schemas.microsoft.com/office/drawing/2014/main" id="{B2B42BB6-251E-43F7-A402-64F8AD11A299}"/>
              </a:ext>
            </a:extLst>
          </p:cNvPr>
          <p:cNvPicPr>
            <a:picLocks noChangeAspect="1"/>
          </p:cNvPicPr>
          <p:nvPr/>
        </p:nvPicPr>
        <p:blipFill>
          <a:blip r:embed="rId5"/>
          <a:stretch>
            <a:fillRect/>
          </a:stretch>
        </p:blipFill>
        <p:spPr>
          <a:xfrm>
            <a:off x="988831" y="3860440"/>
            <a:ext cx="1890713" cy="1527175"/>
          </a:xfrm>
          <a:prstGeom prst="rect">
            <a:avLst/>
          </a:prstGeom>
          <a:ln w="3175">
            <a:solidFill>
              <a:schemeClr val="bg1">
                <a:lumMod val="50000"/>
              </a:schemeClr>
            </a:solidFill>
          </a:ln>
        </p:spPr>
      </p:pic>
    </p:spTree>
    <p:extLst>
      <p:ext uri="{BB962C8B-B14F-4D97-AF65-F5344CB8AC3E}">
        <p14:creationId xmlns:p14="http://schemas.microsoft.com/office/powerpoint/2010/main" val="130896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B59F030-2A1B-4321-B25F-B0C71FCB3694}"/>
              </a:ext>
            </a:extLst>
          </p:cNvPr>
          <p:cNvSpPr/>
          <p:nvPr/>
        </p:nvSpPr>
        <p:spPr>
          <a:xfrm>
            <a:off x="1800078" y="1765972"/>
            <a:ext cx="3749040" cy="3263228"/>
          </a:xfrm>
          <a:prstGeom prst="roundRect">
            <a:avLst>
              <a:gd name="adj" fmla="val 0"/>
            </a:avLst>
          </a:prstGeom>
          <a:solidFill>
            <a:srgbClr val="004568"/>
          </a:solidFill>
          <a:ln w="57150">
            <a:solidFill>
              <a:srgbClr val="004568"/>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lnSpc>
                <a:spcPct val="150000"/>
              </a:lnSpc>
              <a:spcAft>
                <a:spcPts val="1000"/>
              </a:spcAft>
            </a:pPr>
            <a:r>
              <a:rPr lang="en-US" sz="2800" b="1" dirty="0">
                <a:solidFill>
                  <a:schemeClr val="bg1"/>
                </a:solidFill>
              </a:rPr>
              <a:t>Drivers</a:t>
            </a:r>
            <a:endParaRPr lang="en-US" dirty="0">
              <a:solidFill>
                <a:schemeClr val="bg1"/>
              </a:solidFill>
            </a:endParaRPr>
          </a:p>
          <a:p>
            <a:pPr marL="342900" indent="-342900">
              <a:lnSpc>
                <a:spcPct val="150000"/>
              </a:lnSpc>
              <a:buFont typeface="Arial" panose="020B0604020202020204" pitchFamily="34" charset="0"/>
              <a:buChar char="•"/>
            </a:pPr>
            <a:r>
              <a:rPr lang="en-US" sz="1600" dirty="0">
                <a:solidFill>
                  <a:schemeClr val="bg1"/>
                </a:solidFill>
              </a:rPr>
              <a:t>Economic Stability &amp; Opportunity</a:t>
            </a:r>
          </a:p>
          <a:p>
            <a:pPr marL="342900" indent="-342900">
              <a:lnSpc>
                <a:spcPct val="150000"/>
              </a:lnSpc>
              <a:buFont typeface="Arial" panose="020B0604020202020204" pitchFamily="34" charset="0"/>
              <a:buChar char="•"/>
            </a:pPr>
            <a:r>
              <a:rPr lang="en-US" sz="1600" dirty="0">
                <a:solidFill>
                  <a:schemeClr val="bg1"/>
                </a:solidFill>
              </a:rPr>
              <a:t>Education</a:t>
            </a:r>
          </a:p>
          <a:p>
            <a:pPr marL="342900" indent="-342900">
              <a:lnSpc>
                <a:spcPct val="150000"/>
              </a:lnSpc>
              <a:buFont typeface="Arial" panose="020B0604020202020204" pitchFamily="34" charset="0"/>
              <a:buChar char="•"/>
            </a:pPr>
            <a:r>
              <a:rPr lang="en-US" sz="1600" dirty="0">
                <a:solidFill>
                  <a:schemeClr val="bg1"/>
                </a:solidFill>
              </a:rPr>
              <a:t>Social and Community Context</a:t>
            </a:r>
          </a:p>
          <a:p>
            <a:pPr marL="342900" indent="-342900">
              <a:lnSpc>
                <a:spcPct val="150000"/>
              </a:lnSpc>
              <a:buFont typeface="Arial" panose="020B0604020202020204" pitchFamily="34" charset="0"/>
              <a:buChar char="•"/>
            </a:pPr>
            <a:r>
              <a:rPr lang="en-US" sz="1600" dirty="0">
                <a:solidFill>
                  <a:schemeClr val="bg1"/>
                </a:solidFill>
              </a:rPr>
              <a:t>Neighborhood &amp; Built Environment</a:t>
            </a:r>
          </a:p>
          <a:p>
            <a:pPr marL="342900" indent="-342900">
              <a:lnSpc>
                <a:spcPct val="150000"/>
              </a:lnSpc>
              <a:buFont typeface="Arial" panose="020B0604020202020204" pitchFamily="34" charset="0"/>
              <a:buChar char="•"/>
            </a:pPr>
            <a:r>
              <a:rPr lang="en-US" sz="1600" dirty="0">
                <a:solidFill>
                  <a:schemeClr val="bg1"/>
                </a:solidFill>
              </a:rPr>
              <a:t>Healthcare System</a:t>
            </a:r>
          </a:p>
        </p:txBody>
      </p:sp>
      <p:sp>
        <p:nvSpPr>
          <p:cNvPr id="31" name="Rectangle: Rounded Corners 30">
            <a:extLst>
              <a:ext uri="{FF2B5EF4-FFF2-40B4-BE49-F238E27FC236}">
                <a16:creationId xmlns:a16="http://schemas.microsoft.com/office/drawing/2014/main" id="{95521468-AECF-4555-928D-2C4A27BAA293}"/>
              </a:ext>
            </a:extLst>
          </p:cNvPr>
          <p:cNvSpPr/>
          <p:nvPr/>
        </p:nvSpPr>
        <p:spPr>
          <a:xfrm>
            <a:off x="6639707" y="1765971"/>
            <a:ext cx="3749040" cy="3261597"/>
          </a:xfrm>
          <a:prstGeom prst="roundRect">
            <a:avLst>
              <a:gd name="adj" fmla="val 0"/>
            </a:avLst>
          </a:prstGeom>
          <a:ln w="57150">
            <a:solidFill>
              <a:srgbClr val="004568"/>
            </a:solidFill>
          </a:ln>
        </p:spPr>
        <p:style>
          <a:lnRef idx="2">
            <a:schemeClr val="accent5"/>
          </a:lnRef>
          <a:fillRef idx="1">
            <a:schemeClr val="lt1"/>
          </a:fillRef>
          <a:effectRef idx="0">
            <a:schemeClr val="accent5"/>
          </a:effectRef>
          <a:fontRef idx="minor">
            <a:schemeClr val="dk1"/>
          </a:fontRef>
        </p:style>
        <p:txBody>
          <a:bodyPr rtlCol="0" anchor="t" anchorCtr="0"/>
          <a:lstStyle/>
          <a:p>
            <a:pPr algn="ctr">
              <a:lnSpc>
                <a:spcPct val="150000"/>
              </a:lnSpc>
              <a:spcAft>
                <a:spcPts val="1000"/>
              </a:spcAft>
            </a:pPr>
            <a:r>
              <a:rPr lang="en-US" sz="2800" b="1" dirty="0">
                <a:solidFill>
                  <a:srgbClr val="004568"/>
                </a:solidFill>
              </a:rPr>
              <a:t>Needs</a:t>
            </a:r>
            <a:endParaRPr lang="en-US" dirty="0">
              <a:solidFill>
                <a:srgbClr val="004568"/>
              </a:solidFill>
            </a:endParaRPr>
          </a:p>
          <a:p>
            <a:pPr marL="342900" indent="-342900">
              <a:lnSpc>
                <a:spcPct val="150000"/>
              </a:lnSpc>
              <a:buFont typeface="Arial" panose="020B0604020202020204" pitchFamily="34" charset="0"/>
              <a:buChar char="•"/>
            </a:pPr>
            <a:r>
              <a:rPr lang="en-US" sz="1600" dirty="0">
                <a:solidFill>
                  <a:srgbClr val="004568"/>
                </a:solidFill>
              </a:rPr>
              <a:t>Living Wage</a:t>
            </a:r>
          </a:p>
          <a:p>
            <a:pPr marL="342900" indent="-342900">
              <a:lnSpc>
                <a:spcPct val="150000"/>
              </a:lnSpc>
              <a:buFont typeface="Arial" panose="020B0604020202020204" pitchFamily="34" charset="0"/>
              <a:buChar char="•"/>
            </a:pPr>
            <a:r>
              <a:rPr lang="en-US" sz="1600" dirty="0">
                <a:solidFill>
                  <a:srgbClr val="004568"/>
                </a:solidFill>
              </a:rPr>
              <a:t>Payment rent/mortgage &amp; Utilities</a:t>
            </a:r>
          </a:p>
          <a:p>
            <a:pPr marL="342900" indent="-342900">
              <a:lnSpc>
                <a:spcPct val="150000"/>
              </a:lnSpc>
              <a:buFont typeface="Arial" panose="020B0604020202020204" pitchFamily="34" charset="0"/>
              <a:buChar char="•"/>
            </a:pPr>
            <a:r>
              <a:rPr lang="en-US" sz="1600" dirty="0">
                <a:solidFill>
                  <a:srgbClr val="004568"/>
                </a:solidFill>
              </a:rPr>
              <a:t>Affordable Food</a:t>
            </a:r>
          </a:p>
          <a:p>
            <a:pPr marL="342900" indent="-342900">
              <a:lnSpc>
                <a:spcPct val="150000"/>
              </a:lnSpc>
              <a:buFont typeface="Arial" panose="020B0604020202020204" pitchFamily="34" charset="0"/>
              <a:buChar char="•"/>
            </a:pPr>
            <a:r>
              <a:rPr lang="en-US" sz="1600" dirty="0">
                <a:solidFill>
                  <a:srgbClr val="004568"/>
                </a:solidFill>
              </a:rPr>
              <a:t>Reliable Transportation</a:t>
            </a:r>
          </a:p>
          <a:p>
            <a:pPr marL="342900" indent="-342900">
              <a:lnSpc>
                <a:spcPct val="150000"/>
              </a:lnSpc>
              <a:buFont typeface="Arial" panose="020B0604020202020204" pitchFamily="34" charset="0"/>
              <a:buChar char="•"/>
            </a:pPr>
            <a:r>
              <a:rPr lang="en-US" sz="1600" dirty="0">
                <a:solidFill>
                  <a:srgbClr val="004568"/>
                </a:solidFill>
              </a:rPr>
              <a:t>Personal Safety</a:t>
            </a:r>
          </a:p>
        </p:txBody>
      </p:sp>
      <p:sp>
        <p:nvSpPr>
          <p:cNvPr id="6" name="TextBox 5">
            <a:extLst>
              <a:ext uri="{FF2B5EF4-FFF2-40B4-BE49-F238E27FC236}">
                <a16:creationId xmlns:a16="http://schemas.microsoft.com/office/drawing/2014/main" id="{FBDF029A-92F7-46D2-B5D5-8058BC51FCB1}"/>
              </a:ext>
            </a:extLst>
          </p:cNvPr>
          <p:cNvSpPr txBox="1"/>
          <p:nvPr/>
        </p:nvSpPr>
        <p:spPr>
          <a:xfrm>
            <a:off x="1771941" y="5190853"/>
            <a:ext cx="3777177" cy="646331"/>
          </a:xfrm>
          <a:prstGeom prst="rect">
            <a:avLst/>
          </a:prstGeom>
          <a:noFill/>
        </p:spPr>
        <p:txBody>
          <a:bodyPr wrap="square" rtlCol="0">
            <a:spAutoFit/>
          </a:bodyPr>
          <a:lstStyle/>
          <a:p>
            <a:pPr algn="ctr"/>
            <a:r>
              <a:rPr lang="en-US" sz="1800" dirty="0">
                <a:solidFill>
                  <a:srgbClr val="004568"/>
                </a:solidFill>
              </a:rPr>
              <a:t>Community conditions that</a:t>
            </a:r>
          </a:p>
          <a:p>
            <a:pPr algn="ctr"/>
            <a:r>
              <a:rPr lang="en-US" sz="1800" dirty="0">
                <a:solidFill>
                  <a:srgbClr val="004568"/>
                </a:solidFill>
              </a:rPr>
              <a:t> drive health</a:t>
            </a:r>
          </a:p>
        </p:txBody>
      </p:sp>
      <p:sp>
        <p:nvSpPr>
          <p:cNvPr id="33" name="TextBox 32">
            <a:extLst>
              <a:ext uri="{FF2B5EF4-FFF2-40B4-BE49-F238E27FC236}">
                <a16:creationId xmlns:a16="http://schemas.microsoft.com/office/drawing/2014/main" id="{D6DCC8A3-EBC7-44C3-8C23-00044628D699}"/>
              </a:ext>
            </a:extLst>
          </p:cNvPr>
          <p:cNvSpPr txBox="1"/>
          <p:nvPr/>
        </p:nvSpPr>
        <p:spPr>
          <a:xfrm>
            <a:off x="6834017" y="5161288"/>
            <a:ext cx="3360421" cy="646331"/>
          </a:xfrm>
          <a:prstGeom prst="rect">
            <a:avLst/>
          </a:prstGeom>
          <a:noFill/>
        </p:spPr>
        <p:txBody>
          <a:bodyPr wrap="square" rtlCol="0">
            <a:spAutoFit/>
          </a:bodyPr>
          <a:lstStyle/>
          <a:p>
            <a:pPr algn="ctr"/>
            <a:r>
              <a:rPr lang="en-US" sz="1800" dirty="0">
                <a:solidFill>
                  <a:srgbClr val="004568"/>
                </a:solidFill>
              </a:rPr>
              <a:t>Resources people need to meet everyday demands of life</a:t>
            </a:r>
          </a:p>
        </p:txBody>
      </p:sp>
      <p:sp>
        <p:nvSpPr>
          <p:cNvPr id="7" name="Arrow: Right 6">
            <a:extLst>
              <a:ext uri="{FF2B5EF4-FFF2-40B4-BE49-F238E27FC236}">
                <a16:creationId xmlns:a16="http://schemas.microsoft.com/office/drawing/2014/main" id="{CA8A0407-CA6D-4E9F-B06B-CE04D3868C55}"/>
              </a:ext>
            </a:extLst>
          </p:cNvPr>
          <p:cNvSpPr/>
          <p:nvPr/>
        </p:nvSpPr>
        <p:spPr>
          <a:xfrm>
            <a:off x="5717222" y="2751828"/>
            <a:ext cx="788670" cy="50292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665C6A-48D9-4B62-AF98-43182810FFAF}"/>
              </a:ext>
            </a:extLst>
          </p:cNvPr>
          <p:cNvSpPr/>
          <p:nvPr/>
        </p:nvSpPr>
        <p:spPr>
          <a:xfrm>
            <a:off x="8514228" y="6198671"/>
            <a:ext cx="1929161" cy="523220"/>
          </a:xfrm>
          <a:prstGeom prst="rect">
            <a:avLst/>
          </a:prstGeom>
        </p:spPr>
        <p:txBody>
          <a:bodyPr wrap="square">
            <a:spAutoFit/>
          </a:bodyPr>
          <a:lstStyle/>
          <a:p>
            <a:r>
              <a:rPr lang="en-US" sz="1000" b="1" dirty="0">
                <a:solidFill>
                  <a:schemeClr val="tx2">
                    <a:lumMod val="50000"/>
                  </a:schemeClr>
                </a:solidFill>
              </a:rPr>
              <a:t>Social Drivers of Health</a:t>
            </a:r>
          </a:p>
          <a:p>
            <a:r>
              <a:rPr lang="en-US" sz="900" dirty="0">
                <a:solidFill>
                  <a:schemeClr val="tx2">
                    <a:lumMod val="50000"/>
                  </a:schemeClr>
                </a:solidFill>
              </a:rPr>
              <a:t>Continuing Education Class</a:t>
            </a:r>
          </a:p>
          <a:p>
            <a:r>
              <a:rPr lang="en-US" sz="900" i="1" dirty="0">
                <a:solidFill>
                  <a:schemeClr val="tx2">
                    <a:lumMod val="50000"/>
                  </a:schemeClr>
                </a:solidFill>
              </a:rPr>
              <a:t>December 9, 2020</a:t>
            </a:r>
          </a:p>
        </p:txBody>
      </p:sp>
      <p:sp>
        <p:nvSpPr>
          <p:cNvPr id="11" name="Rectangle 10">
            <a:extLst>
              <a:ext uri="{FF2B5EF4-FFF2-40B4-BE49-F238E27FC236}">
                <a16:creationId xmlns:a16="http://schemas.microsoft.com/office/drawing/2014/main" id="{CD46C7B1-867F-4A29-8CD8-CDA32B50C3EE}"/>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2" name="Title 1">
            <a:extLst>
              <a:ext uri="{FF2B5EF4-FFF2-40B4-BE49-F238E27FC236}">
                <a16:creationId xmlns:a16="http://schemas.microsoft.com/office/drawing/2014/main" id="{D43A0E6E-E24F-4630-A548-F900A7D9172A}"/>
              </a:ext>
            </a:extLst>
          </p:cNvPr>
          <p:cNvSpPr>
            <a:spLocks noGrp="1"/>
          </p:cNvSpPr>
          <p:nvPr>
            <p:ph type="title"/>
          </p:nvPr>
        </p:nvSpPr>
        <p:spPr/>
        <p:txBody>
          <a:bodyPr/>
          <a:lstStyle/>
          <a:p>
            <a:r>
              <a:rPr lang="en-US" dirty="0"/>
              <a:t>Social Health:  Social </a:t>
            </a:r>
            <a:r>
              <a:rPr lang="en-US" b="1" dirty="0"/>
              <a:t>Drivers</a:t>
            </a:r>
            <a:r>
              <a:rPr lang="en-US" dirty="0"/>
              <a:t> vs. Social </a:t>
            </a:r>
            <a:r>
              <a:rPr lang="en-US" b="1" dirty="0"/>
              <a:t>Needs</a:t>
            </a:r>
          </a:p>
        </p:txBody>
      </p:sp>
    </p:spTree>
    <p:extLst>
      <p:ext uri="{BB962C8B-B14F-4D97-AF65-F5344CB8AC3E}">
        <p14:creationId xmlns:p14="http://schemas.microsoft.com/office/powerpoint/2010/main" val="84463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3405FF-1651-4A0E-97B3-BB73684D4933}"/>
              </a:ext>
            </a:extLst>
          </p:cNvPr>
          <p:cNvSpPr/>
          <p:nvPr/>
        </p:nvSpPr>
        <p:spPr>
          <a:xfrm>
            <a:off x="9866312" y="3124104"/>
            <a:ext cx="137160" cy="99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F6112FE-6FB2-4732-A3BD-6D01203241DB}"/>
              </a:ext>
            </a:extLst>
          </p:cNvPr>
          <p:cNvSpPr>
            <a:spLocks noGrp="1"/>
          </p:cNvSpPr>
          <p:nvPr>
            <p:ph type="title"/>
          </p:nvPr>
        </p:nvSpPr>
        <p:spPr/>
        <p:txBody>
          <a:bodyPr/>
          <a:lstStyle/>
          <a:p>
            <a:r>
              <a:rPr lang="en-US" dirty="0"/>
              <a:t>Social Needs Prevalence</a:t>
            </a:r>
          </a:p>
        </p:txBody>
      </p:sp>
      <p:sp>
        <p:nvSpPr>
          <p:cNvPr id="27" name="Content Placeholder 7">
            <a:extLst>
              <a:ext uri="{FF2B5EF4-FFF2-40B4-BE49-F238E27FC236}">
                <a16:creationId xmlns:a16="http://schemas.microsoft.com/office/drawing/2014/main" id="{FF11575D-19E8-4775-A8E9-2EAA88C00210}"/>
              </a:ext>
            </a:extLst>
          </p:cNvPr>
          <p:cNvSpPr>
            <a:spLocks noGrp="1"/>
          </p:cNvSpPr>
          <p:nvPr>
            <p:ph idx="1"/>
          </p:nvPr>
        </p:nvSpPr>
        <p:spPr/>
        <p:txBody>
          <a:bodyPr/>
          <a:lstStyle/>
          <a:p>
            <a:r>
              <a:rPr lang="en-US" sz="2400" b="1" dirty="0">
                <a:solidFill>
                  <a:schemeClr val="accent1"/>
                </a:solidFill>
              </a:rPr>
              <a:t>68% </a:t>
            </a:r>
            <a:r>
              <a:rPr lang="en-US" sz="2400" dirty="0">
                <a:solidFill>
                  <a:schemeClr val="bg2">
                    <a:lumMod val="25000"/>
                  </a:schemeClr>
                </a:solidFill>
              </a:rPr>
              <a:t>of Americans have trouble meeting at least one social need such as food, financial strain, housing or social isolation</a:t>
            </a:r>
            <a:r>
              <a:rPr lang="en-US" sz="1000" baseline="90000" dirty="0">
                <a:solidFill>
                  <a:schemeClr val="bg2">
                    <a:lumMod val="25000"/>
                  </a:schemeClr>
                </a:solidFill>
              </a:rPr>
              <a:t>1</a:t>
            </a:r>
          </a:p>
          <a:p>
            <a:endParaRPr lang="en-US" sz="2400" dirty="0"/>
          </a:p>
          <a:p>
            <a:r>
              <a:rPr lang="en-US" sz="2400" b="1" dirty="0">
                <a:solidFill>
                  <a:schemeClr val="accent1"/>
                </a:solidFill>
              </a:rPr>
              <a:t>38% </a:t>
            </a:r>
            <a:r>
              <a:rPr lang="en-US" sz="2400" dirty="0">
                <a:solidFill>
                  <a:schemeClr val="bg2">
                    <a:lumMod val="25000"/>
                  </a:schemeClr>
                </a:solidFill>
              </a:rPr>
              <a:t>of commercially insured individuals had at least one unmet need</a:t>
            </a:r>
            <a:r>
              <a:rPr lang="en-US" sz="1000" baseline="90000" dirty="0">
                <a:solidFill>
                  <a:schemeClr val="bg2">
                    <a:lumMod val="25000"/>
                  </a:schemeClr>
                </a:solidFill>
              </a:rPr>
              <a:t>2</a:t>
            </a:r>
          </a:p>
          <a:p>
            <a:endParaRPr lang="en-US" sz="2400" dirty="0"/>
          </a:p>
          <a:p>
            <a:r>
              <a:rPr lang="en-US" sz="2400" b="1" dirty="0">
                <a:solidFill>
                  <a:schemeClr val="accent1"/>
                </a:solidFill>
              </a:rPr>
              <a:t>40%</a:t>
            </a:r>
            <a:r>
              <a:rPr lang="en-US" sz="2400" dirty="0">
                <a:solidFill>
                  <a:schemeClr val="accent1"/>
                </a:solidFill>
              </a:rPr>
              <a:t> </a:t>
            </a:r>
            <a:r>
              <a:rPr lang="en-US" sz="2400" dirty="0">
                <a:solidFill>
                  <a:schemeClr val="bg2">
                    <a:lumMod val="25000"/>
                  </a:schemeClr>
                </a:solidFill>
              </a:rPr>
              <a:t>of Americans surveyed could not pay for an unexpected $400 expense</a:t>
            </a:r>
            <a:r>
              <a:rPr lang="en-US" sz="1000" baseline="90000" dirty="0">
                <a:solidFill>
                  <a:schemeClr val="bg2">
                    <a:lumMod val="25000"/>
                  </a:schemeClr>
                </a:solidFill>
              </a:rPr>
              <a:t>3</a:t>
            </a:r>
          </a:p>
          <a:p>
            <a:endParaRPr lang="en-US" dirty="0"/>
          </a:p>
        </p:txBody>
      </p:sp>
      <p:sp>
        <p:nvSpPr>
          <p:cNvPr id="28" name="TextBox 27">
            <a:extLst>
              <a:ext uri="{FF2B5EF4-FFF2-40B4-BE49-F238E27FC236}">
                <a16:creationId xmlns:a16="http://schemas.microsoft.com/office/drawing/2014/main" id="{B6AA1968-B9A5-4715-96E2-C0D5E7BF81B3}"/>
              </a:ext>
            </a:extLst>
          </p:cNvPr>
          <p:cNvSpPr txBox="1"/>
          <p:nvPr/>
        </p:nvSpPr>
        <p:spPr>
          <a:xfrm>
            <a:off x="837979" y="5487768"/>
            <a:ext cx="7753611" cy="646331"/>
          </a:xfrm>
          <a:prstGeom prst="rect">
            <a:avLst/>
          </a:prstGeom>
          <a:noFill/>
        </p:spPr>
        <p:txBody>
          <a:bodyPr wrap="square" rtlCol="0">
            <a:spAutoFit/>
          </a:bodyPr>
          <a:lstStyle/>
          <a:p>
            <a:r>
              <a:rPr lang="en-US" sz="900" dirty="0">
                <a:solidFill>
                  <a:schemeClr val="bg2">
                    <a:lumMod val="50000"/>
                  </a:schemeClr>
                </a:solidFill>
              </a:rPr>
              <a:t>1. 2019 Social Needs in America Survey, Kaiser Permanente</a:t>
            </a:r>
          </a:p>
          <a:p>
            <a:r>
              <a:rPr lang="en-US" sz="900" dirty="0">
                <a:solidFill>
                  <a:schemeClr val="bg2">
                    <a:lumMod val="50000"/>
                  </a:schemeClr>
                </a:solidFill>
              </a:rPr>
              <a:t>2. Berkowitz, S., et al., (2017). Addressing Unmet Basic Resource Needs as Part of Chronic Cardiometabolic Disease Management, JAMA Internal Medicine. 177(2):244-252.</a:t>
            </a:r>
          </a:p>
          <a:p>
            <a:r>
              <a:rPr lang="en-US" sz="900" dirty="0">
                <a:solidFill>
                  <a:schemeClr val="bg2">
                    <a:lumMod val="50000"/>
                  </a:schemeClr>
                </a:solidFill>
              </a:rPr>
              <a:t>3.  2018 Survey of Household Economics and Decision Making, US Federal Reserve</a:t>
            </a:r>
          </a:p>
        </p:txBody>
      </p:sp>
      <p:sp>
        <p:nvSpPr>
          <p:cNvPr id="7" name="Rectangle 6">
            <a:extLst>
              <a:ext uri="{FF2B5EF4-FFF2-40B4-BE49-F238E27FC236}">
                <a16:creationId xmlns:a16="http://schemas.microsoft.com/office/drawing/2014/main" id="{DF696941-54D6-425A-83F7-397840C9CCFC}"/>
              </a:ext>
            </a:extLst>
          </p:cNvPr>
          <p:cNvSpPr/>
          <p:nvPr/>
        </p:nvSpPr>
        <p:spPr>
          <a:xfrm>
            <a:off x="8514228" y="6198671"/>
            <a:ext cx="1929161" cy="523220"/>
          </a:xfrm>
          <a:prstGeom prst="rect">
            <a:avLst/>
          </a:prstGeom>
        </p:spPr>
        <p:txBody>
          <a:bodyPr wrap="square">
            <a:spAutoFit/>
          </a:bodyPr>
          <a:lstStyle/>
          <a:p>
            <a:r>
              <a:rPr lang="en-US" sz="1000" b="1" dirty="0">
                <a:solidFill>
                  <a:schemeClr val="tx2">
                    <a:lumMod val="50000"/>
                  </a:schemeClr>
                </a:solidFill>
              </a:rPr>
              <a:t>Social Drivers of Health</a:t>
            </a:r>
          </a:p>
          <a:p>
            <a:r>
              <a:rPr lang="en-US" sz="900" dirty="0">
                <a:solidFill>
                  <a:schemeClr val="tx2">
                    <a:lumMod val="50000"/>
                  </a:schemeClr>
                </a:solidFill>
              </a:rPr>
              <a:t>Continuing Education Class</a:t>
            </a:r>
          </a:p>
          <a:p>
            <a:r>
              <a:rPr lang="en-US" sz="900" i="1" dirty="0">
                <a:solidFill>
                  <a:schemeClr val="tx2">
                    <a:lumMod val="50000"/>
                  </a:schemeClr>
                </a:solidFill>
              </a:rPr>
              <a:t>December 9, 2020</a:t>
            </a:r>
          </a:p>
        </p:txBody>
      </p:sp>
      <p:sp>
        <p:nvSpPr>
          <p:cNvPr id="8" name="Rectangle 7">
            <a:extLst>
              <a:ext uri="{FF2B5EF4-FFF2-40B4-BE49-F238E27FC236}">
                <a16:creationId xmlns:a16="http://schemas.microsoft.com/office/drawing/2014/main" id="{E1BDC7CE-EF02-4D91-BB22-2DA1D1B97DDD}"/>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Tree>
    <p:extLst>
      <p:ext uri="{BB962C8B-B14F-4D97-AF65-F5344CB8AC3E}">
        <p14:creationId xmlns:p14="http://schemas.microsoft.com/office/powerpoint/2010/main" val="214683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65E21A4-E027-488A-9C97-70F5B2E7DD93}"/>
              </a:ext>
            </a:extLst>
          </p:cNvPr>
          <p:cNvSpPr txBox="1">
            <a:spLocks/>
          </p:cNvSpPr>
          <p:nvPr/>
        </p:nvSpPr>
        <p:spPr>
          <a:xfrm>
            <a:off x="1893886" y="729368"/>
            <a:ext cx="8492827" cy="910957"/>
          </a:xfrm>
          <a:prstGeom prst="rect">
            <a:avLst/>
          </a:prstGeom>
        </p:spPr>
        <p:txBody>
          <a:bodyPr vert="horz" lIns="91440" tIns="45720" rIns="91440" bIns="45720" rtlCol="0" anchor="ctr" anchorCtr="0">
            <a:noAutofit/>
          </a:bodyPr>
          <a:lstStyle>
            <a:lvl1pPr algn="l" defTabSz="685800" rtl="0" eaLnBrk="1" latinLnBrk="0" hangingPunct="1">
              <a:lnSpc>
                <a:spcPct val="100000"/>
              </a:lnSpc>
              <a:spcBef>
                <a:spcPct val="0"/>
              </a:spcBef>
              <a:buNone/>
              <a:defRPr sz="1950" b="1" kern="1200">
                <a:solidFill>
                  <a:schemeClr val="tx2"/>
                </a:solidFill>
                <a:latin typeface="+mj-lt"/>
                <a:ea typeface="+mj-ea"/>
                <a:cs typeface="+mj-cs"/>
              </a:defRPr>
            </a:lvl1pPr>
          </a:lstStyle>
          <a:p>
            <a:endParaRPr lang="en-US" dirty="0"/>
          </a:p>
        </p:txBody>
      </p:sp>
      <p:pic>
        <p:nvPicPr>
          <p:cNvPr id="1026" name="Picture 1">
            <a:extLst>
              <a:ext uri="{FF2B5EF4-FFF2-40B4-BE49-F238E27FC236}">
                <a16:creationId xmlns:a16="http://schemas.microsoft.com/office/drawing/2014/main" id="{275535BC-B1AC-4F73-8C89-2ADA7FF50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794" y="6205632"/>
            <a:ext cx="1130618" cy="55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89C455A8-CB7A-443F-AA69-EE7DE0D928D9}"/>
              </a:ext>
            </a:extLst>
          </p:cNvPr>
          <p:cNvSpPr txBox="1"/>
          <p:nvPr/>
        </p:nvSpPr>
        <p:spPr>
          <a:xfrm>
            <a:off x="928628" y="1439947"/>
            <a:ext cx="9084051" cy="369332"/>
          </a:xfrm>
          <a:prstGeom prst="rect">
            <a:avLst/>
          </a:prstGeom>
          <a:noFill/>
        </p:spPr>
        <p:txBody>
          <a:bodyPr wrap="square">
            <a:spAutoFit/>
          </a:bodyPr>
          <a:lstStyle/>
          <a:p>
            <a:r>
              <a:rPr lang="en-US" sz="1800" dirty="0">
                <a:solidFill>
                  <a:schemeClr val="accent1">
                    <a:lumMod val="50000"/>
                  </a:schemeClr>
                </a:solidFill>
                <a:cs typeface="Arial" panose="020B0604020202020204" pitchFamily="34" charset="0"/>
              </a:rPr>
              <a:t>Helping the communities where your employees work and live is part of our DNA </a:t>
            </a:r>
          </a:p>
        </p:txBody>
      </p:sp>
      <p:sp>
        <p:nvSpPr>
          <p:cNvPr id="48" name="TextBox 47">
            <a:extLst>
              <a:ext uri="{FF2B5EF4-FFF2-40B4-BE49-F238E27FC236}">
                <a16:creationId xmlns:a16="http://schemas.microsoft.com/office/drawing/2014/main" id="{BA59F5E6-F9D7-4554-B505-2D39DAFC8E85}"/>
              </a:ext>
            </a:extLst>
          </p:cNvPr>
          <p:cNvSpPr txBox="1"/>
          <p:nvPr/>
        </p:nvSpPr>
        <p:spPr>
          <a:xfrm>
            <a:off x="7673215" y="4970014"/>
            <a:ext cx="2187838" cy="523220"/>
          </a:xfrm>
          <a:prstGeom prst="rect">
            <a:avLst/>
          </a:prstGeom>
          <a:noFill/>
        </p:spPr>
        <p:txBody>
          <a:bodyPr wrap="square">
            <a:spAutoFit/>
          </a:bodyPr>
          <a:lstStyle/>
          <a:p>
            <a:pPr algn="ctr" defTabSz="257168">
              <a:spcBef>
                <a:spcPts val="600"/>
              </a:spcBef>
              <a:buClr>
                <a:srgbClr val="000000"/>
              </a:buClr>
              <a:buSzPts val="1400"/>
              <a:defRPr/>
            </a:pPr>
            <a:r>
              <a:rPr lang="en-US" sz="1400" b="1" kern="0" dirty="0">
                <a:solidFill>
                  <a:schemeClr val="bg2">
                    <a:lumMod val="25000"/>
                  </a:schemeClr>
                </a:solidFill>
                <a:latin typeface="Arial" panose="020B0604020202020204" pitchFamily="34" charset="0"/>
                <a:ea typeface="Calibri"/>
                <a:cs typeface="Arial" panose="020B0604020202020204" pitchFamily="34" charset="0"/>
                <a:sym typeface="Calibri"/>
              </a:rPr>
              <a:t>Optimize </a:t>
            </a:r>
            <a:r>
              <a:rPr lang="en-US" sz="1400" kern="0" dirty="0">
                <a:solidFill>
                  <a:schemeClr val="bg2">
                    <a:lumMod val="25000"/>
                  </a:schemeClr>
                </a:solidFill>
                <a:latin typeface="Arial" panose="020B0604020202020204" pitchFamily="34" charset="0"/>
                <a:ea typeface="Calibri"/>
                <a:cs typeface="Arial" panose="020B0604020202020204" pitchFamily="34" charset="0"/>
                <a:sym typeface="Calibri"/>
              </a:rPr>
              <a:t>data to inform social health ecosystem</a:t>
            </a:r>
            <a:r>
              <a:rPr lang="en-US" sz="1400" b="1" kern="0" dirty="0">
                <a:solidFill>
                  <a:schemeClr val="bg2">
                    <a:lumMod val="25000"/>
                  </a:schemeClr>
                </a:solidFill>
                <a:latin typeface="Arial" panose="020B0604020202020204" pitchFamily="34" charset="0"/>
                <a:ea typeface="Calibri"/>
                <a:cs typeface="Arial" panose="020B0604020202020204" pitchFamily="34" charset="0"/>
                <a:sym typeface="Calibri"/>
              </a:rPr>
              <a:t> </a:t>
            </a:r>
          </a:p>
        </p:txBody>
      </p:sp>
      <p:sp>
        <p:nvSpPr>
          <p:cNvPr id="49" name="TextBox 48">
            <a:extLst>
              <a:ext uri="{FF2B5EF4-FFF2-40B4-BE49-F238E27FC236}">
                <a16:creationId xmlns:a16="http://schemas.microsoft.com/office/drawing/2014/main" id="{17594E50-1990-48D4-923F-6C60FC738200}"/>
              </a:ext>
            </a:extLst>
          </p:cNvPr>
          <p:cNvSpPr txBox="1"/>
          <p:nvPr/>
        </p:nvSpPr>
        <p:spPr>
          <a:xfrm>
            <a:off x="2293595" y="2091539"/>
            <a:ext cx="2477170" cy="307777"/>
          </a:xfrm>
          <a:prstGeom prst="rect">
            <a:avLst/>
          </a:prstGeom>
          <a:noFill/>
        </p:spPr>
        <p:txBody>
          <a:bodyPr wrap="square">
            <a:spAutoFit/>
          </a:bodyPr>
          <a:lstStyle/>
          <a:p>
            <a:pPr algn="ctr" defTabSz="257168">
              <a:spcBef>
                <a:spcPts val="600"/>
              </a:spcBef>
              <a:buClr>
                <a:srgbClr val="000000"/>
              </a:buClr>
              <a:buSzPts val="1400"/>
              <a:defRPr/>
            </a:pPr>
            <a:r>
              <a:rPr lang="en-US" sz="1400" b="1" kern="0" dirty="0">
                <a:solidFill>
                  <a:schemeClr val="bg2">
                    <a:lumMod val="25000"/>
                  </a:schemeClr>
                </a:solidFill>
                <a:latin typeface="Arial" panose="020B0604020202020204" pitchFamily="34" charset="0"/>
                <a:ea typeface="Calibri"/>
                <a:cs typeface="Arial" panose="020B0604020202020204" pitchFamily="34" charset="0"/>
                <a:sym typeface="Calibri"/>
              </a:rPr>
              <a:t>Identify </a:t>
            </a:r>
            <a:r>
              <a:rPr lang="en-US" sz="1400" kern="0" dirty="0">
                <a:solidFill>
                  <a:schemeClr val="bg2">
                    <a:lumMod val="25000"/>
                  </a:schemeClr>
                </a:solidFill>
                <a:latin typeface="Arial" panose="020B0604020202020204" pitchFamily="34" charset="0"/>
                <a:ea typeface="Calibri"/>
                <a:cs typeface="Arial" panose="020B0604020202020204" pitchFamily="34" charset="0"/>
                <a:sym typeface="Calibri"/>
              </a:rPr>
              <a:t>social needs</a:t>
            </a:r>
          </a:p>
        </p:txBody>
      </p:sp>
      <p:sp>
        <p:nvSpPr>
          <p:cNvPr id="56" name="TextBox 55">
            <a:extLst>
              <a:ext uri="{FF2B5EF4-FFF2-40B4-BE49-F238E27FC236}">
                <a16:creationId xmlns:a16="http://schemas.microsoft.com/office/drawing/2014/main" id="{097FDA1E-5DCD-43A8-B34D-B8FF046AE53F}"/>
              </a:ext>
            </a:extLst>
          </p:cNvPr>
          <p:cNvSpPr txBox="1"/>
          <p:nvPr/>
        </p:nvSpPr>
        <p:spPr>
          <a:xfrm>
            <a:off x="4192112" y="5169655"/>
            <a:ext cx="1962593" cy="523220"/>
          </a:xfrm>
          <a:prstGeom prst="rect">
            <a:avLst/>
          </a:prstGeom>
          <a:noFill/>
        </p:spPr>
        <p:txBody>
          <a:bodyPr wrap="square">
            <a:spAutoFit/>
          </a:bodyPr>
          <a:lstStyle/>
          <a:p>
            <a:pPr algn="ctr" defTabSz="257168">
              <a:spcBef>
                <a:spcPts val="600"/>
              </a:spcBef>
              <a:buClr>
                <a:srgbClr val="000000"/>
              </a:buClr>
              <a:buSzPts val="1400"/>
              <a:defRPr/>
            </a:pPr>
            <a:r>
              <a:rPr lang="en-US" sz="1400" b="1" kern="0" dirty="0">
                <a:solidFill>
                  <a:schemeClr val="bg2">
                    <a:lumMod val="25000"/>
                  </a:schemeClr>
                </a:solidFill>
                <a:latin typeface="Arial" panose="020B0604020202020204" pitchFamily="34" charset="0"/>
                <a:ea typeface="Calibri"/>
                <a:cs typeface="Arial" panose="020B0604020202020204" pitchFamily="34" charset="0"/>
                <a:sym typeface="Calibri"/>
              </a:rPr>
              <a:t>Connect </a:t>
            </a:r>
            <a:r>
              <a:rPr lang="en-US" sz="1400" kern="0" dirty="0">
                <a:solidFill>
                  <a:schemeClr val="bg2">
                    <a:lumMod val="25000"/>
                  </a:schemeClr>
                </a:solidFill>
                <a:latin typeface="Arial" panose="020B0604020202020204" pitchFamily="34" charset="0"/>
                <a:ea typeface="Calibri"/>
                <a:cs typeface="Arial" panose="020B0604020202020204" pitchFamily="34" charset="0"/>
                <a:sym typeface="Calibri"/>
              </a:rPr>
              <a:t>to community resources</a:t>
            </a:r>
            <a:r>
              <a:rPr lang="en-US" sz="1400" b="1" kern="0" dirty="0">
                <a:solidFill>
                  <a:schemeClr val="bg2">
                    <a:lumMod val="25000"/>
                  </a:schemeClr>
                </a:solidFill>
                <a:latin typeface="Arial" panose="020B0604020202020204" pitchFamily="34" charset="0"/>
                <a:ea typeface="Calibri"/>
                <a:cs typeface="Arial" panose="020B0604020202020204" pitchFamily="34" charset="0"/>
                <a:sym typeface="Calibri"/>
              </a:rPr>
              <a:t>  </a:t>
            </a:r>
          </a:p>
        </p:txBody>
      </p:sp>
      <p:sp>
        <p:nvSpPr>
          <p:cNvPr id="57" name="TextBox 56">
            <a:extLst>
              <a:ext uri="{FF2B5EF4-FFF2-40B4-BE49-F238E27FC236}">
                <a16:creationId xmlns:a16="http://schemas.microsoft.com/office/drawing/2014/main" id="{4D98C671-D91E-4676-A7C2-741F4D69DF4F}"/>
              </a:ext>
            </a:extLst>
          </p:cNvPr>
          <p:cNvSpPr txBox="1"/>
          <p:nvPr/>
        </p:nvSpPr>
        <p:spPr>
          <a:xfrm>
            <a:off x="6094413" y="1829928"/>
            <a:ext cx="1507255" cy="523220"/>
          </a:xfrm>
          <a:prstGeom prst="rect">
            <a:avLst/>
          </a:prstGeom>
          <a:noFill/>
        </p:spPr>
        <p:txBody>
          <a:bodyPr wrap="square">
            <a:spAutoFit/>
          </a:bodyPr>
          <a:lstStyle/>
          <a:p>
            <a:pPr algn="ctr" defTabSz="257168">
              <a:spcBef>
                <a:spcPts val="600"/>
              </a:spcBef>
              <a:buClr>
                <a:srgbClr val="000000"/>
              </a:buClr>
              <a:buSzPts val="1400"/>
              <a:defRPr/>
            </a:pPr>
            <a:r>
              <a:rPr lang="en-US" sz="1400" b="1" kern="0" dirty="0">
                <a:solidFill>
                  <a:schemeClr val="bg2">
                    <a:lumMod val="25000"/>
                  </a:schemeClr>
                </a:solidFill>
                <a:latin typeface="Arial" panose="020B0604020202020204" pitchFamily="34" charset="0"/>
                <a:ea typeface="Calibri"/>
                <a:cs typeface="Arial" panose="020B0604020202020204" pitchFamily="34" charset="0"/>
                <a:sym typeface="Calibri"/>
              </a:rPr>
              <a:t>Inform </a:t>
            </a:r>
            <a:r>
              <a:rPr lang="en-US" sz="1400" kern="0" dirty="0">
                <a:solidFill>
                  <a:schemeClr val="bg2">
                    <a:lumMod val="25000"/>
                  </a:schemeClr>
                </a:solidFill>
                <a:latin typeface="Arial" panose="020B0604020202020204" pitchFamily="34" charset="0"/>
                <a:ea typeface="Calibri"/>
                <a:cs typeface="Arial" panose="020B0604020202020204" pitchFamily="34" charset="0"/>
                <a:sym typeface="Calibri"/>
              </a:rPr>
              <a:t>through referral system</a:t>
            </a:r>
          </a:p>
        </p:txBody>
      </p:sp>
      <p:sp>
        <p:nvSpPr>
          <p:cNvPr id="58" name="Oval 57">
            <a:extLst>
              <a:ext uri="{FF2B5EF4-FFF2-40B4-BE49-F238E27FC236}">
                <a16:creationId xmlns:a16="http://schemas.microsoft.com/office/drawing/2014/main" id="{D6E7821E-32B4-4BA3-8EEB-0CCE0551F5D1}"/>
              </a:ext>
            </a:extLst>
          </p:cNvPr>
          <p:cNvSpPr/>
          <p:nvPr/>
        </p:nvSpPr>
        <p:spPr>
          <a:xfrm>
            <a:off x="4533328" y="3818606"/>
            <a:ext cx="1280160" cy="1280160"/>
          </a:xfrm>
          <a:prstGeom prst="ellipse">
            <a:avLst/>
          </a:prstGeom>
          <a:noFill/>
          <a:ln w="66675">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00" b="1" dirty="0">
              <a:solidFill>
                <a:srgbClr val="0B78B2"/>
              </a:solidFill>
              <a:latin typeface="Arial" panose="020B0604020202020204"/>
              <a:cs typeface="Arial" panose="020B0604020202020204" pitchFamily="34" charset="0"/>
            </a:endParaRPr>
          </a:p>
        </p:txBody>
      </p:sp>
      <p:sp>
        <p:nvSpPr>
          <p:cNvPr id="59" name="Oval 58">
            <a:extLst>
              <a:ext uri="{FF2B5EF4-FFF2-40B4-BE49-F238E27FC236}">
                <a16:creationId xmlns:a16="http://schemas.microsoft.com/office/drawing/2014/main" id="{5BB2B3C6-2356-4A97-80AA-542A3B75287F}"/>
              </a:ext>
            </a:extLst>
          </p:cNvPr>
          <p:cNvSpPr/>
          <p:nvPr/>
        </p:nvSpPr>
        <p:spPr>
          <a:xfrm>
            <a:off x="2892100" y="2548243"/>
            <a:ext cx="1280160" cy="1280160"/>
          </a:xfrm>
          <a:prstGeom prst="ellipse">
            <a:avLst/>
          </a:prstGeom>
          <a:noFill/>
          <a:ln w="66675">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00" b="1" dirty="0">
              <a:solidFill>
                <a:srgbClr val="0B78B2"/>
              </a:solidFill>
              <a:latin typeface="Arial" panose="020B0604020202020204"/>
              <a:cs typeface="Arial" panose="020B0604020202020204" pitchFamily="34" charset="0"/>
            </a:endParaRPr>
          </a:p>
        </p:txBody>
      </p:sp>
      <p:sp>
        <p:nvSpPr>
          <p:cNvPr id="60" name="Oval 59">
            <a:extLst>
              <a:ext uri="{FF2B5EF4-FFF2-40B4-BE49-F238E27FC236}">
                <a16:creationId xmlns:a16="http://schemas.microsoft.com/office/drawing/2014/main" id="{40AF1FE3-B5D6-43EF-9390-62D4B95B7AF1}"/>
              </a:ext>
            </a:extLst>
          </p:cNvPr>
          <p:cNvSpPr/>
          <p:nvPr/>
        </p:nvSpPr>
        <p:spPr>
          <a:xfrm>
            <a:off x="8137149" y="3599803"/>
            <a:ext cx="1280160" cy="1280160"/>
          </a:xfrm>
          <a:prstGeom prst="ellipse">
            <a:avLst/>
          </a:prstGeom>
          <a:solidFill>
            <a:schemeClr val="bg1"/>
          </a:solidFill>
          <a:ln w="66675">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00" b="1" dirty="0">
              <a:solidFill>
                <a:srgbClr val="0B78B2"/>
              </a:solidFill>
              <a:latin typeface="Arial" panose="020B0604020202020204"/>
              <a:cs typeface="Arial" panose="020B0604020202020204" pitchFamily="34" charset="0"/>
            </a:endParaRPr>
          </a:p>
        </p:txBody>
      </p:sp>
      <p:sp>
        <p:nvSpPr>
          <p:cNvPr id="61" name="Oval 60">
            <a:extLst>
              <a:ext uri="{FF2B5EF4-FFF2-40B4-BE49-F238E27FC236}">
                <a16:creationId xmlns:a16="http://schemas.microsoft.com/office/drawing/2014/main" id="{6CB7DE55-64BF-4339-9DB7-FFF8F51723E6}"/>
              </a:ext>
            </a:extLst>
          </p:cNvPr>
          <p:cNvSpPr/>
          <p:nvPr/>
        </p:nvSpPr>
        <p:spPr>
          <a:xfrm>
            <a:off x="6150663" y="2425693"/>
            <a:ext cx="1280160" cy="1280160"/>
          </a:xfrm>
          <a:prstGeom prst="ellipse">
            <a:avLst/>
          </a:prstGeom>
          <a:solidFill>
            <a:schemeClr val="bg1"/>
          </a:solidFill>
          <a:ln w="66675">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00" b="1" dirty="0">
              <a:solidFill>
                <a:srgbClr val="0B78B2"/>
              </a:solidFill>
              <a:latin typeface="Arial" panose="020B0604020202020204"/>
              <a:cs typeface="Arial" panose="020B0604020202020204" pitchFamily="34" charset="0"/>
            </a:endParaRPr>
          </a:p>
        </p:txBody>
      </p:sp>
      <p:pic>
        <p:nvPicPr>
          <p:cNvPr id="62" name="Picture 61">
            <a:extLst>
              <a:ext uri="{FF2B5EF4-FFF2-40B4-BE49-F238E27FC236}">
                <a16:creationId xmlns:a16="http://schemas.microsoft.com/office/drawing/2014/main" id="{2469078D-FE5E-4E54-AA08-0F116BFC75E5}"/>
              </a:ext>
            </a:extLst>
          </p:cNvPr>
          <p:cNvPicPr>
            <a:picLocks/>
          </p:cNvPicPr>
          <p:nvPr/>
        </p:nvPicPr>
        <p:blipFill>
          <a:blip r:embed="rId4" cstate="email">
            <a:extLst>
              <a:ext uri="{28A0092B-C50C-407E-A947-70E740481C1C}">
                <a14:useLocalDpi xmlns:a14="http://schemas.microsoft.com/office/drawing/2010/main"/>
              </a:ext>
            </a:extLst>
          </a:blip>
          <a:srcRect/>
          <a:stretch/>
        </p:blipFill>
        <p:spPr>
          <a:xfrm>
            <a:off x="3120700" y="2776843"/>
            <a:ext cx="822960" cy="822960"/>
          </a:xfrm>
          <a:prstGeom prst="rect">
            <a:avLst/>
          </a:prstGeom>
        </p:spPr>
      </p:pic>
      <p:pic>
        <p:nvPicPr>
          <p:cNvPr id="63" name="Picture 62">
            <a:extLst>
              <a:ext uri="{FF2B5EF4-FFF2-40B4-BE49-F238E27FC236}">
                <a16:creationId xmlns:a16="http://schemas.microsoft.com/office/drawing/2014/main" id="{72877CB5-4394-4FBB-9217-DCCBAD235015}"/>
              </a:ext>
            </a:extLst>
          </p:cNvPr>
          <p:cNvPicPr>
            <a:picLocks/>
          </p:cNvPicPr>
          <p:nvPr/>
        </p:nvPicPr>
        <p:blipFill>
          <a:blip r:embed="rId5" cstate="email">
            <a:extLst>
              <a:ext uri="{28A0092B-C50C-407E-A947-70E740481C1C}">
                <a14:useLocalDpi xmlns:a14="http://schemas.microsoft.com/office/drawing/2010/main"/>
              </a:ext>
            </a:extLst>
          </a:blip>
          <a:srcRect/>
          <a:stretch/>
        </p:blipFill>
        <p:spPr>
          <a:xfrm>
            <a:off x="4761928" y="4047206"/>
            <a:ext cx="822960" cy="822960"/>
          </a:xfrm>
          <a:prstGeom prst="rect">
            <a:avLst/>
          </a:prstGeom>
        </p:spPr>
      </p:pic>
      <p:pic>
        <p:nvPicPr>
          <p:cNvPr id="64" name="Picture 63">
            <a:extLst>
              <a:ext uri="{FF2B5EF4-FFF2-40B4-BE49-F238E27FC236}">
                <a16:creationId xmlns:a16="http://schemas.microsoft.com/office/drawing/2014/main" id="{1E07E5AA-3C2C-4D32-970B-5E7BF151AA4B}"/>
              </a:ext>
            </a:extLst>
          </p:cNvPr>
          <p:cNvPicPr>
            <a:picLocks/>
          </p:cNvPicPr>
          <p:nvPr/>
        </p:nvPicPr>
        <p:blipFill>
          <a:blip r:embed="rId6" cstate="email">
            <a:extLst>
              <a:ext uri="{28A0092B-C50C-407E-A947-70E740481C1C}">
                <a14:useLocalDpi xmlns:a14="http://schemas.microsoft.com/office/drawing/2010/main"/>
              </a:ext>
            </a:extLst>
          </a:blip>
          <a:srcRect/>
          <a:stretch/>
        </p:blipFill>
        <p:spPr>
          <a:xfrm>
            <a:off x="6387836" y="2654293"/>
            <a:ext cx="822960" cy="822960"/>
          </a:xfrm>
          <a:prstGeom prst="rect">
            <a:avLst/>
          </a:prstGeom>
        </p:spPr>
      </p:pic>
      <p:pic>
        <p:nvPicPr>
          <p:cNvPr id="65" name="Picture 64">
            <a:extLst>
              <a:ext uri="{FF2B5EF4-FFF2-40B4-BE49-F238E27FC236}">
                <a16:creationId xmlns:a16="http://schemas.microsoft.com/office/drawing/2014/main" id="{72B4357B-5F55-4193-BEB2-9A9441BDFD4D}"/>
              </a:ext>
            </a:extLst>
          </p:cNvPr>
          <p:cNvPicPr>
            <a:picLocks/>
          </p:cNvPicPr>
          <p:nvPr/>
        </p:nvPicPr>
        <p:blipFill>
          <a:blip r:embed="rId7" cstate="email">
            <a:extLst>
              <a:ext uri="{28A0092B-C50C-407E-A947-70E740481C1C}">
                <a14:useLocalDpi xmlns:a14="http://schemas.microsoft.com/office/drawing/2010/main"/>
              </a:ext>
            </a:extLst>
          </a:blip>
          <a:srcRect/>
          <a:stretch/>
        </p:blipFill>
        <p:spPr>
          <a:xfrm>
            <a:off x="8349007" y="3828403"/>
            <a:ext cx="858742" cy="822960"/>
          </a:xfrm>
          <a:prstGeom prst="rect">
            <a:avLst/>
          </a:prstGeom>
        </p:spPr>
      </p:pic>
      <p:cxnSp>
        <p:nvCxnSpPr>
          <p:cNvPr id="5" name="Connector: Elbow 4">
            <a:extLst>
              <a:ext uri="{FF2B5EF4-FFF2-40B4-BE49-F238E27FC236}">
                <a16:creationId xmlns:a16="http://schemas.microsoft.com/office/drawing/2014/main" id="{D9C6EE07-1F7C-409D-9032-8C466781329D}"/>
              </a:ext>
            </a:extLst>
          </p:cNvPr>
          <p:cNvCxnSpPr>
            <a:stCxn id="59" idx="6"/>
            <a:endCxn id="58" idx="0"/>
          </p:cNvCxnSpPr>
          <p:nvPr/>
        </p:nvCxnSpPr>
        <p:spPr>
          <a:xfrm>
            <a:off x="4172260" y="3188324"/>
            <a:ext cx="1001148" cy="630283"/>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8FB264CA-8899-45C3-9916-EF0869774550}"/>
              </a:ext>
            </a:extLst>
          </p:cNvPr>
          <p:cNvCxnSpPr>
            <a:stCxn id="58" idx="6"/>
            <a:endCxn id="61" idx="4"/>
          </p:cNvCxnSpPr>
          <p:nvPr/>
        </p:nvCxnSpPr>
        <p:spPr>
          <a:xfrm flipV="1">
            <a:off x="5813489" y="3705854"/>
            <a:ext cx="977255" cy="752833"/>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4CDB570-0005-4F96-9ECB-7C8491501513}"/>
              </a:ext>
            </a:extLst>
          </p:cNvPr>
          <p:cNvCxnSpPr>
            <a:stCxn id="61" idx="6"/>
            <a:endCxn id="60" idx="0"/>
          </p:cNvCxnSpPr>
          <p:nvPr/>
        </p:nvCxnSpPr>
        <p:spPr>
          <a:xfrm>
            <a:off x="7430823" y="3065773"/>
            <a:ext cx="1346406" cy="534030"/>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ECDC330F-1FC1-40BD-9CEB-977FD9BE341E}"/>
              </a:ext>
            </a:extLst>
          </p:cNvPr>
          <p:cNvSpPr/>
          <p:nvPr/>
        </p:nvSpPr>
        <p:spPr>
          <a:xfrm>
            <a:off x="1017270" y="5818485"/>
            <a:ext cx="11041380" cy="307777"/>
          </a:xfrm>
          <a:prstGeom prst="rect">
            <a:avLst/>
          </a:prstGeom>
        </p:spPr>
        <p:txBody>
          <a:bodyPr wrap="square">
            <a:spAutoFit/>
          </a:bodyPr>
          <a:lstStyle/>
          <a:p>
            <a:pPr defTabSz="914400" eaLnBrk="0" fontAlgn="base" hangingPunct="0">
              <a:spcBef>
                <a:spcPct val="0"/>
              </a:spcBef>
              <a:spcAft>
                <a:spcPct val="0"/>
              </a:spcAft>
              <a:defRPr/>
            </a:pPr>
            <a:r>
              <a:rPr lang="en-US" sz="1400" b="1" dirty="0">
                <a:solidFill>
                  <a:schemeClr val="tx2">
                    <a:lumMod val="75000"/>
                  </a:schemeClr>
                </a:solidFill>
                <a:latin typeface="Arial" panose="020B0604020202020204" pitchFamily="34" charset="0"/>
                <a:ea typeface="MS PGothic" panose="020B0600070205080204" pitchFamily="34" charset="-128"/>
              </a:rPr>
              <a:t>By 2022, Thrive Local will be fully available to all Kaiser Permanente members and 68M people in our communities. </a:t>
            </a:r>
          </a:p>
        </p:txBody>
      </p:sp>
      <p:sp>
        <p:nvSpPr>
          <p:cNvPr id="24" name="Rectangle 23">
            <a:extLst>
              <a:ext uri="{FF2B5EF4-FFF2-40B4-BE49-F238E27FC236}">
                <a16:creationId xmlns:a16="http://schemas.microsoft.com/office/drawing/2014/main" id="{C1021B2D-A81A-426B-8E6D-7E9D0D5BA572}"/>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2" name="Title 1">
            <a:extLst>
              <a:ext uri="{FF2B5EF4-FFF2-40B4-BE49-F238E27FC236}">
                <a16:creationId xmlns:a16="http://schemas.microsoft.com/office/drawing/2014/main" id="{EFEBE5DA-7592-4DA6-B959-647EAA9E0C44}"/>
              </a:ext>
            </a:extLst>
          </p:cNvPr>
          <p:cNvSpPr>
            <a:spLocks noGrp="1"/>
          </p:cNvSpPr>
          <p:nvPr>
            <p:ph type="title"/>
          </p:nvPr>
        </p:nvSpPr>
        <p:spPr/>
        <p:txBody>
          <a:bodyPr/>
          <a:lstStyle/>
          <a:p>
            <a:r>
              <a:rPr lang="en-US" dirty="0"/>
              <a:t>Thrive Local:  How KP Supports Community Health</a:t>
            </a:r>
          </a:p>
        </p:txBody>
      </p:sp>
      <p:sp>
        <p:nvSpPr>
          <p:cNvPr id="29" name="Rectangle 28">
            <a:extLst>
              <a:ext uri="{FF2B5EF4-FFF2-40B4-BE49-F238E27FC236}">
                <a16:creationId xmlns:a16="http://schemas.microsoft.com/office/drawing/2014/main" id="{DA8EDCA5-A874-4CFA-9D2B-5737F9D4E681}"/>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10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9F262E3-CE29-41BF-A8C6-E7F6E6F383C3}"/>
              </a:ext>
            </a:extLst>
          </p:cNvPr>
          <p:cNvSpPr>
            <a:spLocks noGrp="1"/>
          </p:cNvSpPr>
          <p:nvPr>
            <p:ph type="title"/>
          </p:nvPr>
        </p:nvSpPr>
        <p:spPr/>
        <p:txBody>
          <a:bodyPr/>
          <a:lstStyle/>
          <a:p>
            <a:r>
              <a:rPr lang="en-US" dirty="0"/>
              <a:t>For Today’s Discussion</a:t>
            </a:r>
          </a:p>
        </p:txBody>
      </p:sp>
      <p:sp>
        <p:nvSpPr>
          <p:cNvPr id="11" name="TextBox 10">
            <a:extLst>
              <a:ext uri="{FF2B5EF4-FFF2-40B4-BE49-F238E27FC236}">
                <a16:creationId xmlns:a16="http://schemas.microsoft.com/office/drawing/2014/main" id="{6FB6CA56-369A-46A1-9A2B-A62ABF15CF5F}"/>
              </a:ext>
            </a:extLst>
          </p:cNvPr>
          <p:cNvSpPr txBox="1"/>
          <p:nvPr/>
        </p:nvSpPr>
        <p:spPr>
          <a:xfrm>
            <a:off x="792480" y="841248"/>
            <a:ext cx="9156192" cy="646176"/>
          </a:xfrm>
          <a:prstGeom prst="rect">
            <a:avLst/>
          </a:prstGeom>
        </p:spPr>
        <p:txBody>
          <a:bodyPr wrap="square" rtlCol="0">
            <a:noAutofit/>
          </a:bodyPr>
          <a:lstStyle/>
          <a:p>
            <a:pPr algn="l">
              <a:lnSpc>
                <a:spcPct val="100000"/>
              </a:lnSpc>
            </a:pPr>
            <a:endParaRPr lang="en-US" sz="1600" dirty="0">
              <a:solidFill>
                <a:schemeClr val="tx1">
                  <a:lumMod val="75000"/>
                  <a:lumOff val="25000"/>
                </a:schemeClr>
              </a:solidFill>
              <a:latin typeface="Arial" charset="0"/>
            </a:endParaRPr>
          </a:p>
        </p:txBody>
      </p:sp>
      <p:sp>
        <p:nvSpPr>
          <p:cNvPr id="8" name="object 6">
            <a:extLst>
              <a:ext uri="{FF2B5EF4-FFF2-40B4-BE49-F238E27FC236}">
                <a16:creationId xmlns:a16="http://schemas.microsoft.com/office/drawing/2014/main" id="{B5266127-58A3-4EB0-9314-0F03EA9E6224}"/>
              </a:ext>
            </a:extLst>
          </p:cNvPr>
          <p:cNvSpPr txBox="1"/>
          <p:nvPr/>
        </p:nvSpPr>
        <p:spPr>
          <a:xfrm>
            <a:off x="8863560" y="240860"/>
            <a:ext cx="2981818" cy="175002"/>
          </a:xfrm>
          <a:prstGeom prst="rect">
            <a:avLst/>
          </a:prstGeom>
        </p:spPr>
        <p:txBody>
          <a:bodyPr vert="horz" wrap="square" lIns="0" tIns="13332" rIns="0" bIns="0" rtlCol="0">
            <a:spAutoFit/>
          </a:bodyPr>
          <a:lstStyle/>
          <a:p>
            <a:pPr marL="12696">
              <a:spcBef>
                <a:spcPts val="105"/>
              </a:spcBef>
            </a:pPr>
            <a:r>
              <a:rPr sz="1050" b="1" dirty="0">
                <a:solidFill>
                  <a:srgbClr val="003A71"/>
                </a:solidFill>
                <a:latin typeface="Arial"/>
                <a:cs typeface="Arial"/>
              </a:rPr>
              <a:t>A BETTER WAY </a:t>
            </a:r>
            <a:r>
              <a:rPr sz="1050" spc="-10" dirty="0">
                <a:solidFill>
                  <a:srgbClr val="0078B3"/>
                </a:solidFill>
                <a:latin typeface="Arial"/>
                <a:cs typeface="Arial"/>
              </a:rPr>
              <a:t>TO TAKE </a:t>
            </a:r>
            <a:r>
              <a:rPr sz="1050" dirty="0">
                <a:solidFill>
                  <a:srgbClr val="0078B3"/>
                </a:solidFill>
                <a:latin typeface="Arial"/>
                <a:cs typeface="Arial"/>
              </a:rPr>
              <a:t>CARE </a:t>
            </a:r>
            <a:r>
              <a:rPr sz="1050" spc="-5" dirty="0">
                <a:solidFill>
                  <a:srgbClr val="0078B3"/>
                </a:solidFill>
                <a:latin typeface="Arial"/>
                <a:cs typeface="Arial"/>
              </a:rPr>
              <a:t>OF</a:t>
            </a:r>
            <a:r>
              <a:rPr sz="1050" spc="-114" dirty="0">
                <a:solidFill>
                  <a:srgbClr val="0078B3"/>
                </a:solidFill>
                <a:latin typeface="Arial"/>
                <a:cs typeface="Arial"/>
              </a:rPr>
              <a:t> </a:t>
            </a:r>
            <a:r>
              <a:rPr sz="1050" spc="-5" dirty="0">
                <a:solidFill>
                  <a:srgbClr val="0078B3"/>
                </a:solidFill>
                <a:latin typeface="Arial"/>
                <a:cs typeface="Arial"/>
              </a:rPr>
              <a:t>BUSINESS</a:t>
            </a:r>
            <a:endParaRPr sz="1050" dirty="0">
              <a:latin typeface="Arial"/>
              <a:cs typeface="Arial"/>
            </a:endParaRPr>
          </a:p>
        </p:txBody>
      </p:sp>
      <p:graphicFrame>
        <p:nvGraphicFramePr>
          <p:cNvPr id="4" name="Diagram 3">
            <a:extLst>
              <a:ext uri="{FF2B5EF4-FFF2-40B4-BE49-F238E27FC236}">
                <a16:creationId xmlns:a16="http://schemas.microsoft.com/office/drawing/2014/main" id="{FAEA4EA1-6777-4C28-BCBC-E7536A2E1F23}"/>
              </a:ext>
            </a:extLst>
          </p:cNvPr>
          <p:cNvGraphicFramePr/>
          <p:nvPr>
            <p:extLst>
              <p:ext uri="{D42A27DB-BD31-4B8C-83A1-F6EECF244321}">
                <p14:modId xmlns:p14="http://schemas.microsoft.com/office/powerpoint/2010/main" val="841107292"/>
              </p:ext>
            </p:extLst>
          </p:nvPr>
        </p:nvGraphicFramePr>
        <p:xfrm>
          <a:off x="2031470" y="1747083"/>
          <a:ext cx="8125883" cy="439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00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8EE0-650F-4DC8-87C7-D0FA9D36F77F}"/>
              </a:ext>
            </a:extLst>
          </p:cNvPr>
          <p:cNvSpPr>
            <a:spLocks noGrp="1"/>
          </p:cNvSpPr>
          <p:nvPr>
            <p:ph type="title"/>
          </p:nvPr>
        </p:nvSpPr>
        <p:spPr/>
        <p:txBody>
          <a:bodyPr/>
          <a:lstStyle/>
          <a:p>
            <a:r>
              <a:rPr lang="en-US" dirty="0"/>
              <a:t>Community Resources</a:t>
            </a:r>
          </a:p>
        </p:txBody>
      </p:sp>
      <p:sp>
        <p:nvSpPr>
          <p:cNvPr id="4" name="Slide Number Placeholder 3">
            <a:extLst>
              <a:ext uri="{FF2B5EF4-FFF2-40B4-BE49-F238E27FC236}">
                <a16:creationId xmlns:a16="http://schemas.microsoft.com/office/drawing/2014/main" id="{C914BABF-AF6A-4EB0-AEA2-EBFEC5F2BF94}"/>
              </a:ext>
            </a:extLst>
          </p:cNvPr>
          <p:cNvSpPr>
            <a:spLocks noGrp="1"/>
          </p:cNvSpPr>
          <p:nvPr>
            <p:ph type="sldNum" sz="quarter" idx="4294967295"/>
          </p:nvPr>
        </p:nvSpPr>
        <p:spPr/>
        <p:txBody>
          <a:bodyPr/>
          <a:lstStyle/>
          <a:p>
            <a:endParaRPr lang="en-US" dirty="0"/>
          </a:p>
        </p:txBody>
      </p:sp>
      <p:pic>
        <p:nvPicPr>
          <p:cNvPr id="6" name="Picture 5">
            <a:extLst>
              <a:ext uri="{FF2B5EF4-FFF2-40B4-BE49-F238E27FC236}">
                <a16:creationId xmlns:a16="http://schemas.microsoft.com/office/drawing/2014/main" id="{31AEFEE8-3052-45F6-816D-9CD009682B1E}"/>
              </a:ext>
            </a:extLst>
          </p:cNvPr>
          <p:cNvPicPr>
            <a:picLocks noChangeAspect="1"/>
          </p:cNvPicPr>
          <p:nvPr/>
        </p:nvPicPr>
        <p:blipFill>
          <a:blip r:embed="rId3"/>
          <a:stretch>
            <a:fillRect/>
          </a:stretch>
        </p:blipFill>
        <p:spPr>
          <a:xfrm>
            <a:off x="6886069" y="1496666"/>
            <a:ext cx="3582352" cy="466556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60BFC54-4937-4125-A9E4-C27F47A9D892}"/>
              </a:ext>
            </a:extLst>
          </p:cNvPr>
          <p:cNvPicPr>
            <a:picLocks noChangeAspect="1"/>
          </p:cNvPicPr>
          <p:nvPr/>
        </p:nvPicPr>
        <p:blipFill rotWithShape="1">
          <a:blip r:embed="rId4"/>
          <a:srcRect l="1" r="1360"/>
          <a:stretch/>
        </p:blipFill>
        <p:spPr>
          <a:xfrm>
            <a:off x="1825600" y="1515314"/>
            <a:ext cx="3580348" cy="466344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0B3316AA-898A-4D0B-80A7-70FB7A3B533F}"/>
              </a:ext>
            </a:extLst>
          </p:cNvPr>
          <p:cNvSpPr/>
          <p:nvPr/>
        </p:nvSpPr>
        <p:spPr>
          <a:xfrm>
            <a:off x="0" y="0"/>
            <a:ext cx="1825600" cy="393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D4596E-10F7-4306-BE36-9BA74096B896}"/>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11" name="Rectangle 10">
            <a:extLst>
              <a:ext uri="{FF2B5EF4-FFF2-40B4-BE49-F238E27FC236}">
                <a16:creationId xmlns:a16="http://schemas.microsoft.com/office/drawing/2014/main" id="{1F798DE2-AF55-4BA8-B9A6-D8DFF84D53AA}"/>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10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boy sitting at a table using a computer&#10;&#10;Description automatically generated">
            <a:extLst>
              <a:ext uri="{FF2B5EF4-FFF2-40B4-BE49-F238E27FC236}">
                <a16:creationId xmlns:a16="http://schemas.microsoft.com/office/drawing/2014/main" id="{C1D43C4B-7A95-D843-B94F-CD03E56D9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06709" y="0"/>
            <a:ext cx="4375579" cy="6858000"/>
          </a:xfrm>
          <a:prstGeom prst="rect">
            <a:avLst/>
          </a:prstGeom>
        </p:spPr>
      </p:pic>
      <p:sp>
        <p:nvSpPr>
          <p:cNvPr id="41" name="Title 1">
            <a:extLst>
              <a:ext uri="{FF2B5EF4-FFF2-40B4-BE49-F238E27FC236}">
                <a16:creationId xmlns:a16="http://schemas.microsoft.com/office/drawing/2014/main" id="{983ED8A7-2FD1-354F-8063-F332598F3709}"/>
              </a:ext>
            </a:extLst>
          </p:cNvPr>
          <p:cNvSpPr txBox="1">
            <a:spLocks/>
          </p:cNvSpPr>
          <p:nvPr/>
        </p:nvSpPr>
        <p:spPr>
          <a:xfrm>
            <a:off x="844465" y="591815"/>
            <a:ext cx="6120667"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3000" b="0" dirty="0"/>
              <a:t>Gather insights into your </a:t>
            </a:r>
            <a:br>
              <a:rPr lang="en-US" sz="3000" b="0" dirty="0"/>
            </a:br>
            <a:r>
              <a:rPr lang="en-US" sz="3000" b="0" dirty="0"/>
              <a:t>employee population </a:t>
            </a:r>
            <a:endParaRPr lang="en-US" sz="3000" b="0" strike="sngStrike" dirty="0">
              <a:solidFill>
                <a:srgbClr val="003B7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5C9EABD-B8F2-564C-89E6-CE297FB3F5F4}"/>
              </a:ext>
            </a:extLst>
          </p:cNvPr>
          <p:cNvSpPr/>
          <p:nvPr/>
        </p:nvSpPr>
        <p:spPr>
          <a:xfrm>
            <a:off x="846256" y="1641897"/>
            <a:ext cx="6692413" cy="5493812"/>
          </a:xfrm>
          <a:prstGeom prst="rect">
            <a:avLst/>
          </a:prstGeom>
        </p:spPr>
        <p:txBody>
          <a:bodyPr wrap="square" lIns="0">
            <a:spAutoFit/>
          </a:bodyPr>
          <a:lstStyle/>
          <a:p>
            <a:pPr>
              <a:spcAft>
                <a:spcPts val="1800"/>
              </a:spcAft>
            </a:pPr>
            <a:r>
              <a:rPr lang="en-US" sz="1600" dirty="0"/>
              <a:t>Anticipate and identify your employees’ potential social needs by looking into your demographic and utilization data. </a:t>
            </a:r>
          </a:p>
          <a:p>
            <a:pPr>
              <a:spcAft>
                <a:spcPts val="1800"/>
              </a:spcAft>
            </a:pPr>
            <a:r>
              <a:rPr lang="en-US" sz="1600" b="1" dirty="0"/>
              <a:t>Work with your business partners to identify the:</a:t>
            </a:r>
          </a:p>
          <a:p>
            <a:pPr marL="171450" indent="-171450">
              <a:spcAft>
                <a:spcPts val="1400"/>
              </a:spcAft>
              <a:buFont typeface="Arial" panose="020B0604020202020204" pitchFamily="34" charset="0"/>
              <a:buChar char="•"/>
            </a:pPr>
            <a:r>
              <a:rPr lang="en-US" sz="1600" dirty="0"/>
              <a:t># requests for early paycheck release </a:t>
            </a:r>
          </a:p>
          <a:p>
            <a:pPr marL="171450" indent="-171450">
              <a:spcAft>
                <a:spcPts val="1400"/>
              </a:spcAft>
              <a:buFont typeface="Arial" panose="020B0604020202020204" pitchFamily="34" charset="0"/>
              <a:buChar char="•"/>
            </a:pPr>
            <a:r>
              <a:rPr lang="en-US" sz="1600" dirty="0"/>
              <a:t># EAP utilizations and types of assistance needed</a:t>
            </a:r>
          </a:p>
          <a:p>
            <a:pPr marL="171450" indent="-171450">
              <a:spcAft>
                <a:spcPts val="1400"/>
              </a:spcAft>
              <a:buFont typeface="Arial" panose="020B0604020202020204" pitchFamily="34" charset="0"/>
              <a:buChar char="•"/>
            </a:pPr>
            <a:r>
              <a:rPr lang="en-US" sz="1600" dirty="0"/>
              <a:t>% of employees earning $25,000 or less (</a:t>
            </a:r>
            <a:r>
              <a:rPr lang="en-US" sz="1600" u="sng" dirty="0">
                <a:hlinkClick r:id="rId4"/>
              </a:rPr>
              <a:t>U.S Bureau of Labor Statistics</a:t>
            </a:r>
            <a:r>
              <a:rPr lang="en-US" sz="1600" dirty="0"/>
              <a:t>). </a:t>
            </a:r>
          </a:p>
          <a:p>
            <a:pPr marL="171450" indent="-171450">
              <a:spcAft>
                <a:spcPts val="1400"/>
              </a:spcAft>
              <a:buFont typeface="Arial" panose="020B0604020202020204" pitchFamily="34" charset="0"/>
              <a:buChar char="•"/>
            </a:pPr>
            <a:r>
              <a:rPr lang="en-US" sz="1600" dirty="0"/>
              <a:t>% of employees who access their 401(k)/retirement funds early</a:t>
            </a:r>
          </a:p>
          <a:p>
            <a:pPr marL="171450" indent="-171450">
              <a:spcAft>
                <a:spcPts val="1400"/>
              </a:spcAft>
              <a:buFont typeface="Arial" panose="020B0604020202020204" pitchFamily="34" charset="0"/>
              <a:buChar char="•"/>
            </a:pPr>
            <a:r>
              <a:rPr lang="en-US" sz="1600" dirty="0"/>
              <a:t>Trends in requests for time-off, vacation days, or flexible work schedules</a:t>
            </a:r>
          </a:p>
          <a:p>
            <a:pPr marL="171450" indent="-171450">
              <a:spcAft>
                <a:spcPts val="1400"/>
              </a:spcAft>
              <a:buFont typeface="Arial" panose="020B0604020202020204" pitchFamily="34" charset="0"/>
              <a:buChar char="•"/>
            </a:pPr>
            <a:r>
              <a:rPr lang="en-US" sz="1600" dirty="0"/>
              <a:t>Types of unmet social needs your employees may share with wellness champions, their unions, employee resource groups; you can also survey them anonymously</a:t>
            </a:r>
          </a:p>
          <a:p>
            <a:pPr marL="171450" indent="-171450">
              <a:spcAft>
                <a:spcPts val="1800"/>
              </a:spcAft>
              <a:buFont typeface="Arial" panose="020B0604020202020204" pitchFamily="34" charset="0"/>
              <a:buChar char="•"/>
            </a:pPr>
            <a:endParaRPr lang="en-US" sz="1400" dirty="0"/>
          </a:p>
          <a:p>
            <a:pPr marL="171450" indent="-171450">
              <a:spcAft>
                <a:spcPts val="1800"/>
              </a:spcAft>
              <a:buFont typeface="Arial" panose="020B0604020202020204" pitchFamily="34" charset="0"/>
              <a:buChar char="•"/>
            </a:pPr>
            <a:endParaRPr lang="en-US" sz="1400" dirty="0"/>
          </a:p>
        </p:txBody>
      </p:sp>
      <p:sp>
        <p:nvSpPr>
          <p:cNvPr id="25" name="Rectangle 24">
            <a:extLst>
              <a:ext uri="{FF2B5EF4-FFF2-40B4-BE49-F238E27FC236}">
                <a16:creationId xmlns:a16="http://schemas.microsoft.com/office/drawing/2014/main" id="{BE5F62D2-1129-7F43-BAEC-AF2B25B09AC7}"/>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2" name="TextBox 1">
            <a:extLst>
              <a:ext uri="{FF2B5EF4-FFF2-40B4-BE49-F238E27FC236}">
                <a16:creationId xmlns:a16="http://schemas.microsoft.com/office/drawing/2014/main" id="{57D66DFB-1223-4B48-A882-49B63D3752C3}"/>
              </a:ext>
            </a:extLst>
          </p:cNvPr>
          <p:cNvSpPr txBox="1"/>
          <p:nvPr/>
        </p:nvSpPr>
        <p:spPr>
          <a:xfrm>
            <a:off x="14311745" y="2784764"/>
            <a:ext cx="0" cy="0"/>
          </a:xfrm>
          <a:prstGeom prst="rect">
            <a:avLst/>
          </a:prstGeom>
        </p:spPr>
        <p:txBody>
          <a:bodyPr wrap="none" rtlCol="0">
            <a:noAutofit/>
          </a:bodyPr>
          <a:lstStyle/>
          <a:p>
            <a:pPr algn="l">
              <a:lnSpc>
                <a:spcPct val="100000"/>
              </a:lnSpc>
            </a:pPr>
            <a:endParaRPr lang="en-US" sz="1600" dirty="0">
              <a:solidFill>
                <a:schemeClr val="tx1">
                  <a:lumMod val="75000"/>
                  <a:lumOff val="25000"/>
                </a:schemeClr>
              </a:solidFill>
              <a:latin typeface="Arial" charset="0"/>
            </a:endParaRPr>
          </a:p>
        </p:txBody>
      </p:sp>
      <p:pic>
        <p:nvPicPr>
          <p:cNvPr id="31" name="Picture 30">
            <a:extLst>
              <a:ext uri="{FF2B5EF4-FFF2-40B4-BE49-F238E27FC236}">
                <a16:creationId xmlns:a16="http://schemas.microsoft.com/office/drawing/2014/main" id="{3FB326BB-4998-6641-9B72-33E6C87D900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69573" y="6323162"/>
            <a:ext cx="2294631" cy="259871"/>
          </a:xfrm>
          <a:prstGeom prst="rect">
            <a:avLst/>
          </a:prstGeom>
        </p:spPr>
      </p:pic>
      <p:sp>
        <p:nvSpPr>
          <p:cNvPr id="18" name="Rectangle 17">
            <a:hlinkClick r:id="" action="ppaction://hlinkshowjump?jump=previousslide"/>
            <a:extLst>
              <a:ext uri="{FF2B5EF4-FFF2-40B4-BE49-F238E27FC236}">
                <a16:creationId xmlns:a16="http://schemas.microsoft.com/office/drawing/2014/main" id="{46DFE67C-308C-6746-8B30-F3B6DFA9A37B}"/>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hlinkClick r:id="" action="ppaction://hlinkshowjump?jump=nextslide"/>
            <a:extLst>
              <a:ext uri="{FF2B5EF4-FFF2-40B4-BE49-F238E27FC236}">
                <a16:creationId xmlns:a16="http://schemas.microsoft.com/office/drawing/2014/main" id="{4C93A6DB-6A35-2F48-AD87-CB36AC6F5CA4}"/>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211802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F192C170-0D0B-4F87-82BE-D7BF81EF0A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697"/>
          <a:stretch/>
        </p:blipFill>
        <p:spPr bwMode="auto">
          <a:xfrm>
            <a:off x="8285576" y="-14378"/>
            <a:ext cx="3906425" cy="69011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A119BD9-FBB4-47C0-842B-E1159ADCA362}"/>
              </a:ext>
            </a:extLst>
          </p:cNvPr>
          <p:cNvSpPr/>
          <p:nvPr/>
        </p:nvSpPr>
        <p:spPr>
          <a:xfrm>
            <a:off x="3080825" y="0"/>
            <a:ext cx="9108000" cy="688848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82F4677-395A-4006-A5DA-2743C6C9CA79}"/>
              </a:ext>
            </a:extLst>
          </p:cNvPr>
          <p:cNvSpPr>
            <a:spLocks noGrp="1"/>
          </p:cNvSpPr>
          <p:nvPr>
            <p:ph type="title"/>
          </p:nvPr>
        </p:nvSpPr>
        <p:spPr/>
        <p:txBody>
          <a:bodyPr/>
          <a:lstStyle/>
          <a:p>
            <a:r>
              <a:rPr lang="en-US" sz="3000" dirty="0"/>
              <a:t>COVID-19 Among the Filipino Community</a:t>
            </a:r>
          </a:p>
        </p:txBody>
      </p:sp>
      <p:sp>
        <p:nvSpPr>
          <p:cNvPr id="6" name="Content Placeholder 5">
            <a:extLst>
              <a:ext uri="{FF2B5EF4-FFF2-40B4-BE49-F238E27FC236}">
                <a16:creationId xmlns:a16="http://schemas.microsoft.com/office/drawing/2014/main" id="{FFEDAFAE-3042-4DE9-905E-491768332309}"/>
              </a:ext>
            </a:extLst>
          </p:cNvPr>
          <p:cNvSpPr>
            <a:spLocks noGrp="1"/>
          </p:cNvSpPr>
          <p:nvPr>
            <p:ph idx="1"/>
          </p:nvPr>
        </p:nvSpPr>
        <p:spPr>
          <a:xfrm>
            <a:off x="865492" y="1869056"/>
            <a:ext cx="10969943" cy="4954754"/>
          </a:xfrm>
        </p:spPr>
        <p:txBody>
          <a:bodyPr/>
          <a:lstStyle/>
          <a:p>
            <a:r>
              <a:rPr lang="en-US" sz="1800" dirty="0"/>
              <a:t>The Filipino Community of Hawaii is disproportionally impacted by COVID-19</a:t>
            </a:r>
          </a:p>
          <a:p>
            <a:pPr lvl="1"/>
            <a:r>
              <a:rPr lang="en-US" sz="1800" dirty="0"/>
              <a:t>16% of Hawaii’s Population</a:t>
            </a:r>
          </a:p>
          <a:p>
            <a:pPr lvl="1"/>
            <a:r>
              <a:rPr lang="en-US" sz="1800" dirty="0"/>
              <a:t>21% of COVID-19 cases</a:t>
            </a:r>
          </a:p>
          <a:p>
            <a:pPr lvl="1"/>
            <a:r>
              <a:rPr lang="en-US" sz="1800" dirty="0"/>
              <a:t>22% of COVID-19 deaths</a:t>
            </a:r>
          </a:p>
          <a:p>
            <a:endParaRPr lang="en-US" sz="1800" dirty="0"/>
          </a:p>
          <a:p>
            <a:r>
              <a:rPr lang="en-US" sz="1800" dirty="0"/>
              <a:t>Factors contributing to these disparities</a:t>
            </a:r>
          </a:p>
          <a:p>
            <a:pPr lvl="1"/>
            <a:r>
              <a:rPr lang="en-US" sz="1800" dirty="0"/>
              <a:t>Higher number of essential and health care workers</a:t>
            </a:r>
          </a:p>
          <a:p>
            <a:pPr lvl="1"/>
            <a:r>
              <a:rPr lang="en-US" sz="1800" dirty="0"/>
              <a:t>Higher occupancy in homes</a:t>
            </a:r>
          </a:p>
          <a:p>
            <a:pPr lvl="1"/>
            <a:r>
              <a:rPr lang="en-US" sz="1800" dirty="0"/>
              <a:t>Education and use of PPE</a:t>
            </a:r>
          </a:p>
          <a:p>
            <a:pPr lvl="1"/>
            <a:r>
              <a:rPr lang="en-US" sz="1800" dirty="0"/>
              <a:t>Higher rates of health disparities (impact survival and recovery)</a:t>
            </a:r>
          </a:p>
          <a:p>
            <a:pPr marL="0" indent="0" algn="r">
              <a:buNone/>
            </a:pPr>
            <a:endParaRPr lang="en-US" sz="1800" dirty="0"/>
          </a:p>
        </p:txBody>
      </p:sp>
      <p:sp>
        <p:nvSpPr>
          <p:cNvPr id="4" name="Slide Number Placeholder 3">
            <a:extLst>
              <a:ext uri="{FF2B5EF4-FFF2-40B4-BE49-F238E27FC236}">
                <a16:creationId xmlns:a16="http://schemas.microsoft.com/office/drawing/2014/main" id="{F19F408A-8F5A-4AF6-8139-16926BCB3320}"/>
              </a:ext>
            </a:extLst>
          </p:cNvPr>
          <p:cNvSpPr>
            <a:spLocks noGrp="1"/>
          </p:cNvSpPr>
          <p:nvPr>
            <p:ph type="sldNum" sz="quarter" idx="10"/>
          </p:nvPr>
        </p:nvSpPr>
        <p:spPr/>
        <p:txBody>
          <a:bodyPr/>
          <a:lstStyle/>
          <a:p>
            <a:pPr defTabSz="914126">
              <a:defRPr/>
            </a:pPr>
            <a:fld id="{354D1617-8452-44C0-9DC5-FAF23AADD844}" type="slidenum">
              <a:rPr lang="en-US" sz="750">
                <a:solidFill>
                  <a:prstClr val="white"/>
                </a:solidFill>
                <a:latin typeface="Arial Narrow"/>
                <a:cs typeface="Arial"/>
              </a:rPr>
              <a:pPr defTabSz="914126">
                <a:defRPr/>
              </a:pPr>
              <a:t>22</a:t>
            </a:fld>
            <a:endParaRPr lang="en-US" sz="750">
              <a:solidFill>
                <a:prstClr val="white"/>
              </a:solidFill>
              <a:latin typeface="Arial Narrow"/>
              <a:cs typeface="Arial"/>
            </a:endParaRPr>
          </a:p>
        </p:txBody>
      </p:sp>
      <p:sp>
        <p:nvSpPr>
          <p:cNvPr id="2" name="AutoShape 2" descr="Flag of the Philippines - Wikipedia">
            <a:extLst>
              <a:ext uri="{FF2B5EF4-FFF2-40B4-BE49-F238E27FC236}">
                <a16:creationId xmlns:a16="http://schemas.microsoft.com/office/drawing/2014/main" id="{9EF2E82C-A6D9-4C2C-843C-6CC0E6AE6B1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C66FBAF-0EBE-413F-B95C-7E8766274D7F}"/>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11" name="Rectangle 10">
            <a:extLst>
              <a:ext uri="{FF2B5EF4-FFF2-40B4-BE49-F238E27FC236}">
                <a16:creationId xmlns:a16="http://schemas.microsoft.com/office/drawing/2014/main" id="{AC5B0C14-2303-4F20-BF58-BD7703F4D9D5}"/>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9CE9E3F-5A9A-4CE4-9FCB-16F753001925}"/>
              </a:ext>
            </a:extLst>
          </p:cNvPr>
          <p:cNvSpPr/>
          <p:nvPr/>
        </p:nvSpPr>
        <p:spPr>
          <a:xfrm>
            <a:off x="771586" y="5627253"/>
            <a:ext cx="10969943" cy="646331"/>
          </a:xfrm>
          <a:prstGeom prst="rect">
            <a:avLst/>
          </a:prstGeom>
        </p:spPr>
        <p:txBody>
          <a:bodyPr wrap="square">
            <a:spAutoFit/>
          </a:bodyPr>
          <a:lstStyle/>
          <a:p>
            <a:r>
              <a:rPr lang="en-US" sz="1800" u="sng" dirty="0">
                <a:solidFill>
                  <a:srgbClr val="0563C1"/>
                </a:solidFill>
                <a:latin typeface="Calibri" panose="020F0502020204030204" pitchFamily="34" charset="0"/>
                <a:ea typeface="Calibri" panose="020F0502020204030204" pitchFamily="34" charset="0"/>
                <a:hlinkClick r:id="rId4"/>
              </a:rPr>
              <a:t>Source: https://health.hawaii.gov/coronavirusdisease2019/what-you-should-know/current-situation-in-hawaii/#race</a:t>
            </a:r>
            <a:r>
              <a:rPr lang="en-US" sz="1800" dirty="0">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7209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566F41-168B-4769-9A88-EDB5DD3E7EB0}"/>
              </a:ext>
            </a:extLst>
          </p:cNvPr>
          <p:cNvSpPr>
            <a:spLocks noGrp="1"/>
          </p:cNvSpPr>
          <p:nvPr>
            <p:ph type="title"/>
          </p:nvPr>
        </p:nvSpPr>
        <p:spPr>
          <a:xfrm>
            <a:off x="837984" y="336444"/>
            <a:ext cx="10512861" cy="910958"/>
          </a:xfrm>
        </p:spPr>
        <p:txBody>
          <a:bodyPr vert="horz" lIns="91440" tIns="45720" rIns="91440" bIns="45720" rtlCol="0" anchor="ctr" anchorCtr="0">
            <a:normAutofit/>
          </a:bodyPr>
          <a:lstStyle/>
          <a:p>
            <a:r>
              <a:rPr lang="en-US" b="0" kern="1200" dirty="0">
                <a:latin typeface="+mj-lt"/>
                <a:ea typeface="+mj-ea"/>
                <a:cs typeface="+mj-cs"/>
              </a:rPr>
              <a:t>Customer Story</a:t>
            </a:r>
          </a:p>
        </p:txBody>
      </p:sp>
      <p:sp>
        <p:nvSpPr>
          <p:cNvPr id="5" name="Text Placeholder 4">
            <a:extLst>
              <a:ext uri="{FF2B5EF4-FFF2-40B4-BE49-F238E27FC236}">
                <a16:creationId xmlns:a16="http://schemas.microsoft.com/office/drawing/2014/main" id="{A6AFC200-882A-43FF-B73A-0048871777F5}"/>
              </a:ext>
            </a:extLst>
          </p:cNvPr>
          <p:cNvSpPr>
            <a:spLocks noGrp="1"/>
          </p:cNvSpPr>
          <p:nvPr>
            <p:ph type="body" sz="quarter" idx="10"/>
          </p:nvPr>
        </p:nvSpPr>
        <p:spPr>
          <a:xfrm>
            <a:off x="702888" y="1399032"/>
            <a:ext cx="6813790" cy="4297680"/>
          </a:xfrm>
        </p:spPr>
        <p:txBody>
          <a:bodyPr vert="horz" lIns="91440" tIns="45720" rIns="91440" bIns="45720" rtlCol="0">
            <a:noAutofit/>
          </a:bodyPr>
          <a:lstStyle/>
          <a:p>
            <a:pPr marL="285750" indent="-285750">
              <a:spcBef>
                <a:spcPts val="1800"/>
              </a:spcBef>
            </a:pPr>
            <a:r>
              <a:rPr lang="en-US" sz="1600" dirty="0"/>
              <a:t>Employer understood the need and support by conducting a survey in the workforce during COVID-19.  </a:t>
            </a:r>
          </a:p>
          <a:p>
            <a:pPr marL="285750" indent="-285750">
              <a:spcBef>
                <a:spcPts val="1800"/>
              </a:spcBef>
            </a:pPr>
            <a:r>
              <a:rPr lang="en-US" sz="1600" dirty="0"/>
              <a:t>KP partnered with group and did a virtual presentation to the staff to talk about how to access care during the pandemic and available resources readily available at their fingertips.  Example: Telehealth, wellness coaching, virtual offered class, etc. </a:t>
            </a:r>
          </a:p>
          <a:p>
            <a:pPr marL="285750" indent="-285750">
              <a:spcBef>
                <a:spcPts val="1800"/>
              </a:spcBef>
            </a:pPr>
            <a:r>
              <a:rPr lang="en-US" sz="1600" dirty="0"/>
              <a:t>Education around Mental Health and Wellness and how to get support and raise awareness of programs. Helped group to align resources based on challenges.</a:t>
            </a:r>
          </a:p>
          <a:p>
            <a:pPr marL="285750" indent="-285750">
              <a:spcBef>
                <a:spcPts val="1800"/>
              </a:spcBef>
            </a:pPr>
            <a:r>
              <a:rPr lang="en-US" sz="1600" dirty="0"/>
              <a:t>Community resources directory provided to employer to share with company or to enhance their booklet of resources to help employees navigate support during COVID-19 and challenges faces on top of life. </a:t>
            </a:r>
          </a:p>
          <a:p>
            <a:pPr marL="285750" indent="-285750">
              <a:spcBef>
                <a:spcPts val="1800"/>
              </a:spcBef>
            </a:pPr>
            <a:r>
              <a:rPr lang="en-US" sz="1600" dirty="0"/>
              <a:t>Promotion of KP programs that addresses the support around social determinants of health – example: pharmacy mail order, Class Pass to work out safely in their home, etc. </a:t>
            </a:r>
          </a:p>
          <a:p>
            <a:pPr marL="285750">
              <a:spcBef>
                <a:spcPts val="1800"/>
              </a:spcBef>
              <a:buFontTx/>
              <a:buChar char="-"/>
            </a:pPr>
            <a:endParaRPr lang="en-US" sz="1600" dirty="0"/>
          </a:p>
        </p:txBody>
      </p:sp>
      <p:pic>
        <p:nvPicPr>
          <p:cNvPr id="8" name="Picture 7" descr="A picture containing person, person, holding, person&#10;&#10;Description automatically generated">
            <a:extLst>
              <a:ext uri="{FF2B5EF4-FFF2-40B4-BE49-F238E27FC236}">
                <a16:creationId xmlns:a16="http://schemas.microsoft.com/office/drawing/2014/main" id="{3DC9BAE0-6FE9-4591-98DD-650D59B04F5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96140" y="0"/>
            <a:ext cx="4492685" cy="6858000"/>
          </a:xfrm>
          <a:prstGeom prst="rect">
            <a:avLst/>
          </a:prstGeom>
        </p:spPr>
      </p:pic>
      <p:sp>
        <p:nvSpPr>
          <p:cNvPr id="2" name="Rectangle 1">
            <a:extLst>
              <a:ext uri="{FF2B5EF4-FFF2-40B4-BE49-F238E27FC236}">
                <a16:creationId xmlns:a16="http://schemas.microsoft.com/office/drawing/2014/main" id="{5B9C1AE9-87F3-4334-A452-8B816ECD70E2}"/>
              </a:ext>
            </a:extLst>
          </p:cNvPr>
          <p:cNvSpPr/>
          <p:nvPr/>
        </p:nvSpPr>
        <p:spPr>
          <a:xfrm>
            <a:off x="7696140" y="0"/>
            <a:ext cx="4492685" cy="6858000"/>
          </a:xfrm>
          <a:prstGeom prst="rect">
            <a:avLst/>
          </a:prstGeom>
          <a:solidFill>
            <a:srgbClr val="004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ightbulb and gear">
            <a:extLst>
              <a:ext uri="{FF2B5EF4-FFF2-40B4-BE49-F238E27FC236}">
                <a16:creationId xmlns:a16="http://schemas.microsoft.com/office/drawing/2014/main" id="{25AFE5F9-BD45-4C7B-8492-12D2A32511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5182" y="2171700"/>
            <a:ext cx="2514600" cy="2514600"/>
          </a:xfrm>
          <a:prstGeom prst="rect">
            <a:avLst/>
          </a:prstGeom>
        </p:spPr>
      </p:pic>
      <p:sp>
        <p:nvSpPr>
          <p:cNvPr id="9" name="Rectangle 8">
            <a:extLst>
              <a:ext uri="{FF2B5EF4-FFF2-40B4-BE49-F238E27FC236}">
                <a16:creationId xmlns:a16="http://schemas.microsoft.com/office/drawing/2014/main" id="{36EAA98E-6B04-4008-9BBE-03F91E757C03}"/>
              </a:ext>
            </a:extLst>
          </p:cNvPr>
          <p:cNvSpPr/>
          <p:nvPr/>
        </p:nvSpPr>
        <p:spPr>
          <a:xfrm>
            <a:off x="8876207" y="209841"/>
            <a:ext cx="2987997" cy="253916"/>
          </a:xfrm>
          <a:prstGeom prst="rect">
            <a:avLst/>
          </a:prstGeom>
        </p:spPr>
        <p:txBody>
          <a:bodyPr wrap="none" lIns="0" rIns="0">
            <a:spAutoFit/>
          </a:bodyPr>
          <a:lstStyle/>
          <a:p>
            <a:r>
              <a:rPr lang="en-US" sz="1050" b="1" dirty="0">
                <a:solidFill>
                  <a:schemeClr val="bg1"/>
                </a:solidFill>
                <a:latin typeface="+mj-lt"/>
              </a:rPr>
              <a:t>A BETTER WAY </a:t>
            </a:r>
            <a:r>
              <a:rPr lang="en-US" sz="1050" dirty="0">
                <a:solidFill>
                  <a:schemeClr val="bg1"/>
                </a:solidFill>
                <a:latin typeface="+mj-lt"/>
              </a:rPr>
              <a:t>TO TAKE CARE OF BUSINESS</a:t>
            </a:r>
          </a:p>
        </p:txBody>
      </p:sp>
      <p:pic>
        <p:nvPicPr>
          <p:cNvPr id="10" name="Picture 9">
            <a:extLst>
              <a:ext uri="{FF2B5EF4-FFF2-40B4-BE49-F238E27FC236}">
                <a16:creationId xmlns:a16="http://schemas.microsoft.com/office/drawing/2014/main" id="{64999B68-0967-4FDF-A7B4-D542BE90D1FB}"/>
              </a:ext>
            </a:extLst>
          </p:cNvPr>
          <p:cNvPicPr>
            <a:picLocks noChangeAspect="1"/>
          </p:cNvPicPr>
          <p:nvPr/>
        </p:nvPicPr>
        <p:blipFill>
          <a:blip r:embed="rId6"/>
          <a:stretch>
            <a:fillRect/>
          </a:stretch>
        </p:blipFill>
        <p:spPr>
          <a:xfrm>
            <a:off x="9566978" y="6322354"/>
            <a:ext cx="2299082" cy="260273"/>
          </a:xfrm>
          <a:prstGeom prst="rect">
            <a:avLst/>
          </a:prstGeom>
        </p:spPr>
      </p:pic>
      <p:sp>
        <p:nvSpPr>
          <p:cNvPr id="11" name="Rectangle 10">
            <a:extLst>
              <a:ext uri="{FF2B5EF4-FFF2-40B4-BE49-F238E27FC236}">
                <a16:creationId xmlns:a16="http://schemas.microsoft.com/office/drawing/2014/main" id="{A02D45BE-9E7A-4AFA-ACBA-D9EDE6273E28}"/>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41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0B8D044-6106-244A-9431-2B2833C3419A}"/>
              </a:ext>
            </a:extLst>
          </p:cNvPr>
          <p:cNvPicPr>
            <a:picLocks/>
          </p:cNvPicPr>
          <p:nvPr/>
        </p:nvPicPr>
        <p:blipFill rotWithShape="1">
          <a:blip r:embed="rId3" cstate="screen">
            <a:extLst>
              <a:ext uri="{28A0092B-C50C-407E-A947-70E740481C1C}">
                <a14:useLocalDpi xmlns:a14="http://schemas.microsoft.com/office/drawing/2010/main"/>
              </a:ext>
            </a:extLst>
          </a:blip>
          <a:srcRect l="-415" r="-15"/>
          <a:stretch/>
        </p:blipFill>
        <p:spPr>
          <a:xfrm flipH="1">
            <a:off x="7752457" y="1"/>
            <a:ext cx="4454886" cy="6858000"/>
          </a:xfrm>
          <a:prstGeom prst="rect">
            <a:avLst/>
          </a:prstGeom>
        </p:spPr>
      </p:pic>
      <p:sp>
        <p:nvSpPr>
          <p:cNvPr id="33" name="Rectangle 32">
            <a:extLst>
              <a:ext uri="{FF2B5EF4-FFF2-40B4-BE49-F238E27FC236}">
                <a16:creationId xmlns:a16="http://schemas.microsoft.com/office/drawing/2014/main" id="{E4E9CF59-53E6-8348-BDD2-76873EADE4BF}"/>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41" name="Title 1">
            <a:extLst>
              <a:ext uri="{FF2B5EF4-FFF2-40B4-BE49-F238E27FC236}">
                <a16:creationId xmlns:a16="http://schemas.microsoft.com/office/drawing/2014/main" id="{983ED8A7-2FD1-354F-8063-F332598F3709}"/>
              </a:ext>
            </a:extLst>
          </p:cNvPr>
          <p:cNvSpPr txBox="1">
            <a:spLocks/>
          </p:cNvSpPr>
          <p:nvPr/>
        </p:nvSpPr>
        <p:spPr>
          <a:xfrm>
            <a:off x="858224" y="580169"/>
            <a:ext cx="6120667"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999" b="0" dirty="0">
                <a:solidFill>
                  <a:srgbClr val="003B72"/>
                </a:solidFill>
                <a:latin typeface="Arial" panose="020B0604020202020204" pitchFamily="34" charset="0"/>
                <a:cs typeface="Arial" panose="020B0604020202020204" pitchFamily="34" charset="0"/>
              </a:rPr>
              <a:t>Key Learnings</a:t>
            </a:r>
          </a:p>
        </p:txBody>
      </p:sp>
      <p:sp>
        <p:nvSpPr>
          <p:cNvPr id="20" name="Rectangle 19">
            <a:extLst>
              <a:ext uri="{FF2B5EF4-FFF2-40B4-BE49-F238E27FC236}">
                <a16:creationId xmlns:a16="http://schemas.microsoft.com/office/drawing/2014/main" id="{D2A68F9E-05B6-B343-94AB-3B6DAF0E9DAF}"/>
              </a:ext>
            </a:extLst>
          </p:cNvPr>
          <p:cNvSpPr/>
          <p:nvPr/>
        </p:nvSpPr>
        <p:spPr>
          <a:xfrm>
            <a:off x="878054" y="1716024"/>
            <a:ext cx="6770840" cy="4157153"/>
          </a:xfrm>
          <a:prstGeom prst="rect">
            <a:avLst/>
          </a:prstGeom>
        </p:spPr>
        <p:txBody>
          <a:bodyPr wrap="square" lIns="0" numCol="1" spcCol="457200">
            <a:noAutofit/>
          </a:bodyPr>
          <a:lstStyle/>
          <a:p>
            <a:pPr marL="171450" indent="-171450">
              <a:lnSpc>
                <a:spcPct val="150000"/>
              </a:lnSpc>
              <a:spcAft>
                <a:spcPts val="600"/>
              </a:spcAft>
              <a:buFont typeface="Arial" panose="020B0604020202020204" pitchFamily="34" charset="0"/>
              <a:buChar char="•"/>
            </a:pPr>
            <a:r>
              <a:rPr lang="en-US" sz="1600" dirty="0"/>
              <a:t>Consider </a:t>
            </a:r>
            <a:r>
              <a:rPr lang="en-US" sz="1600" b="1" dirty="0">
                <a:solidFill>
                  <a:srgbClr val="004568"/>
                </a:solidFill>
              </a:rPr>
              <a:t>policies and practices </a:t>
            </a:r>
            <a:r>
              <a:rPr lang="en-US" sz="1600" dirty="0"/>
              <a:t>need to be created, maintained, or updated to create a</a:t>
            </a:r>
            <a:r>
              <a:rPr lang="en-US" sz="1600" dirty="0">
                <a:solidFill>
                  <a:schemeClr val="accent3"/>
                </a:solidFill>
              </a:rPr>
              <a:t> </a:t>
            </a:r>
            <a:r>
              <a:rPr lang="en-US" sz="1600" dirty="0"/>
              <a:t>safe and healthy workplace</a:t>
            </a:r>
          </a:p>
          <a:p>
            <a:pPr marL="171450" indent="-171450">
              <a:lnSpc>
                <a:spcPct val="150000"/>
              </a:lnSpc>
              <a:spcAft>
                <a:spcPts val="600"/>
              </a:spcAft>
              <a:buFont typeface="Arial" panose="020B0604020202020204" pitchFamily="34" charset="0"/>
              <a:buChar char="•"/>
            </a:pPr>
            <a:r>
              <a:rPr lang="en-US" sz="1600" b="1" dirty="0">
                <a:solidFill>
                  <a:srgbClr val="004568"/>
                </a:solidFill>
              </a:rPr>
              <a:t>Communicate</a:t>
            </a:r>
            <a:r>
              <a:rPr lang="en-US" sz="1600" dirty="0"/>
              <a:t> often these policies and procedures</a:t>
            </a:r>
          </a:p>
          <a:p>
            <a:pPr marL="171450" indent="-171450">
              <a:lnSpc>
                <a:spcPct val="150000"/>
              </a:lnSpc>
              <a:spcAft>
                <a:spcPts val="600"/>
              </a:spcAft>
              <a:buFont typeface="Arial" panose="020B0604020202020204" pitchFamily="34" charset="0"/>
              <a:buChar char="•"/>
            </a:pPr>
            <a:r>
              <a:rPr lang="en-US" sz="1600" dirty="0"/>
              <a:t>Promote physical and mental</a:t>
            </a:r>
            <a:r>
              <a:rPr lang="en-US" sz="1600" b="1" dirty="0"/>
              <a:t> </a:t>
            </a:r>
            <a:r>
              <a:rPr lang="en-US" sz="1600" dirty="0"/>
              <a:t>health</a:t>
            </a:r>
            <a:r>
              <a:rPr lang="en-US" sz="1600" b="1" dirty="0"/>
              <a:t> </a:t>
            </a:r>
            <a:r>
              <a:rPr lang="en-US" sz="1600" b="1" dirty="0">
                <a:solidFill>
                  <a:srgbClr val="004568"/>
                </a:solidFill>
              </a:rPr>
              <a:t>resources</a:t>
            </a:r>
          </a:p>
          <a:p>
            <a:pPr marL="628391" lvl="1" indent="-171450">
              <a:lnSpc>
                <a:spcPct val="150000"/>
              </a:lnSpc>
              <a:spcAft>
                <a:spcPts val="600"/>
              </a:spcAft>
              <a:buFont typeface="Arial" panose="020B0604020202020204" pitchFamily="34" charset="0"/>
              <a:buChar char="•"/>
            </a:pPr>
            <a:r>
              <a:rPr lang="en-US" sz="1600" dirty="0"/>
              <a:t>Consider creating </a:t>
            </a:r>
            <a:r>
              <a:rPr lang="en-US" sz="1600" b="1" dirty="0">
                <a:solidFill>
                  <a:srgbClr val="004568"/>
                </a:solidFill>
              </a:rPr>
              <a:t>paid sick leave </a:t>
            </a:r>
            <a:r>
              <a:rPr lang="en-US" sz="1600" dirty="0"/>
              <a:t>for employees with COVID-19</a:t>
            </a:r>
          </a:p>
          <a:p>
            <a:pPr marL="171450" indent="-171450">
              <a:lnSpc>
                <a:spcPct val="150000"/>
              </a:lnSpc>
              <a:spcAft>
                <a:spcPts val="600"/>
              </a:spcAft>
              <a:buFont typeface="Arial" panose="020B0604020202020204" pitchFamily="34" charset="0"/>
              <a:buChar char="•"/>
            </a:pPr>
            <a:r>
              <a:rPr lang="en-US" sz="1600" dirty="0"/>
              <a:t>Strengthen your </a:t>
            </a:r>
            <a:r>
              <a:rPr lang="en-US" sz="1600" b="1" dirty="0">
                <a:solidFill>
                  <a:srgbClr val="004568"/>
                </a:solidFill>
              </a:rPr>
              <a:t>workforce health </a:t>
            </a:r>
            <a:r>
              <a:rPr lang="en-US" sz="1600" dirty="0"/>
              <a:t>offerings</a:t>
            </a:r>
          </a:p>
          <a:p>
            <a:pPr marL="171450" indent="-171450">
              <a:lnSpc>
                <a:spcPct val="150000"/>
              </a:lnSpc>
              <a:spcAft>
                <a:spcPts val="600"/>
              </a:spcAft>
              <a:buFont typeface="Arial" panose="020B0604020202020204" pitchFamily="34" charset="0"/>
              <a:buChar char="•"/>
            </a:pPr>
            <a:r>
              <a:rPr lang="en-US" sz="1600" dirty="0"/>
              <a:t>Better understand</a:t>
            </a:r>
            <a:r>
              <a:rPr lang="en-US" sz="1600" b="1" dirty="0"/>
              <a:t> </a:t>
            </a:r>
            <a:r>
              <a:rPr lang="en-US" sz="1600" b="1" dirty="0">
                <a:solidFill>
                  <a:srgbClr val="004568"/>
                </a:solidFill>
              </a:rPr>
              <a:t>social health </a:t>
            </a:r>
            <a:r>
              <a:rPr lang="en-US" sz="1600" dirty="0"/>
              <a:t>and factors impacting your employees</a:t>
            </a:r>
          </a:p>
          <a:p>
            <a:pPr marL="628391" lvl="1" indent="-171450">
              <a:lnSpc>
                <a:spcPct val="150000"/>
              </a:lnSpc>
              <a:spcAft>
                <a:spcPts val="600"/>
              </a:spcAft>
              <a:buFont typeface="Arial" panose="020B0604020202020204" pitchFamily="34" charset="0"/>
              <a:buChar char="•"/>
            </a:pPr>
            <a:r>
              <a:rPr lang="en-US" sz="1600" dirty="0"/>
              <a:t>Support employees’ </a:t>
            </a:r>
            <a:r>
              <a:rPr lang="en-US" sz="1600" b="1" dirty="0">
                <a:solidFill>
                  <a:srgbClr val="004568"/>
                </a:solidFill>
              </a:rPr>
              <a:t>childcare needs </a:t>
            </a:r>
            <a:r>
              <a:rPr lang="en-US" sz="1600" dirty="0"/>
              <a:t>so they can come back to work</a:t>
            </a:r>
          </a:p>
          <a:p>
            <a:pPr>
              <a:spcAft>
                <a:spcPts val="600"/>
              </a:spcAft>
            </a:pPr>
            <a:endParaRPr lang="en-US" sz="1600" b="1" dirty="0">
              <a:solidFill>
                <a:srgbClr val="002060"/>
              </a:solidFill>
            </a:endParaRPr>
          </a:p>
        </p:txBody>
      </p:sp>
      <p:pic>
        <p:nvPicPr>
          <p:cNvPr id="8" name="Picture 7" descr="A picture containing water, beach, people, woman&#10;&#10;Description automatically generated">
            <a:extLst>
              <a:ext uri="{FF2B5EF4-FFF2-40B4-BE49-F238E27FC236}">
                <a16:creationId xmlns:a16="http://schemas.microsoft.com/office/drawing/2014/main" id="{A3413810-6B2A-0049-8A99-6BF3DD4683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2869" y="5263771"/>
            <a:ext cx="3188037" cy="1319262"/>
          </a:xfrm>
          <a:prstGeom prst="rect">
            <a:avLst/>
          </a:prstGeom>
        </p:spPr>
      </p:pic>
      <p:pic>
        <p:nvPicPr>
          <p:cNvPr id="9" name="Picture 8">
            <a:extLst>
              <a:ext uri="{FF2B5EF4-FFF2-40B4-BE49-F238E27FC236}">
                <a16:creationId xmlns:a16="http://schemas.microsoft.com/office/drawing/2014/main" id="{8765B055-480D-A24D-B07B-287B07D064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69573" y="6323162"/>
            <a:ext cx="2294631" cy="259871"/>
          </a:xfrm>
          <a:prstGeom prst="rect">
            <a:avLst/>
          </a:prstGeom>
        </p:spPr>
      </p:pic>
      <p:sp>
        <p:nvSpPr>
          <p:cNvPr id="21" name="Rectangle 20">
            <a:hlinkClick r:id="" action="ppaction://hlinkshowjump?jump=previousslide"/>
            <a:extLst>
              <a:ext uri="{FF2B5EF4-FFF2-40B4-BE49-F238E27FC236}">
                <a16:creationId xmlns:a16="http://schemas.microsoft.com/office/drawing/2014/main" id="{6D257075-F6FA-C24E-BFD0-22B7D33FAF02}"/>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hlinkClick r:id="rId6"/>
            <a:extLst>
              <a:ext uri="{FF2B5EF4-FFF2-40B4-BE49-F238E27FC236}">
                <a16:creationId xmlns:a16="http://schemas.microsoft.com/office/drawing/2014/main" id="{C73BBA6B-3E94-5549-8E2F-702DDE03C954}"/>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3E77137-86E3-42AD-9EAC-6B8E9501A33D}"/>
              </a:ext>
            </a:extLst>
          </p:cNvPr>
          <p:cNvSpPr txBox="1"/>
          <p:nvPr/>
        </p:nvSpPr>
        <p:spPr>
          <a:xfrm>
            <a:off x="828734" y="5831057"/>
            <a:ext cx="6505279" cy="364826"/>
          </a:xfrm>
          <a:prstGeom prst="rect">
            <a:avLst/>
          </a:prstGeom>
        </p:spPr>
        <p:txBody>
          <a:bodyPr wrap="square" rtlCol="0">
            <a:noAutofit/>
          </a:bodyPr>
          <a:lstStyle/>
          <a:p>
            <a:pPr>
              <a:spcAft>
                <a:spcPts val="600"/>
              </a:spcAft>
            </a:pPr>
            <a:r>
              <a:rPr lang="en-US" sz="800" b="1" dirty="0">
                <a:solidFill>
                  <a:srgbClr val="002060"/>
                </a:solidFill>
              </a:rPr>
              <a:t>Additional resource:  </a:t>
            </a:r>
            <a:r>
              <a:rPr lang="en-US" sz="800" dirty="0">
                <a:hlinkClick r:id="rId7"/>
              </a:rPr>
              <a:t>Coronavirus (COVID-19): Benefits Checklist</a:t>
            </a:r>
            <a:r>
              <a:rPr lang="en-US" sz="800" dirty="0"/>
              <a:t> — Business Group on Health</a:t>
            </a:r>
            <a:endParaRPr lang="en-US" sz="800" b="1" dirty="0"/>
          </a:p>
          <a:p>
            <a:pPr algn="l">
              <a:lnSpc>
                <a:spcPct val="100000"/>
              </a:lnSpc>
            </a:pPr>
            <a:endParaRPr lang="en-US" sz="800" dirty="0">
              <a:solidFill>
                <a:schemeClr val="tx1">
                  <a:lumMod val="75000"/>
                  <a:lumOff val="25000"/>
                </a:schemeClr>
              </a:solidFill>
              <a:latin typeface="Arial" charset="0"/>
            </a:endParaRPr>
          </a:p>
        </p:txBody>
      </p:sp>
    </p:spTree>
    <p:extLst>
      <p:ext uri="{BB962C8B-B14F-4D97-AF65-F5344CB8AC3E}">
        <p14:creationId xmlns:p14="http://schemas.microsoft.com/office/powerpoint/2010/main" val="284598350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front of a window&#10;&#10;Description automatically generated">
            <a:extLst>
              <a:ext uri="{FF2B5EF4-FFF2-40B4-BE49-F238E27FC236}">
                <a16:creationId xmlns:a16="http://schemas.microsoft.com/office/drawing/2014/main" id="{4890A723-BB5D-C24A-95AC-AC436854F3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2990" y="0"/>
            <a:ext cx="4435836" cy="6858000"/>
          </a:xfrm>
          <a:prstGeom prst="rect">
            <a:avLst/>
          </a:prstGeom>
        </p:spPr>
      </p:pic>
      <p:sp>
        <p:nvSpPr>
          <p:cNvPr id="41" name="Title 1">
            <a:extLst>
              <a:ext uri="{FF2B5EF4-FFF2-40B4-BE49-F238E27FC236}">
                <a16:creationId xmlns:a16="http://schemas.microsoft.com/office/drawing/2014/main" id="{983ED8A7-2FD1-354F-8063-F332598F3709}"/>
              </a:ext>
            </a:extLst>
          </p:cNvPr>
          <p:cNvSpPr txBox="1">
            <a:spLocks/>
          </p:cNvSpPr>
          <p:nvPr/>
        </p:nvSpPr>
        <p:spPr>
          <a:xfrm>
            <a:off x="870797" y="552463"/>
            <a:ext cx="6896390"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999" b="0" dirty="0">
                <a:solidFill>
                  <a:srgbClr val="003B72"/>
                </a:solidFill>
                <a:latin typeface="Arial" panose="020B0604020202020204" pitchFamily="34" charset="0"/>
                <a:cs typeface="Arial" panose="020B0604020202020204" pitchFamily="34" charset="0"/>
              </a:rPr>
              <a:t>Connect with and rely on </a:t>
            </a:r>
            <a:br>
              <a:rPr lang="en-US" sz="2999" b="0" dirty="0">
                <a:solidFill>
                  <a:srgbClr val="003B72"/>
                </a:solidFill>
                <a:latin typeface="Arial" panose="020B0604020202020204" pitchFamily="34" charset="0"/>
                <a:cs typeface="Arial" panose="020B0604020202020204" pitchFamily="34" charset="0"/>
              </a:rPr>
            </a:br>
            <a:r>
              <a:rPr lang="en-US" sz="2999" b="0" dirty="0">
                <a:solidFill>
                  <a:srgbClr val="003B72"/>
                </a:solidFill>
                <a:latin typeface="Arial" panose="020B0604020202020204" pitchFamily="34" charset="0"/>
                <a:cs typeface="Arial" panose="020B0604020202020204" pitchFamily="34" charset="0"/>
              </a:rPr>
              <a:t>your partners</a:t>
            </a:r>
          </a:p>
        </p:txBody>
      </p:sp>
      <p:pic>
        <p:nvPicPr>
          <p:cNvPr id="32" name="Picture 31">
            <a:extLst>
              <a:ext uri="{FF2B5EF4-FFF2-40B4-BE49-F238E27FC236}">
                <a16:creationId xmlns:a16="http://schemas.microsoft.com/office/drawing/2014/main" id="{EF70CF38-79E8-9743-B840-32967B3EEA31}"/>
              </a:ext>
            </a:extLst>
          </p:cNvPr>
          <p:cNvPicPr>
            <a:picLocks noChangeAspect="1"/>
          </p:cNvPicPr>
          <p:nvPr/>
        </p:nvPicPr>
        <p:blipFill>
          <a:blip r:embed="rId4"/>
          <a:stretch>
            <a:fillRect/>
          </a:stretch>
        </p:blipFill>
        <p:spPr>
          <a:xfrm>
            <a:off x="9566978" y="6322354"/>
            <a:ext cx="2299082" cy="260273"/>
          </a:xfrm>
          <a:prstGeom prst="rect">
            <a:avLst/>
          </a:prstGeom>
        </p:spPr>
      </p:pic>
      <p:sp>
        <p:nvSpPr>
          <p:cNvPr id="23" name="Rectangle 22">
            <a:extLst>
              <a:ext uri="{FF2B5EF4-FFF2-40B4-BE49-F238E27FC236}">
                <a16:creationId xmlns:a16="http://schemas.microsoft.com/office/drawing/2014/main" id="{58ABE1FA-C3AC-A546-ABC5-EF485D39214C}"/>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44" name="Rectangle 43">
            <a:extLst>
              <a:ext uri="{FF2B5EF4-FFF2-40B4-BE49-F238E27FC236}">
                <a16:creationId xmlns:a16="http://schemas.microsoft.com/office/drawing/2014/main" id="{C767830B-1E6E-EF45-A2C7-42677D26BD5F}"/>
              </a:ext>
            </a:extLst>
          </p:cNvPr>
          <p:cNvSpPr/>
          <p:nvPr/>
        </p:nvSpPr>
        <p:spPr>
          <a:xfrm>
            <a:off x="867922" y="1717571"/>
            <a:ext cx="6165515" cy="954107"/>
          </a:xfrm>
          <a:prstGeom prst="rect">
            <a:avLst/>
          </a:prstGeom>
        </p:spPr>
        <p:txBody>
          <a:bodyPr wrap="square" lIns="0">
            <a:spAutoFit/>
          </a:bodyPr>
          <a:lstStyle/>
          <a:p>
            <a:pPr>
              <a:spcAft>
                <a:spcPts val="600"/>
              </a:spcAft>
            </a:pPr>
            <a:r>
              <a:rPr lang="en-US" sz="1400" dirty="0"/>
              <a:t>These teams will bring expertise to your specific needs, guide you as you consider various options, and be trusted thought partners. They will help you consider and implement business process changes where plans, policies, or </a:t>
            </a:r>
            <a:br>
              <a:rPr lang="en-US" sz="1400" dirty="0"/>
            </a:br>
            <a:r>
              <a:rPr lang="en-US" sz="1400" dirty="0"/>
              <a:t>protocols are updated.</a:t>
            </a:r>
          </a:p>
        </p:txBody>
      </p:sp>
      <p:sp>
        <p:nvSpPr>
          <p:cNvPr id="45" name="Rectangle 44">
            <a:extLst>
              <a:ext uri="{FF2B5EF4-FFF2-40B4-BE49-F238E27FC236}">
                <a16:creationId xmlns:a16="http://schemas.microsoft.com/office/drawing/2014/main" id="{99CA869E-29AC-7D48-80F4-CD5D20C0CD62}"/>
              </a:ext>
            </a:extLst>
          </p:cNvPr>
          <p:cNvSpPr/>
          <p:nvPr/>
        </p:nvSpPr>
        <p:spPr>
          <a:xfrm>
            <a:off x="890223" y="2840567"/>
            <a:ext cx="5945475" cy="3170099"/>
          </a:xfrm>
          <a:prstGeom prst="rect">
            <a:avLst/>
          </a:prstGeom>
        </p:spPr>
        <p:txBody>
          <a:bodyPr wrap="square" lIns="0">
            <a:spAutoFit/>
          </a:bodyPr>
          <a:lstStyle/>
          <a:p>
            <a:pPr marL="179388" indent="-179388">
              <a:spcAft>
                <a:spcPts val="3600"/>
              </a:spcAft>
              <a:buClr>
                <a:schemeClr val="tx1"/>
              </a:buClr>
              <a:buFont typeface="Arial" panose="020B0604020202020204" pitchFamily="34" charset="0"/>
              <a:buChar char="•"/>
            </a:pPr>
            <a:r>
              <a:rPr lang="en-US" sz="1600" b="1" dirty="0">
                <a:solidFill>
                  <a:schemeClr val="tx2"/>
                </a:solidFill>
                <a:latin typeface="+mj-lt"/>
              </a:rPr>
              <a:t>Legal counsel </a:t>
            </a:r>
          </a:p>
          <a:p>
            <a:pPr marL="179388" indent="-179388">
              <a:spcAft>
                <a:spcPts val="3600"/>
              </a:spcAft>
              <a:buClr>
                <a:schemeClr val="tx1"/>
              </a:buClr>
              <a:buFont typeface="Arial" panose="020B0604020202020204" pitchFamily="34" charset="0"/>
              <a:buChar char="•"/>
            </a:pPr>
            <a:r>
              <a:rPr lang="en-US" sz="1600" b="1" dirty="0">
                <a:solidFill>
                  <a:schemeClr val="tx2"/>
                </a:solidFill>
                <a:latin typeface="+mj-lt"/>
              </a:rPr>
              <a:t>Health and welfare benefit partners, including brokers</a:t>
            </a:r>
          </a:p>
          <a:p>
            <a:pPr marL="179388" indent="-179388">
              <a:spcAft>
                <a:spcPts val="3600"/>
              </a:spcAft>
              <a:buClr>
                <a:schemeClr val="tx1"/>
              </a:buClr>
              <a:buFont typeface="Arial" panose="020B0604020202020204" pitchFamily="34" charset="0"/>
              <a:buChar char="•"/>
            </a:pPr>
            <a:r>
              <a:rPr lang="en-US" sz="1600" b="1" dirty="0">
                <a:solidFill>
                  <a:schemeClr val="tx2"/>
                </a:solidFill>
                <a:latin typeface="+mj-lt"/>
              </a:rPr>
              <a:t>Cross-functional department leaders </a:t>
            </a:r>
          </a:p>
          <a:p>
            <a:pPr marL="179388" indent="-179388">
              <a:spcAft>
                <a:spcPts val="3600"/>
              </a:spcAft>
              <a:buClr>
                <a:schemeClr val="tx1"/>
              </a:buClr>
              <a:buFont typeface="Arial" panose="020B0604020202020204" pitchFamily="34" charset="0"/>
              <a:buChar char="•"/>
            </a:pPr>
            <a:r>
              <a:rPr lang="en-US" sz="1600" b="1" dirty="0">
                <a:solidFill>
                  <a:schemeClr val="tx2"/>
                </a:solidFill>
                <a:latin typeface="+mj-lt"/>
              </a:rPr>
              <a:t>Union leaders</a:t>
            </a:r>
          </a:p>
          <a:p>
            <a:pPr marL="179388" indent="-179388">
              <a:spcAft>
                <a:spcPts val="3600"/>
              </a:spcAft>
              <a:buClr>
                <a:schemeClr val="tx1"/>
              </a:buClr>
              <a:buFont typeface="Arial" panose="020B0604020202020204" pitchFamily="34" charset="0"/>
              <a:buChar char="•"/>
            </a:pPr>
            <a:r>
              <a:rPr lang="en-US" sz="1600" b="1" dirty="0">
                <a:solidFill>
                  <a:schemeClr val="tx2"/>
                </a:solidFill>
                <a:latin typeface="+mj-lt"/>
              </a:rPr>
              <a:t>Industry colleagues</a:t>
            </a:r>
          </a:p>
        </p:txBody>
      </p:sp>
      <p:sp>
        <p:nvSpPr>
          <p:cNvPr id="19" name="Rectangle 18">
            <a:hlinkClick r:id="" action="ppaction://hlinkshowjump?jump=previousslide"/>
            <a:extLst>
              <a:ext uri="{FF2B5EF4-FFF2-40B4-BE49-F238E27FC236}">
                <a16:creationId xmlns:a16="http://schemas.microsoft.com/office/drawing/2014/main" id="{CB3476D5-21E8-DC4C-BC7B-C1728F400335}"/>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hlinkClick r:id="" action="ppaction://hlinkshowjump?jump=nextslide"/>
            <a:extLst>
              <a:ext uri="{FF2B5EF4-FFF2-40B4-BE49-F238E27FC236}">
                <a16:creationId xmlns:a16="http://schemas.microsoft.com/office/drawing/2014/main" id="{28AC4BA5-5B91-0942-9637-B2A135878CF5}"/>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rId5"/>
            <a:extLst>
              <a:ext uri="{FF2B5EF4-FFF2-40B4-BE49-F238E27FC236}">
                <a16:creationId xmlns:a16="http://schemas.microsoft.com/office/drawing/2014/main" id="{F3EED3F6-7C56-B84D-BD1D-14B0CF42837E}"/>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09520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10644F1D-3A0C-0241-AFF5-F1DBB8C63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1" y="-32658"/>
            <a:ext cx="12186029" cy="6920281"/>
          </a:xfrm>
          <a:prstGeom prst="rect">
            <a:avLst/>
          </a:prstGeom>
        </p:spPr>
      </p:pic>
      <p:sp>
        <p:nvSpPr>
          <p:cNvPr id="31" name="Rectangle 30">
            <a:extLst>
              <a:ext uri="{FF2B5EF4-FFF2-40B4-BE49-F238E27FC236}">
                <a16:creationId xmlns:a16="http://schemas.microsoft.com/office/drawing/2014/main" id="{EDEFFCB0-CA15-8F4A-9CB4-1A3502BAB87A}"/>
              </a:ext>
            </a:extLst>
          </p:cNvPr>
          <p:cNvSpPr/>
          <p:nvPr/>
        </p:nvSpPr>
        <p:spPr>
          <a:xfrm>
            <a:off x="-184669" y="0"/>
            <a:ext cx="12373494" cy="6920281"/>
          </a:xfrm>
          <a:prstGeom prst="rect">
            <a:avLst/>
          </a:prstGeom>
          <a:solidFill>
            <a:srgbClr val="003B7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22" name="Title 1">
            <a:extLst>
              <a:ext uri="{FF2B5EF4-FFF2-40B4-BE49-F238E27FC236}">
                <a16:creationId xmlns:a16="http://schemas.microsoft.com/office/drawing/2014/main" id="{9212489D-F70C-394D-8AD8-C1E90E4AFDED}"/>
              </a:ext>
            </a:extLst>
          </p:cNvPr>
          <p:cNvSpPr txBox="1">
            <a:spLocks/>
          </p:cNvSpPr>
          <p:nvPr/>
        </p:nvSpPr>
        <p:spPr>
          <a:xfrm>
            <a:off x="877309" y="363381"/>
            <a:ext cx="7470823"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999" b="0" dirty="0">
                <a:solidFill>
                  <a:schemeClr val="bg1"/>
                </a:solidFill>
                <a:latin typeface="Arial" panose="020B0604020202020204" pitchFamily="34" charset="0"/>
                <a:cs typeface="Arial" panose="020B0604020202020204" pitchFamily="34" charset="0"/>
              </a:rPr>
              <a:t>How Kaiser Permanente can support you</a:t>
            </a:r>
          </a:p>
        </p:txBody>
      </p:sp>
      <p:sp>
        <p:nvSpPr>
          <p:cNvPr id="34" name="Rectangle 33">
            <a:extLst>
              <a:ext uri="{FF2B5EF4-FFF2-40B4-BE49-F238E27FC236}">
                <a16:creationId xmlns:a16="http://schemas.microsoft.com/office/drawing/2014/main" id="{A018C22C-9665-C848-BB1F-F672FACA7CB1}"/>
              </a:ext>
            </a:extLst>
          </p:cNvPr>
          <p:cNvSpPr/>
          <p:nvPr/>
        </p:nvSpPr>
        <p:spPr>
          <a:xfrm>
            <a:off x="8876207" y="209841"/>
            <a:ext cx="2987997" cy="253916"/>
          </a:xfrm>
          <a:prstGeom prst="rect">
            <a:avLst/>
          </a:prstGeom>
        </p:spPr>
        <p:txBody>
          <a:bodyPr wrap="none" lIns="0" rIns="0">
            <a:spAutoFit/>
          </a:bodyPr>
          <a:lstStyle/>
          <a:p>
            <a:r>
              <a:rPr lang="en-US" sz="1050" b="1" dirty="0">
                <a:solidFill>
                  <a:schemeClr val="bg1"/>
                </a:solidFill>
                <a:latin typeface="+mj-lt"/>
              </a:rPr>
              <a:t>A BETTER WAY </a:t>
            </a:r>
            <a:r>
              <a:rPr lang="en-US" sz="1050" dirty="0">
                <a:solidFill>
                  <a:schemeClr val="bg1"/>
                </a:solidFill>
                <a:latin typeface="+mj-lt"/>
              </a:rPr>
              <a:t>TO TAKE CARE OF BUSINESS</a:t>
            </a:r>
          </a:p>
        </p:txBody>
      </p:sp>
      <p:pic>
        <p:nvPicPr>
          <p:cNvPr id="35" name="Picture 34">
            <a:extLst>
              <a:ext uri="{FF2B5EF4-FFF2-40B4-BE49-F238E27FC236}">
                <a16:creationId xmlns:a16="http://schemas.microsoft.com/office/drawing/2014/main" id="{B5247268-D29C-0243-87B8-D88B1AB93314}"/>
              </a:ext>
            </a:extLst>
          </p:cNvPr>
          <p:cNvPicPr>
            <a:picLocks noChangeAspect="1"/>
          </p:cNvPicPr>
          <p:nvPr/>
        </p:nvPicPr>
        <p:blipFill>
          <a:blip r:embed="rId4"/>
          <a:stretch>
            <a:fillRect/>
          </a:stretch>
        </p:blipFill>
        <p:spPr>
          <a:xfrm>
            <a:off x="9575445" y="6322354"/>
            <a:ext cx="2299082" cy="260273"/>
          </a:xfrm>
          <a:prstGeom prst="rect">
            <a:avLst/>
          </a:prstGeom>
        </p:spPr>
      </p:pic>
      <p:sp>
        <p:nvSpPr>
          <p:cNvPr id="71" name="Rectangle 70">
            <a:extLst>
              <a:ext uri="{FF2B5EF4-FFF2-40B4-BE49-F238E27FC236}">
                <a16:creationId xmlns:a16="http://schemas.microsoft.com/office/drawing/2014/main" id="{6AA6A3AB-C1C9-974B-84A1-29CB24025B2F}"/>
              </a:ext>
            </a:extLst>
          </p:cNvPr>
          <p:cNvSpPr/>
          <p:nvPr/>
        </p:nvSpPr>
        <p:spPr>
          <a:xfrm>
            <a:off x="1242036" y="6318787"/>
            <a:ext cx="4796957" cy="276999"/>
          </a:xfrm>
          <a:prstGeom prst="rect">
            <a:avLst/>
          </a:prstGeom>
        </p:spPr>
        <p:txBody>
          <a:bodyPr wrap="square" lIns="0">
            <a:spAutoFit/>
          </a:bodyPr>
          <a:lstStyle/>
          <a:p>
            <a:r>
              <a:rPr lang="en-US" sz="1200" b="1" dirty="0">
                <a:solidFill>
                  <a:schemeClr val="bg1"/>
                </a:solidFill>
                <a:latin typeface="+mj-lt"/>
              </a:rPr>
              <a:t>kp.org/workforcehealth</a:t>
            </a:r>
            <a:endParaRPr lang="en-US" sz="1200" dirty="0">
              <a:solidFill>
                <a:schemeClr val="bg1"/>
              </a:solidFill>
              <a:latin typeface="+mj-lt"/>
            </a:endParaRPr>
          </a:p>
        </p:txBody>
      </p:sp>
      <p:sp>
        <p:nvSpPr>
          <p:cNvPr id="24" name="Rectangle 23">
            <a:hlinkClick r:id="" action="ppaction://hlinkshowjump?jump=nextslide"/>
            <a:extLst>
              <a:ext uri="{FF2B5EF4-FFF2-40B4-BE49-F238E27FC236}">
                <a16:creationId xmlns:a16="http://schemas.microsoft.com/office/drawing/2014/main" id="{13A38651-160F-0E45-B4E1-F31E2326151D}"/>
              </a:ext>
            </a:extLst>
          </p:cNvPr>
          <p:cNvSpPr/>
          <p:nvPr/>
        </p:nvSpPr>
        <p:spPr>
          <a:xfrm>
            <a:off x="838200" y="6258505"/>
            <a:ext cx="368300" cy="370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A875173-55C9-434A-910B-31C195B9E4D1}"/>
              </a:ext>
            </a:extLst>
          </p:cNvPr>
          <p:cNvSpPr/>
          <p:nvPr/>
        </p:nvSpPr>
        <p:spPr>
          <a:xfrm>
            <a:off x="2507063" y="1926794"/>
            <a:ext cx="8156963" cy="3785652"/>
          </a:xfrm>
          <a:prstGeom prst="rect">
            <a:avLst/>
          </a:prstGeom>
        </p:spPr>
        <p:txBody>
          <a:bodyPr wrap="square" lIns="0">
            <a:spAutoFit/>
          </a:bodyPr>
          <a:lstStyle/>
          <a:p>
            <a:pPr marL="171450" lvl="0" indent="-171450" fontAlgn="base">
              <a:spcAft>
                <a:spcPts val="3600"/>
              </a:spcAft>
              <a:buFont typeface="Arial" panose="020B0604020202020204" pitchFamily="34" charset="0"/>
              <a:buChar char="•"/>
            </a:pPr>
            <a:r>
              <a:rPr lang="en-US" sz="2400" b="1" dirty="0">
                <a:solidFill>
                  <a:schemeClr val="bg1"/>
                </a:solidFill>
              </a:rPr>
              <a:t>Industry assessments</a:t>
            </a:r>
          </a:p>
          <a:p>
            <a:pPr marL="171450" lvl="0" indent="-171450" fontAlgn="base">
              <a:spcAft>
                <a:spcPts val="3600"/>
              </a:spcAft>
              <a:buFont typeface="Arial" panose="020B0604020202020204" pitchFamily="34" charset="0"/>
              <a:buChar char="•"/>
            </a:pPr>
            <a:r>
              <a:rPr lang="en-US" sz="2400" b="1" dirty="0">
                <a:solidFill>
                  <a:schemeClr val="bg1"/>
                </a:solidFill>
              </a:rPr>
              <a:t>Webinars</a:t>
            </a:r>
          </a:p>
          <a:p>
            <a:pPr marL="171450" lvl="0" indent="-171450" fontAlgn="base">
              <a:spcAft>
                <a:spcPts val="3600"/>
              </a:spcAft>
              <a:buFont typeface="Arial" panose="020B0604020202020204" pitchFamily="34" charset="0"/>
              <a:buChar char="•"/>
            </a:pPr>
            <a:r>
              <a:rPr lang="en-US" sz="2400" b="1" dirty="0">
                <a:solidFill>
                  <a:schemeClr val="bg1"/>
                </a:solidFill>
              </a:rPr>
              <a:t>Quality care and consultations</a:t>
            </a:r>
          </a:p>
          <a:p>
            <a:pPr marL="171450" lvl="0" indent="-171450" fontAlgn="base">
              <a:spcAft>
                <a:spcPts val="3600"/>
              </a:spcAft>
              <a:buFont typeface="Arial" panose="020B0604020202020204" pitchFamily="34" charset="0"/>
              <a:buChar char="•"/>
            </a:pPr>
            <a:r>
              <a:rPr lang="en-US" sz="2400" b="1" dirty="0">
                <a:solidFill>
                  <a:schemeClr val="bg1"/>
                </a:solidFill>
              </a:rPr>
              <a:t>Thinking beyond physical health</a:t>
            </a:r>
          </a:p>
          <a:p>
            <a:pPr marL="171450" lvl="0" indent="-171450" fontAlgn="base">
              <a:spcAft>
                <a:spcPts val="3600"/>
              </a:spcAft>
              <a:buFont typeface="Arial" panose="020B0604020202020204" pitchFamily="34" charset="0"/>
              <a:buChar char="•"/>
            </a:pPr>
            <a:r>
              <a:rPr lang="en-US" sz="2400" b="1" dirty="0">
                <a:solidFill>
                  <a:schemeClr val="bg1"/>
                </a:solidFill>
              </a:rPr>
              <a:t>Data insights</a:t>
            </a:r>
          </a:p>
        </p:txBody>
      </p:sp>
      <p:sp>
        <p:nvSpPr>
          <p:cNvPr id="14" name="Rectangle 13">
            <a:hlinkClick r:id="" action="ppaction://hlinkshowjump?jump=nextslide"/>
            <a:extLst>
              <a:ext uri="{FF2B5EF4-FFF2-40B4-BE49-F238E27FC236}">
                <a16:creationId xmlns:a16="http://schemas.microsoft.com/office/drawing/2014/main" id="{9FFB2311-2F5D-5040-AEDF-0C6507ABDB15}"/>
              </a:ext>
            </a:extLst>
          </p:cNvPr>
          <p:cNvSpPr/>
          <p:nvPr/>
        </p:nvSpPr>
        <p:spPr>
          <a:xfrm>
            <a:off x="838200" y="6258505"/>
            <a:ext cx="368300" cy="370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hlinkClick r:id="" action="ppaction://hlinkshowjump?jump=previousslide"/>
            <a:extLst>
              <a:ext uri="{FF2B5EF4-FFF2-40B4-BE49-F238E27FC236}">
                <a16:creationId xmlns:a16="http://schemas.microsoft.com/office/drawing/2014/main" id="{FC318914-ED95-F047-BBF8-CD544C6DC783}"/>
              </a:ext>
            </a:extLst>
          </p:cNvPr>
          <p:cNvSpPr/>
          <p:nvPr/>
        </p:nvSpPr>
        <p:spPr>
          <a:xfrm>
            <a:off x="324621" y="6266440"/>
            <a:ext cx="368300" cy="370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2556425F-B9C7-3748-8E4D-95B2DC4AC197}"/>
              </a:ext>
            </a:extLst>
          </p:cNvPr>
          <p:cNvGrpSpPr/>
          <p:nvPr/>
        </p:nvGrpSpPr>
        <p:grpSpPr>
          <a:xfrm>
            <a:off x="410581" y="6340246"/>
            <a:ext cx="703700" cy="240410"/>
            <a:chOff x="861262" y="6389595"/>
            <a:chExt cx="703700" cy="240410"/>
          </a:xfrm>
          <a:solidFill>
            <a:schemeClr val="accent1"/>
          </a:solidFill>
        </p:grpSpPr>
        <p:sp>
          <p:nvSpPr>
            <p:cNvPr id="17" name="Rectangle 16">
              <a:extLst>
                <a:ext uri="{FF2B5EF4-FFF2-40B4-BE49-F238E27FC236}">
                  <a16:creationId xmlns:a16="http://schemas.microsoft.com/office/drawing/2014/main" id="{D8A5E5EA-47B0-AB4B-A65A-D8F3FE81A052}"/>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Oval 18">
              <a:extLst>
                <a:ext uri="{FF2B5EF4-FFF2-40B4-BE49-F238E27FC236}">
                  <a16:creationId xmlns:a16="http://schemas.microsoft.com/office/drawing/2014/main" id="{CBE5AA4D-B735-A449-83CC-0611FB9AFBE7}"/>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6B92B17-6980-6B4D-8AF8-E401CAB5CE86}"/>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riangle 20">
            <a:extLst>
              <a:ext uri="{FF2B5EF4-FFF2-40B4-BE49-F238E27FC236}">
                <a16:creationId xmlns:a16="http://schemas.microsoft.com/office/drawing/2014/main" id="{06B41612-C696-F84D-8536-693C6E80E79E}"/>
              </a:ext>
            </a:extLst>
          </p:cNvPr>
          <p:cNvSpPr/>
          <p:nvPr/>
        </p:nvSpPr>
        <p:spPr>
          <a:xfrm rot="16200000">
            <a:off x="494032" y="6405736"/>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73A8DF56-29B1-204E-82A1-A16DF06F5BA4}"/>
              </a:ext>
            </a:extLst>
          </p:cNvPr>
          <p:cNvSpPr/>
          <p:nvPr/>
        </p:nvSpPr>
        <p:spPr>
          <a:xfrm rot="5400000">
            <a:off x="878845" y="6405738"/>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lide Number Placeholder 2">
            <a:extLst>
              <a:ext uri="{FF2B5EF4-FFF2-40B4-BE49-F238E27FC236}">
                <a16:creationId xmlns:a16="http://schemas.microsoft.com/office/drawing/2014/main" id="{0222CEAF-9EEE-084F-BFE1-B93925BCB373}"/>
              </a:ext>
            </a:extLst>
          </p:cNvPr>
          <p:cNvSpPr txBox="1">
            <a:spLocks/>
          </p:cNvSpPr>
          <p:nvPr/>
        </p:nvSpPr>
        <p:spPr>
          <a:xfrm>
            <a:off x="646647" y="6347408"/>
            <a:ext cx="584845"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26</a:t>
            </a:fld>
            <a:endParaRPr lang="en-US" sz="900" dirty="0">
              <a:solidFill>
                <a:schemeClr val="tx1">
                  <a:lumMod val="50000"/>
                  <a:lumOff val="50000"/>
                </a:schemeClr>
              </a:solidFill>
            </a:endParaRPr>
          </a:p>
        </p:txBody>
      </p:sp>
      <p:sp>
        <p:nvSpPr>
          <p:cNvPr id="30" name="Rectangle 29">
            <a:hlinkClick r:id="" action="ppaction://hlinkshowjump?jump=previousslide"/>
            <a:extLst>
              <a:ext uri="{FF2B5EF4-FFF2-40B4-BE49-F238E27FC236}">
                <a16:creationId xmlns:a16="http://schemas.microsoft.com/office/drawing/2014/main" id="{E9DA8EAD-C03C-3940-B6A0-6788235F623E}"/>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hlinkClick r:id="" action="ppaction://hlinkshowjump?jump=nextslide"/>
            <a:extLst>
              <a:ext uri="{FF2B5EF4-FFF2-40B4-BE49-F238E27FC236}">
                <a16:creationId xmlns:a16="http://schemas.microsoft.com/office/drawing/2014/main" id="{6CEE35DC-791A-B841-8D31-BEF365F721E6}"/>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hlinkClick r:id="rId5"/>
            <a:extLst>
              <a:ext uri="{FF2B5EF4-FFF2-40B4-BE49-F238E27FC236}">
                <a16:creationId xmlns:a16="http://schemas.microsoft.com/office/drawing/2014/main" id="{8EAABB30-92B7-9F4A-883E-16B8FD701DCC}"/>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5FB9AA3-5297-4761-864E-5DC6F975288F}"/>
              </a:ext>
            </a:extLst>
          </p:cNvPr>
          <p:cNvSpPr txBox="1"/>
          <p:nvPr/>
        </p:nvSpPr>
        <p:spPr>
          <a:xfrm>
            <a:off x="8323357" y="4462441"/>
            <a:ext cx="3694472" cy="745109"/>
          </a:xfrm>
          <a:prstGeom prst="rect">
            <a:avLst/>
          </a:prstGeom>
        </p:spPr>
        <p:txBody>
          <a:bodyPr wrap="square" rtlCol="0">
            <a:noAutofit/>
          </a:bodyPr>
          <a:lstStyle/>
          <a:p>
            <a:pPr fontAlgn="base">
              <a:spcAft>
                <a:spcPts val="800"/>
              </a:spcAft>
            </a:pPr>
            <a:endParaRPr lang="en-US" sz="1600" dirty="0">
              <a:solidFill>
                <a:schemeClr val="tx1">
                  <a:lumMod val="75000"/>
                  <a:lumOff val="25000"/>
                </a:schemeClr>
              </a:solidFill>
              <a:latin typeface="Arial" charset="0"/>
            </a:endParaRPr>
          </a:p>
        </p:txBody>
      </p:sp>
      <p:pic>
        <p:nvPicPr>
          <p:cNvPr id="5" name="Graphic 4" descr="Thermometer">
            <a:extLst>
              <a:ext uri="{FF2B5EF4-FFF2-40B4-BE49-F238E27FC236}">
                <a16:creationId xmlns:a16="http://schemas.microsoft.com/office/drawing/2014/main" id="{1ECB5637-0977-4D76-B11D-748A08DA82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3839" y="1801368"/>
            <a:ext cx="685800" cy="685800"/>
          </a:xfrm>
          <a:prstGeom prst="rect">
            <a:avLst/>
          </a:prstGeom>
        </p:spPr>
      </p:pic>
      <p:pic>
        <p:nvPicPr>
          <p:cNvPr id="7" name="Graphic 6" descr="Internet">
            <a:extLst>
              <a:ext uri="{FF2B5EF4-FFF2-40B4-BE49-F238E27FC236}">
                <a16:creationId xmlns:a16="http://schemas.microsoft.com/office/drawing/2014/main" id="{8FDDA8EA-B806-4084-8004-A38754BF15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3839" y="2548343"/>
            <a:ext cx="685800" cy="685800"/>
          </a:xfrm>
          <a:prstGeom prst="rect">
            <a:avLst/>
          </a:prstGeom>
        </p:spPr>
      </p:pic>
      <p:pic>
        <p:nvPicPr>
          <p:cNvPr id="9" name="Graphic 8" descr="Doctor">
            <a:extLst>
              <a:ext uri="{FF2B5EF4-FFF2-40B4-BE49-F238E27FC236}">
                <a16:creationId xmlns:a16="http://schemas.microsoft.com/office/drawing/2014/main" id="{619CC8AC-4AD7-4070-A7D9-9AAAA1BB57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3839" y="3285533"/>
            <a:ext cx="685800" cy="685800"/>
          </a:xfrm>
          <a:prstGeom prst="rect">
            <a:avLst/>
          </a:prstGeom>
        </p:spPr>
      </p:pic>
      <p:pic>
        <p:nvPicPr>
          <p:cNvPr id="11" name="Graphic 10" descr="Statistics">
            <a:extLst>
              <a:ext uri="{FF2B5EF4-FFF2-40B4-BE49-F238E27FC236}">
                <a16:creationId xmlns:a16="http://schemas.microsoft.com/office/drawing/2014/main" id="{EFB30EF9-2DCD-4DB6-839E-5EEF4FCEE8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63839" y="5097830"/>
            <a:ext cx="685800" cy="685800"/>
          </a:xfrm>
          <a:prstGeom prst="rect">
            <a:avLst/>
          </a:prstGeom>
        </p:spPr>
      </p:pic>
      <p:pic>
        <p:nvPicPr>
          <p:cNvPr id="13" name="Graphic 12" descr="Users">
            <a:extLst>
              <a:ext uri="{FF2B5EF4-FFF2-40B4-BE49-F238E27FC236}">
                <a16:creationId xmlns:a16="http://schemas.microsoft.com/office/drawing/2014/main" id="{BA228F99-B874-4ECF-8B5E-3BC533C271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63839" y="4199933"/>
            <a:ext cx="685800" cy="685800"/>
          </a:xfrm>
          <a:prstGeom prst="rect">
            <a:avLst/>
          </a:prstGeom>
        </p:spPr>
      </p:pic>
    </p:spTree>
    <p:extLst>
      <p:ext uri="{BB962C8B-B14F-4D97-AF65-F5344CB8AC3E}">
        <p14:creationId xmlns:p14="http://schemas.microsoft.com/office/powerpoint/2010/main" val="274660400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ED20CA-355D-C344-BAD9-1ADFC8395A7E}"/>
              </a:ext>
            </a:extLst>
          </p:cNvPr>
          <p:cNvSpPr/>
          <p:nvPr/>
        </p:nvSpPr>
        <p:spPr>
          <a:xfrm>
            <a:off x="-1" y="0"/>
            <a:ext cx="12188826" cy="6857999"/>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0" rtl="0" eaLnBrk="1" fontAlgn="auto" latinLnBrk="0" hangingPunct="1">
              <a:lnSpc>
                <a:spcPct val="100000"/>
              </a:lnSpc>
              <a:spcBef>
                <a:spcPts val="0"/>
              </a:spcBef>
              <a:spcAft>
                <a:spcPts val="0"/>
              </a:spcAft>
              <a:buClrTx/>
              <a:buSzTx/>
              <a:buFontTx/>
              <a:buNone/>
              <a:tabLst/>
              <a:defRPr/>
            </a:pPr>
            <a:endParaRPr kumimoji="0" lang="en-US" sz="192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83C62BB-7EF5-4E40-BEF9-F61A7FF89FF6}"/>
              </a:ext>
            </a:extLst>
          </p:cNvPr>
          <p:cNvSpPr/>
          <p:nvPr/>
        </p:nvSpPr>
        <p:spPr>
          <a:xfrm>
            <a:off x="917328" y="2558515"/>
            <a:ext cx="4469849" cy="3200876"/>
          </a:xfrm>
          <a:prstGeom prst="rect">
            <a:avLst/>
          </a:prstGeom>
        </p:spPr>
        <p:txBody>
          <a:bodyPr wrap="square" lIns="0" anchor="t">
            <a:spAutoFit/>
          </a:bodyPr>
          <a:lstStyle/>
          <a:p>
            <a:pPr marL="228600" marR="0" lvl="0" indent="-228600" algn="l" defTabSz="91388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Identify and provide leadership support for a </a:t>
            </a:r>
            <a:r>
              <a:rPr kumimoji="0" lang="en-US" sz="18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workplace coordinator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who will be responsible for COVID-19 issues </a:t>
            </a:r>
          </a:p>
          <a:p>
            <a:pPr marL="228600" lvl="0" indent="-228600">
              <a:spcAft>
                <a:spcPts val="1200"/>
              </a:spcAft>
              <a:buFont typeface="Wingdings" panose="05000000000000000000" pitchFamily="2" charset="2"/>
              <a:buChar char="q"/>
              <a:defRPr/>
            </a:pPr>
            <a:r>
              <a:rPr lang="en-US" sz="1800" dirty="0">
                <a:solidFill>
                  <a:srgbClr val="000000"/>
                </a:solidFill>
                <a:cs typeface="Arial"/>
              </a:rPr>
              <a:t>Research and apply for all possible funding and </a:t>
            </a:r>
            <a:r>
              <a:rPr lang="en-US" sz="1800" b="1" dirty="0">
                <a:solidFill>
                  <a:schemeClr val="tx2">
                    <a:lumMod val="75000"/>
                  </a:schemeClr>
                </a:solidFill>
                <a:cs typeface="Arial"/>
              </a:rPr>
              <a:t>financial relief options </a:t>
            </a:r>
            <a:r>
              <a:rPr lang="en-US" sz="1800" dirty="0">
                <a:solidFill>
                  <a:srgbClr val="000000"/>
                </a:solidFill>
                <a:cs typeface="Arial"/>
              </a:rPr>
              <a:t>available to you and your business. </a:t>
            </a:r>
          </a:p>
          <a:p>
            <a:pPr marL="365760" lvl="1" indent="-137160">
              <a:spcAft>
                <a:spcPts val="1200"/>
              </a:spcAft>
              <a:buFont typeface="Arial" panose="020B0604020202020204" pitchFamily="34" charset="0"/>
              <a:buChar char="•"/>
              <a:defRPr/>
            </a:pPr>
            <a:r>
              <a:rPr lang="en-US" sz="1800" dirty="0">
                <a:solidFill>
                  <a:schemeClr val="tx1">
                    <a:lumMod val="75000"/>
                    <a:lumOff val="25000"/>
                  </a:schemeClr>
                </a:solidFill>
                <a:latin typeface="Arial" charset="0"/>
                <a:hlinkClick r:id="rId3"/>
              </a:rPr>
              <a:t>Emergency relief measures</a:t>
            </a:r>
            <a:endParaRPr lang="en-US" sz="1800" dirty="0">
              <a:solidFill>
                <a:schemeClr val="tx1">
                  <a:lumMod val="75000"/>
                  <a:lumOff val="25000"/>
                </a:schemeClr>
              </a:solidFill>
              <a:latin typeface="Arial" charset="0"/>
            </a:endParaRPr>
          </a:p>
          <a:p>
            <a:pPr marL="365760" lvl="1" indent="-137160">
              <a:spcAft>
                <a:spcPts val="1200"/>
              </a:spcAft>
              <a:buFont typeface="Arial" panose="020B0604020202020204" pitchFamily="34" charset="0"/>
              <a:buChar char="•"/>
              <a:defRPr/>
            </a:pPr>
            <a:r>
              <a:rPr lang="en-US" sz="1800" dirty="0">
                <a:solidFill>
                  <a:schemeClr val="tx1">
                    <a:lumMod val="75000"/>
                    <a:lumOff val="25000"/>
                  </a:schemeClr>
                </a:solidFill>
                <a:latin typeface="Arial" charset="0"/>
                <a:hlinkClick r:id="rId4"/>
              </a:rPr>
              <a:t>New funding options</a:t>
            </a:r>
            <a:r>
              <a:rPr lang="en-US" sz="1800" dirty="0">
                <a:solidFill>
                  <a:schemeClr val="tx1">
                    <a:lumMod val="75000"/>
                    <a:lumOff val="25000"/>
                  </a:schemeClr>
                </a:solidFill>
                <a:latin typeface="Arial" charset="0"/>
              </a:rPr>
              <a:t> </a:t>
            </a:r>
            <a:endParaRPr lang="en-US" sz="1800" dirty="0">
              <a:solidFill>
                <a:srgbClr val="000000"/>
              </a:solidFill>
              <a:cs typeface="Arial"/>
            </a:endParaRPr>
          </a:p>
          <a:p>
            <a:pPr marR="0" lvl="0" algn="l" defTabSz="913880" rtl="0" eaLnBrk="1" fontAlgn="auto" latinLnBrk="0" hangingPunct="1">
              <a:lnSpc>
                <a:spcPct val="100000"/>
              </a:lnSpc>
              <a:spcBef>
                <a:spcPts val="0"/>
              </a:spcBef>
              <a:spcAft>
                <a:spcPts val="1200"/>
              </a:spcAft>
              <a:buClrTx/>
              <a:buSzTx/>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18" name="Title 1">
            <a:extLst>
              <a:ext uri="{FF2B5EF4-FFF2-40B4-BE49-F238E27FC236}">
                <a16:creationId xmlns:a16="http://schemas.microsoft.com/office/drawing/2014/main" id="{9E5DFB6B-087B-7B40-BD47-2CCF149F5182}"/>
              </a:ext>
            </a:extLst>
          </p:cNvPr>
          <p:cNvSpPr txBox="1">
            <a:spLocks/>
          </p:cNvSpPr>
          <p:nvPr/>
        </p:nvSpPr>
        <p:spPr>
          <a:xfrm>
            <a:off x="855538" y="602271"/>
            <a:ext cx="7033116"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2950" b="0" i="0" u="none" strike="noStrike" kern="1200" cap="none" spc="0" normalizeH="0" baseline="0" noProof="0" dirty="0">
                <a:ln>
                  <a:noFill/>
                </a:ln>
                <a:solidFill>
                  <a:srgbClr val="003B71"/>
                </a:solidFill>
                <a:effectLst/>
                <a:uLnTx/>
                <a:uFillTx/>
                <a:latin typeface="Arial"/>
                <a:ea typeface="+mj-ea"/>
                <a:cs typeface="Arial"/>
              </a:rPr>
              <a:t>Small business </a:t>
            </a:r>
            <a:r>
              <a:rPr kumimoji="0" lang="en-US" sz="2950" b="0" i="0" u="none" strike="noStrike" kern="1200" cap="none" spc="0" normalizeH="0" baseline="0" noProof="0" dirty="0">
                <a:ln>
                  <a:noFill/>
                </a:ln>
                <a:solidFill>
                  <a:srgbClr val="003B72"/>
                </a:solidFill>
                <a:effectLst/>
                <a:uLnTx/>
                <a:uFillTx/>
                <a:latin typeface="Arial"/>
                <a:ea typeface="+mj-ea"/>
                <a:cs typeface="Arial"/>
              </a:rPr>
              <a:t>guidance </a:t>
            </a:r>
            <a:br>
              <a:rPr kumimoji="0" lang="en-US" sz="2950" b="0" i="0" u="none" strike="noStrike" kern="1200" cap="none" spc="0" normalizeH="0" baseline="0" noProof="0" dirty="0">
                <a:ln>
                  <a:noFill/>
                </a:ln>
                <a:solidFill>
                  <a:srgbClr val="003B71"/>
                </a:solidFill>
                <a:effectLst/>
                <a:uLnTx/>
                <a:uFillTx/>
                <a:latin typeface="Arial" panose="020B0604020202020204" pitchFamily="34" charset="0"/>
                <a:ea typeface="+mj-ea"/>
                <a:cs typeface="Arial" panose="020B0604020202020204" pitchFamily="34" charset="0"/>
              </a:rPr>
            </a:br>
            <a:r>
              <a:rPr kumimoji="0" lang="en-US" sz="2950" b="0" i="0" u="none" strike="noStrike" kern="1200" cap="none" spc="0" normalizeH="0" baseline="0" noProof="0" dirty="0">
                <a:ln>
                  <a:noFill/>
                </a:ln>
                <a:solidFill>
                  <a:srgbClr val="003B72"/>
                </a:solidFill>
                <a:effectLst/>
                <a:uLnTx/>
                <a:uFillTx/>
                <a:latin typeface="Arial"/>
                <a:ea typeface="+mj-ea"/>
                <a:cs typeface="Arial"/>
              </a:rPr>
              <a:t>and considerations</a:t>
            </a:r>
            <a:endParaRPr kumimoji="0" lang="en-US" sz="2950" b="0" i="1" u="none" strike="noStrike" kern="1200" cap="none" spc="0" normalizeH="0" baseline="0" noProof="0" dirty="0">
              <a:ln>
                <a:noFill/>
              </a:ln>
              <a:solidFill>
                <a:srgbClr val="003B72"/>
              </a:solidFill>
              <a:effectLst/>
              <a:uLnTx/>
              <a:uFillTx/>
              <a:latin typeface="Arial"/>
              <a:ea typeface="+mj-ea"/>
              <a:cs typeface="Arial"/>
            </a:endParaRPr>
          </a:p>
        </p:txBody>
      </p:sp>
      <p:sp>
        <p:nvSpPr>
          <p:cNvPr id="19" name="Rectangle 18">
            <a:hlinkClick r:id="" action="ppaction://hlinkshowjump?jump=previousslide"/>
            <a:extLst>
              <a:ext uri="{FF2B5EF4-FFF2-40B4-BE49-F238E27FC236}">
                <a16:creationId xmlns:a16="http://schemas.microsoft.com/office/drawing/2014/main" id="{BFD0B05C-8833-DE44-8388-6DC1BED2F11F}"/>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hlinkClick r:id="" action="ppaction://hlinkshowjump?jump=nextslide"/>
            <a:extLst>
              <a:ext uri="{FF2B5EF4-FFF2-40B4-BE49-F238E27FC236}">
                <a16:creationId xmlns:a16="http://schemas.microsoft.com/office/drawing/2014/main" id="{2523C643-B2E4-6646-8823-1CFF9EC992C3}"/>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2E2442A-01C8-4C11-ACD7-978E41312A5F}"/>
              </a:ext>
            </a:extLst>
          </p:cNvPr>
          <p:cNvSpPr txBox="1"/>
          <p:nvPr/>
        </p:nvSpPr>
        <p:spPr>
          <a:xfrm>
            <a:off x="5745018" y="2909454"/>
            <a:ext cx="914400" cy="914400"/>
          </a:xfrm>
          <a:prstGeom prst="rect">
            <a:avLst/>
          </a:prstGeom>
        </p:spPr>
        <p:txBody>
          <a:bodyPr wrap="square" rtlCol="0">
            <a:noAutofit/>
          </a:bodyPr>
          <a:lstStyle/>
          <a:p>
            <a:pPr marL="0" marR="0" lvl="0" indent="0" algn="l" defTabSz="91388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Arial" charset="0"/>
              <a:ea typeface="+mn-ea"/>
              <a:cs typeface="+mn-cs"/>
            </a:endParaRPr>
          </a:p>
        </p:txBody>
      </p:sp>
      <p:sp>
        <p:nvSpPr>
          <p:cNvPr id="24" name="Rectangle 23">
            <a:extLst>
              <a:ext uri="{FF2B5EF4-FFF2-40B4-BE49-F238E27FC236}">
                <a16:creationId xmlns:a16="http://schemas.microsoft.com/office/drawing/2014/main" id="{E4EF33B2-DCE4-F44C-9AF5-A15952EE405B}"/>
              </a:ext>
            </a:extLst>
          </p:cNvPr>
          <p:cNvSpPr/>
          <p:nvPr/>
        </p:nvSpPr>
        <p:spPr>
          <a:xfrm>
            <a:off x="8876207" y="209841"/>
            <a:ext cx="2987997" cy="253916"/>
          </a:xfrm>
          <a:prstGeom prst="rect">
            <a:avLst/>
          </a:prstGeom>
        </p:spPr>
        <p:txBody>
          <a:bodyPr wrap="none" lIns="0" rIns="0">
            <a:spAutoFit/>
          </a:bodyPr>
          <a:lstStyle/>
          <a:p>
            <a:pPr marL="0" marR="0" lvl="0" indent="0" algn="l" defTabSz="91388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3B72"/>
                </a:solidFill>
                <a:effectLst/>
                <a:uLnTx/>
                <a:uFillTx/>
                <a:latin typeface="Arial" panose="020B0604020202020204"/>
                <a:ea typeface="+mn-ea"/>
                <a:cs typeface="+mn-cs"/>
              </a:rPr>
              <a:t>A BETTER WAY </a:t>
            </a:r>
            <a:r>
              <a:rPr kumimoji="0" lang="en-US" sz="1050" b="0" i="0" u="none" strike="noStrike" kern="1200" cap="none" spc="0" normalizeH="0" baseline="0" noProof="0" dirty="0">
                <a:ln>
                  <a:noFill/>
                </a:ln>
                <a:solidFill>
                  <a:srgbClr val="0078B3"/>
                </a:solidFill>
                <a:effectLst/>
                <a:uLnTx/>
                <a:uFillTx/>
                <a:latin typeface="Arial" panose="020B0604020202020204"/>
                <a:ea typeface="+mn-ea"/>
                <a:cs typeface="+mn-cs"/>
              </a:rPr>
              <a:t>TO TAKE CARE OF BUSINESS</a:t>
            </a:r>
          </a:p>
        </p:txBody>
      </p:sp>
      <p:cxnSp>
        <p:nvCxnSpPr>
          <p:cNvPr id="22" name="Straight Connector 21">
            <a:extLst>
              <a:ext uri="{FF2B5EF4-FFF2-40B4-BE49-F238E27FC236}">
                <a16:creationId xmlns:a16="http://schemas.microsoft.com/office/drawing/2014/main" id="{B8615859-205B-AD4E-BE3B-D6D867AEC39F}"/>
              </a:ext>
            </a:extLst>
          </p:cNvPr>
          <p:cNvCxnSpPr/>
          <p:nvPr/>
        </p:nvCxnSpPr>
        <p:spPr>
          <a:xfrm>
            <a:off x="872561" y="1543353"/>
            <a:ext cx="1055218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959EE1F-4FF5-5F46-8115-746119406947}"/>
              </a:ext>
            </a:extLst>
          </p:cNvPr>
          <p:cNvSpPr/>
          <p:nvPr/>
        </p:nvSpPr>
        <p:spPr>
          <a:xfrm>
            <a:off x="1242036" y="6318787"/>
            <a:ext cx="4796957" cy="276999"/>
          </a:xfrm>
          <a:prstGeom prst="rect">
            <a:avLst/>
          </a:prstGeom>
        </p:spPr>
        <p:txBody>
          <a:bodyPr wrap="square" lIns="0">
            <a:spAutoFit/>
          </a:bodyPr>
          <a:lstStyle/>
          <a:p>
            <a:pPr marL="0" marR="0" lvl="0" indent="0" algn="l" defTabSz="91388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2"/>
                </a:solidFill>
                <a:effectLst/>
                <a:uLnTx/>
                <a:uFillTx/>
                <a:latin typeface="Arial" panose="020B0604020202020204"/>
                <a:ea typeface="+mn-ea"/>
                <a:cs typeface="+mn-cs"/>
              </a:rPr>
              <a:t>kp.org/workforcehealth</a:t>
            </a:r>
            <a:endParaRPr kumimoji="0" lang="en-US" sz="1200" b="0" i="0" u="none" strike="noStrike" kern="1200" cap="none" spc="0" normalizeH="0" baseline="0" noProof="0" dirty="0">
              <a:ln>
                <a:noFill/>
              </a:ln>
              <a:solidFill>
                <a:srgbClr val="003B72"/>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3EC94E97-2BB4-4F88-B2F6-83F141F7597F}"/>
              </a:ext>
            </a:extLst>
          </p:cNvPr>
          <p:cNvSpPr/>
          <p:nvPr/>
        </p:nvSpPr>
        <p:spPr>
          <a:xfrm>
            <a:off x="6094411" y="2558515"/>
            <a:ext cx="4938349" cy="2616101"/>
          </a:xfrm>
          <a:prstGeom prst="rect">
            <a:avLst/>
          </a:prstGeom>
        </p:spPr>
        <p:txBody>
          <a:bodyPr wrap="square" lIns="91440" tIns="45720" rIns="91440" bIns="45720" anchor="t">
            <a:spAutoFit/>
          </a:bodyPr>
          <a:lstStyle/>
          <a:p>
            <a:pPr marL="228600" lvl="0" indent="-228600">
              <a:spcAft>
                <a:spcPts val="1200"/>
              </a:spcAft>
              <a:buFont typeface="Wingdings" panose="05000000000000000000" pitchFamily="2" charset="2"/>
              <a:buChar char="q"/>
              <a:defRPr/>
            </a:pPr>
            <a:r>
              <a:rPr lang="en-US" sz="1800" dirty="0">
                <a:solidFill>
                  <a:srgbClr val="000000"/>
                </a:solidFill>
              </a:rPr>
              <a:t>Establish an </a:t>
            </a:r>
            <a:r>
              <a:rPr lang="en-US" sz="1800" b="1" dirty="0">
                <a:solidFill>
                  <a:schemeClr val="tx2">
                    <a:lumMod val="75000"/>
                  </a:schemeClr>
                </a:solidFill>
              </a:rPr>
              <a:t>emergency communications plan</a:t>
            </a:r>
            <a:r>
              <a:rPr lang="en-US" sz="1800" dirty="0">
                <a:solidFill>
                  <a:srgbClr val="000000"/>
                </a:solidFill>
              </a:rPr>
              <a:t>. </a:t>
            </a:r>
          </a:p>
          <a:p>
            <a:pPr marL="228600" indent="-228600">
              <a:spcAft>
                <a:spcPts val="1200"/>
              </a:spcAft>
              <a:buFont typeface="Wingdings" panose="05000000000000000000" pitchFamily="2" charset="2"/>
              <a:buChar char="q"/>
            </a:pPr>
            <a:r>
              <a:rPr lang="en-US" sz="1800" dirty="0">
                <a:solidFill>
                  <a:srgbClr val="000000"/>
                </a:solidFill>
                <a:cs typeface="Arial"/>
              </a:rPr>
              <a:t>Evaluate </a:t>
            </a:r>
            <a:r>
              <a:rPr lang="en-US" sz="1800" b="1" dirty="0">
                <a:solidFill>
                  <a:schemeClr val="tx2">
                    <a:lumMod val="75000"/>
                  </a:schemeClr>
                </a:solidFill>
                <a:cs typeface="Arial"/>
              </a:rPr>
              <a:t>Family and Medical Leave Act </a:t>
            </a:r>
            <a:r>
              <a:rPr lang="en-US" sz="1800" dirty="0">
                <a:solidFill>
                  <a:srgbClr val="000000"/>
                </a:solidFill>
                <a:cs typeface="Arial"/>
              </a:rPr>
              <a:t>(FMLA) and </a:t>
            </a:r>
            <a:r>
              <a:rPr lang="en-US" sz="1800" b="1" dirty="0">
                <a:solidFill>
                  <a:schemeClr val="tx2">
                    <a:lumMod val="75000"/>
                  </a:schemeClr>
                </a:solidFill>
                <a:cs typeface="Arial"/>
              </a:rPr>
              <a:t>Families First Coronavirus Response Act </a:t>
            </a:r>
            <a:r>
              <a:rPr lang="en-US" sz="1800" dirty="0">
                <a:solidFill>
                  <a:srgbClr val="000000"/>
                </a:solidFill>
                <a:cs typeface="Arial"/>
              </a:rPr>
              <a:t>(FFCRA) </a:t>
            </a:r>
          </a:p>
          <a:p>
            <a:pPr marL="228600" indent="-228600">
              <a:spcAft>
                <a:spcPts val="1200"/>
              </a:spcAft>
              <a:buFont typeface="Wingdings" panose="05000000000000000000" pitchFamily="2" charset="2"/>
              <a:buChar char="q"/>
            </a:pPr>
            <a:r>
              <a:rPr lang="en-US" sz="1800" dirty="0"/>
              <a:t>Use these unprecedented times as a new opportunity to </a:t>
            </a:r>
            <a:r>
              <a:rPr lang="en-US" sz="1800" b="1" dirty="0">
                <a:solidFill>
                  <a:schemeClr val="tx2">
                    <a:lumMod val="75000"/>
                  </a:schemeClr>
                </a:solidFill>
              </a:rPr>
              <a:t>innovate with your business</a:t>
            </a:r>
            <a:r>
              <a:rPr lang="en-US" sz="1800" dirty="0"/>
              <a:t>. </a:t>
            </a:r>
            <a:endParaRPr lang="en-US" sz="1800" dirty="0">
              <a:cs typeface="Arial"/>
            </a:endParaRPr>
          </a:p>
        </p:txBody>
      </p:sp>
      <p:pic>
        <p:nvPicPr>
          <p:cNvPr id="23" name="Picture 22">
            <a:extLst>
              <a:ext uri="{FF2B5EF4-FFF2-40B4-BE49-F238E27FC236}">
                <a16:creationId xmlns:a16="http://schemas.microsoft.com/office/drawing/2014/main" id="{044E6FFD-26F5-464D-8672-86BC56A0F15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69573" y="6323162"/>
            <a:ext cx="2294631" cy="259871"/>
          </a:xfrm>
          <a:prstGeom prst="rect">
            <a:avLst/>
          </a:prstGeom>
        </p:spPr>
      </p:pic>
      <p:sp>
        <p:nvSpPr>
          <p:cNvPr id="25" name="Rectangle 24">
            <a:hlinkClick r:id="rId6"/>
            <a:extLst>
              <a:ext uri="{FF2B5EF4-FFF2-40B4-BE49-F238E27FC236}">
                <a16:creationId xmlns:a16="http://schemas.microsoft.com/office/drawing/2014/main" id="{5378D95E-C5C6-5A4D-B7ED-0637D6325C2E}"/>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2457ED9-652E-4265-A21F-0A4D3CC1F9BE}"/>
              </a:ext>
            </a:extLst>
          </p:cNvPr>
          <p:cNvSpPr txBox="1"/>
          <p:nvPr/>
        </p:nvSpPr>
        <p:spPr>
          <a:xfrm>
            <a:off x="753773" y="1740506"/>
            <a:ext cx="10552184" cy="1709132"/>
          </a:xfrm>
          <a:prstGeom prst="rect">
            <a:avLst/>
          </a:prstGeom>
        </p:spPr>
        <p:txBody>
          <a:bodyPr wrap="square" rtlCol="0">
            <a:noAutofit/>
          </a:bodyPr>
          <a:lstStyle/>
          <a:p>
            <a:r>
              <a:rPr lang="en-US" sz="1800" dirty="0"/>
              <a:t>General small business </a:t>
            </a:r>
            <a:r>
              <a:rPr lang="en-US" sz="1800" dirty="0">
                <a:solidFill>
                  <a:srgbClr val="000000"/>
                </a:solidFill>
              </a:rPr>
              <a:t>considerations that can help reduce risk of exposure to the coronavirus:</a:t>
            </a:r>
          </a:p>
          <a:p>
            <a:pPr algn="l">
              <a:lnSpc>
                <a:spcPct val="100000"/>
              </a:lnSpc>
            </a:pPr>
            <a:endParaRPr lang="en-US" sz="1800" dirty="0">
              <a:solidFill>
                <a:schemeClr val="tx1">
                  <a:lumMod val="75000"/>
                  <a:lumOff val="25000"/>
                </a:schemeClr>
              </a:solidFill>
              <a:latin typeface="Arial" charset="0"/>
            </a:endParaRPr>
          </a:p>
        </p:txBody>
      </p:sp>
      <p:grpSp>
        <p:nvGrpSpPr>
          <p:cNvPr id="28" name="Group 27">
            <a:extLst>
              <a:ext uri="{FF2B5EF4-FFF2-40B4-BE49-F238E27FC236}">
                <a16:creationId xmlns:a16="http://schemas.microsoft.com/office/drawing/2014/main" id="{8EC092B2-DC22-4C1E-82F0-BF9EA73ED442}"/>
              </a:ext>
            </a:extLst>
          </p:cNvPr>
          <p:cNvGrpSpPr/>
          <p:nvPr/>
        </p:nvGrpSpPr>
        <p:grpSpPr>
          <a:xfrm>
            <a:off x="410581" y="6340246"/>
            <a:ext cx="703700" cy="240410"/>
            <a:chOff x="861262" y="6389595"/>
            <a:chExt cx="703700" cy="240410"/>
          </a:xfrm>
          <a:solidFill>
            <a:schemeClr val="accent1"/>
          </a:solidFill>
        </p:grpSpPr>
        <p:sp>
          <p:nvSpPr>
            <p:cNvPr id="29" name="Rectangle 28">
              <a:extLst>
                <a:ext uri="{FF2B5EF4-FFF2-40B4-BE49-F238E27FC236}">
                  <a16:creationId xmlns:a16="http://schemas.microsoft.com/office/drawing/2014/main" id="{32D6B588-CC09-497E-8F1B-1FB2D7FAEA32}"/>
                </a:ext>
              </a:extLst>
            </p:cNvPr>
            <p:cNvSpPr/>
            <p:nvPr/>
          </p:nvSpPr>
          <p:spPr>
            <a:xfrm>
              <a:off x="989312" y="6389595"/>
              <a:ext cx="447600" cy="240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0" name="Oval 29">
              <a:extLst>
                <a:ext uri="{FF2B5EF4-FFF2-40B4-BE49-F238E27FC236}">
                  <a16:creationId xmlns:a16="http://schemas.microsoft.com/office/drawing/2014/main" id="{FC847AED-A1B6-4FBB-98D2-F18581E3C163}"/>
                </a:ext>
              </a:extLst>
            </p:cNvPr>
            <p:cNvSpPr/>
            <p:nvPr/>
          </p:nvSpPr>
          <p:spPr>
            <a:xfrm>
              <a:off x="132455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824E300-7513-4800-8A95-F2140A65CCCC}"/>
                </a:ext>
              </a:extLst>
            </p:cNvPr>
            <p:cNvSpPr/>
            <p:nvPr/>
          </p:nvSpPr>
          <p:spPr>
            <a:xfrm>
              <a:off x="861262" y="6389595"/>
              <a:ext cx="240410" cy="240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riangle 27">
            <a:extLst>
              <a:ext uri="{FF2B5EF4-FFF2-40B4-BE49-F238E27FC236}">
                <a16:creationId xmlns:a16="http://schemas.microsoft.com/office/drawing/2014/main" id="{4425CF44-8225-4183-AD48-1DD611CD3083}"/>
              </a:ext>
            </a:extLst>
          </p:cNvPr>
          <p:cNvSpPr/>
          <p:nvPr/>
        </p:nvSpPr>
        <p:spPr>
          <a:xfrm rot="16200000">
            <a:off x="494032" y="6405736"/>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28">
            <a:extLst>
              <a:ext uri="{FF2B5EF4-FFF2-40B4-BE49-F238E27FC236}">
                <a16:creationId xmlns:a16="http://schemas.microsoft.com/office/drawing/2014/main" id="{805C84BB-4CED-4F60-8221-16840B3532D0}"/>
              </a:ext>
            </a:extLst>
          </p:cNvPr>
          <p:cNvSpPr/>
          <p:nvPr/>
        </p:nvSpPr>
        <p:spPr>
          <a:xfrm rot="5400000">
            <a:off x="878845" y="6405738"/>
            <a:ext cx="159803"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2">
            <a:extLst>
              <a:ext uri="{FF2B5EF4-FFF2-40B4-BE49-F238E27FC236}">
                <a16:creationId xmlns:a16="http://schemas.microsoft.com/office/drawing/2014/main" id="{F69901B7-7924-4021-B931-69D29986ABAC}"/>
              </a:ext>
            </a:extLst>
          </p:cNvPr>
          <p:cNvSpPr txBox="1">
            <a:spLocks/>
          </p:cNvSpPr>
          <p:nvPr/>
        </p:nvSpPr>
        <p:spPr>
          <a:xfrm>
            <a:off x="629053" y="6349043"/>
            <a:ext cx="792243" cy="365125"/>
          </a:xfrm>
          <a:prstGeom prst="rect">
            <a:avLst/>
          </a:prstGeom>
        </p:spPr>
        <p:txBody>
          <a:bodyPr anchor="t"/>
          <a:lstStyle>
            <a:defPPr>
              <a:defRPr lang="en-US"/>
            </a:defPPr>
            <a:lvl1pPr marL="0" algn="l" defTabSz="853216" rtl="0" eaLnBrk="1" latinLnBrk="0" hangingPunct="1">
              <a:defRPr sz="1680" kern="1200">
                <a:solidFill>
                  <a:schemeClr val="tx1"/>
                </a:solidFill>
                <a:latin typeface="+mn-lt"/>
                <a:ea typeface="+mn-ea"/>
                <a:cs typeface="+mn-cs"/>
              </a:defRPr>
            </a:lvl1pPr>
            <a:lvl2pPr marL="426609" algn="l" defTabSz="853216" rtl="0" eaLnBrk="1" latinLnBrk="0" hangingPunct="1">
              <a:defRPr sz="1680" kern="1200">
                <a:solidFill>
                  <a:schemeClr val="tx1"/>
                </a:solidFill>
                <a:latin typeface="+mn-lt"/>
                <a:ea typeface="+mn-ea"/>
                <a:cs typeface="+mn-cs"/>
              </a:defRPr>
            </a:lvl2pPr>
            <a:lvl3pPr marL="853216" algn="l" defTabSz="853216" rtl="0" eaLnBrk="1" latinLnBrk="0" hangingPunct="1">
              <a:defRPr sz="1680" kern="1200">
                <a:solidFill>
                  <a:schemeClr val="tx1"/>
                </a:solidFill>
                <a:latin typeface="+mn-lt"/>
                <a:ea typeface="+mn-ea"/>
                <a:cs typeface="+mn-cs"/>
              </a:defRPr>
            </a:lvl3pPr>
            <a:lvl4pPr marL="1279824" algn="l" defTabSz="853216" rtl="0" eaLnBrk="1" latinLnBrk="0" hangingPunct="1">
              <a:defRPr sz="1680" kern="1200">
                <a:solidFill>
                  <a:schemeClr val="tx1"/>
                </a:solidFill>
                <a:latin typeface="+mn-lt"/>
                <a:ea typeface="+mn-ea"/>
                <a:cs typeface="+mn-cs"/>
              </a:defRPr>
            </a:lvl4pPr>
            <a:lvl5pPr marL="1706433" algn="l" defTabSz="853216" rtl="0" eaLnBrk="1" latinLnBrk="0" hangingPunct="1">
              <a:defRPr sz="1680" kern="1200">
                <a:solidFill>
                  <a:schemeClr val="tx1"/>
                </a:solidFill>
                <a:latin typeface="+mn-lt"/>
                <a:ea typeface="+mn-ea"/>
                <a:cs typeface="+mn-cs"/>
              </a:defRPr>
            </a:lvl5pPr>
            <a:lvl6pPr marL="2133040" algn="l" defTabSz="853216" rtl="0" eaLnBrk="1" latinLnBrk="0" hangingPunct="1">
              <a:defRPr sz="1680" kern="1200">
                <a:solidFill>
                  <a:schemeClr val="tx1"/>
                </a:solidFill>
                <a:latin typeface="+mn-lt"/>
                <a:ea typeface="+mn-ea"/>
                <a:cs typeface="+mn-cs"/>
              </a:defRPr>
            </a:lvl6pPr>
            <a:lvl7pPr marL="2559648" algn="l" defTabSz="853216" rtl="0" eaLnBrk="1" latinLnBrk="0" hangingPunct="1">
              <a:defRPr sz="1680" kern="1200">
                <a:solidFill>
                  <a:schemeClr val="tx1"/>
                </a:solidFill>
                <a:latin typeface="+mn-lt"/>
                <a:ea typeface="+mn-ea"/>
                <a:cs typeface="+mn-cs"/>
              </a:defRPr>
            </a:lvl7pPr>
            <a:lvl8pPr marL="2986257" algn="l" defTabSz="853216" rtl="0" eaLnBrk="1" latinLnBrk="0" hangingPunct="1">
              <a:defRPr sz="1680" kern="1200">
                <a:solidFill>
                  <a:schemeClr val="tx1"/>
                </a:solidFill>
                <a:latin typeface="+mn-lt"/>
                <a:ea typeface="+mn-ea"/>
                <a:cs typeface="+mn-cs"/>
              </a:defRPr>
            </a:lvl8pPr>
            <a:lvl9pPr marL="3412865" algn="l" defTabSz="853216" rtl="0" eaLnBrk="1" latinLnBrk="0" hangingPunct="1">
              <a:defRPr sz="1680" kern="1200">
                <a:solidFill>
                  <a:schemeClr val="tx1"/>
                </a:solidFill>
                <a:latin typeface="+mn-lt"/>
                <a:ea typeface="+mn-ea"/>
                <a:cs typeface="+mn-cs"/>
              </a:defRPr>
            </a:lvl9pPr>
          </a:lstStyle>
          <a:p>
            <a:fld id="{8C8B385D-DF67-E241-B0BF-76B80A8E743B}" type="slidenum">
              <a:rPr lang="en-US" sz="900" smtClean="0">
                <a:solidFill>
                  <a:schemeClr val="bg1"/>
                </a:solidFill>
              </a:rPr>
              <a:pPr/>
              <a:t>27</a:t>
            </a:fld>
            <a:endParaRPr lang="en-US" sz="900" dirty="0">
              <a:solidFill>
                <a:schemeClr val="tx1">
                  <a:lumMod val="50000"/>
                  <a:lumOff val="50000"/>
                </a:schemeClr>
              </a:solidFill>
            </a:endParaRPr>
          </a:p>
        </p:txBody>
      </p:sp>
      <p:sp>
        <p:nvSpPr>
          <p:cNvPr id="35" name="Rectangle 34">
            <a:hlinkClick r:id="rId6"/>
            <a:extLst>
              <a:ext uri="{FF2B5EF4-FFF2-40B4-BE49-F238E27FC236}">
                <a16:creationId xmlns:a16="http://schemas.microsoft.com/office/drawing/2014/main" id="{B581D70B-2C9D-4DE4-9C5E-7905485E7234}"/>
              </a:ext>
            </a:extLst>
          </p:cNvPr>
          <p:cNvSpPr/>
          <p:nvPr/>
        </p:nvSpPr>
        <p:spPr>
          <a:xfrm>
            <a:off x="1204703" y="6318787"/>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204415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12EC6C9F-5443-9C41-840C-69D68D49C642}"/>
              </a:ext>
            </a:extLst>
          </p:cNvPr>
          <p:cNvSpPr txBox="1">
            <a:spLocks/>
          </p:cNvSpPr>
          <p:nvPr/>
        </p:nvSpPr>
        <p:spPr>
          <a:xfrm>
            <a:off x="1278427" y="520711"/>
            <a:ext cx="5976444" cy="584195"/>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999" b="0" dirty="0">
                <a:solidFill>
                  <a:srgbClr val="003B72"/>
                </a:solidFill>
                <a:latin typeface="Arial" panose="020B0604020202020204" pitchFamily="34" charset="0"/>
                <a:cs typeface="Arial" panose="020B0604020202020204" pitchFamily="34" charset="0"/>
              </a:rPr>
              <a:t>Hawaii regional guidance</a:t>
            </a:r>
          </a:p>
        </p:txBody>
      </p:sp>
      <p:sp>
        <p:nvSpPr>
          <p:cNvPr id="46" name="Rectangle 45">
            <a:extLst>
              <a:ext uri="{FF2B5EF4-FFF2-40B4-BE49-F238E27FC236}">
                <a16:creationId xmlns:a16="http://schemas.microsoft.com/office/drawing/2014/main" id="{4E6FE5D4-7FE8-2848-960F-DE10221669E2}"/>
              </a:ext>
            </a:extLst>
          </p:cNvPr>
          <p:cNvSpPr/>
          <p:nvPr/>
        </p:nvSpPr>
        <p:spPr>
          <a:xfrm>
            <a:off x="897935" y="1699697"/>
            <a:ext cx="4721483" cy="3354765"/>
          </a:xfrm>
          <a:prstGeom prst="rect">
            <a:avLst/>
          </a:prstGeom>
        </p:spPr>
        <p:txBody>
          <a:bodyPr wrap="square" lIns="0">
            <a:spAutoFit/>
          </a:bodyPr>
          <a:lstStyle/>
          <a:p>
            <a:pPr marL="179388" indent="-179388">
              <a:spcAft>
                <a:spcPts val="1200"/>
              </a:spcAft>
              <a:buFont typeface="Arial" panose="020B0604020202020204" pitchFamily="34" charset="0"/>
              <a:buChar char="•"/>
            </a:pPr>
            <a:r>
              <a:rPr lang="en-US" sz="1400" dirty="0"/>
              <a:t>On June 20, Governor David Ige signed the </a:t>
            </a:r>
            <a:r>
              <a:rPr lang="en-US" sz="1400" dirty="0">
                <a:hlinkClick r:id="rId3"/>
              </a:rPr>
              <a:t>Ninth Supplementary Proclamation Related to the </a:t>
            </a:r>
            <a:br>
              <a:rPr lang="en-US" sz="1400" dirty="0">
                <a:hlinkClick r:id="rId3"/>
              </a:rPr>
            </a:br>
            <a:r>
              <a:rPr lang="en-US" sz="1400" dirty="0">
                <a:hlinkClick r:id="rId3"/>
              </a:rPr>
              <a:t>COVID-19 Emergency</a:t>
            </a:r>
            <a:r>
              <a:rPr lang="en-US" sz="1400" dirty="0"/>
              <a:t>.</a:t>
            </a:r>
          </a:p>
          <a:p>
            <a:pPr marL="179388" indent="-179388">
              <a:spcAft>
                <a:spcPts val="1200"/>
              </a:spcAft>
              <a:buFont typeface="Arial" panose="020B0604020202020204" pitchFamily="34" charset="0"/>
              <a:buChar char="•"/>
            </a:pPr>
            <a:r>
              <a:rPr lang="en-US" sz="1400" dirty="0"/>
              <a:t>On May 13, Mayor Kirk Caldwell signed </a:t>
            </a:r>
            <a:r>
              <a:rPr lang="en-US" sz="1400" dirty="0">
                <a:hlinkClick r:id="rId4"/>
              </a:rPr>
              <a:t>Executive Order 2020-11, “Ho’oulu i Honolulu 2.0” or “Restore Honolulu 2.0”</a:t>
            </a:r>
            <a:r>
              <a:rPr lang="en-US" sz="1400" dirty="0"/>
              <a:t> — it extends the city and county of Honolulu’s stay-at-home/work-from-home order through June 30 and permits additional activities to resume.</a:t>
            </a:r>
          </a:p>
          <a:p>
            <a:pPr marL="179388" indent="-179388">
              <a:spcAft>
                <a:spcPts val="1200"/>
              </a:spcAft>
              <a:buFont typeface="Arial" panose="020B0604020202020204" pitchFamily="34" charset="0"/>
              <a:buChar char="•"/>
            </a:pPr>
            <a:r>
              <a:rPr lang="en-US" sz="1400" dirty="0">
                <a:hlinkClick r:id="rId5"/>
              </a:rPr>
              <a:t>Beyond Recovery: Reopening Hawai’i: A Strategy to Reopen and Reshape Hawaii’s Economy </a:t>
            </a:r>
            <a:endParaRPr lang="en-US" sz="1400" dirty="0"/>
          </a:p>
          <a:p>
            <a:pPr marL="179388" indent="-179388">
              <a:spcAft>
                <a:spcPts val="1200"/>
              </a:spcAft>
              <a:buFont typeface="Arial" panose="020B0604020202020204" pitchFamily="34" charset="0"/>
              <a:buChar char="•"/>
            </a:pPr>
            <a:r>
              <a:rPr lang="en-US" sz="1400" u="sng" dirty="0">
                <a:solidFill>
                  <a:srgbClr val="0563C1"/>
                </a:solidFill>
                <a:latin typeface="+mj-lt"/>
                <a:ea typeface="Calibri" panose="020F0502020204030204" pitchFamily="34" charset="0"/>
                <a:hlinkClick r:id="rId6"/>
              </a:rPr>
              <a:t>https://hawaiicovid19.com/</a:t>
            </a:r>
            <a:endParaRPr lang="en-US" sz="1400" dirty="0">
              <a:latin typeface="+mj-lt"/>
              <a:ea typeface="Calibri" panose="020F0502020204030204" pitchFamily="34" charset="0"/>
            </a:endParaRPr>
          </a:p>
          <a:p>
            <a:pPr marL="179388" indent="-179388">
              <a:spcAft>
                <a:spcPts val="1200"/>
              </a:spcAft>
              <a:buFont typeface="Arial" panose="020B0604020202020204" pitchFamily="34" charset="0"/>
              <a:buChar char="•"/>
            </a:pPr>
            <a:endParaRPr lang="en-US" sz="1400" dirty="0"/>
          </a:p>
        </p:txBody>
      </p:sp>
      <p:sp>
        <p:nvSpPr>
          <p:cNvPr id="2" name="TextBox 1">
            <a:extLst>
              <a:ext uri="{FF2B5EF4-FFF2-40B4-BE49-F238E27FC236}">
                <a16:creationId xmlns:a16="http://schemas.microsoft.com/office/drawing/2014/main" id="{AF4EE98B-EF57-F741-A884-707AB7AF8246}"/>
              </a:ext>
            </a:extLst>
          </p:cNvPr>
          <p:cNvSpPr txBox="1"/>
          <p:nvPr/>
        </p:nvSpPr>
        <p:spPr>
          <a:xfrm>
            <a:off x="966952" y="2249214"/>
            <a:ext cx="0" cy="0"/>
          </a:xfrm>
          <a:prstGeom prst="rect">
            <a:avLst/>
          </a:prstGeom>
        </p:spPr>
        <p:txBody>
          <a:bodyPr wrap="none" rtlCol="0">
            <a:noAutofit/>
          </a:bodyPr>
          <a:lstStyle/>
          <a:p>
            <a:pPr algn="l">
              <a:lnSpc>
                <a:spcPct val="100000"/>
              </a:lnSpc>
            </a:pPr>
            <a:endParaRPr lang="en-US" sz="1600" dirty="0">
              <a:solidFill>
                <a:schemeClr val="tx1">
                  <a:lumMod val="75000"/>
                  <a:lumOff val="25000"/>
                </a:schemeClr>
              </a:solidFill>
              <a:latin typeface="Arial" charset="0"/>
            </a:endParaRPr>
          </a:p>
        </p:txBody>
      </p:sp>
      <p:pic>
        <p:nvPicPr>
          <p:cNvPr id="14" name="Graphic 13">
            <a:extLst>
              <a:ext uri="{FF2B5EF4-FFF2-40B4-BE49-F238E27FC236}">
                <a16:creationId xmlns:a16="http://schemas.microsoft.com/office/drawing/2014/main" id="{6267AFA3-C46B-B34C-9BDC-15D3EFFF00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4271" y="508978"/>
            <a:ext cx="571500" cy="571500"/>
          </a:xfrm>
          <a:prstGeom prst="rect">
            <a:avLst/>
          </a:prstGeom>
        </p:spPr>
      </p:pic>
      <p:sp>
        <p:nvSpPr>
          <p:cNvPr id="15" name="Rectangle 14">
            <a:extLst>
              <a:ext uri="{FF2B5EF4-FFF2-40B4-BE49-F238E27FC236}">
                <a16:creationId xmlns:a16="http://schemas.microsoft.com/office/drawing/2014/main" id="{D8B83809-8DCB-0341-A23A-487D030831E3}"/>
              </a:ext>
            </a:extLst>
          </p:cNvPr>
          <p:cNvSpPr/>
          <p:nvPr/>
        </p:nvSpPr>
        <p:spPr>
          <a:xfrm>
            <a:off x="6562005" y="1742351"/>
            <a:ext cx="4721483" cy="2585323"/>
          </a:xfrm>
          <a:prstGeom prst="rect">
            <a:avLst/>
          </a:prstGeom>
        </p:spPr>
        <p:txBody>
          <a:bodyPr wrap="square" lIns="0">
            <a:spAutoFit/>
          </a:bodyPr>
          <a:lstStyle/>
          <a:p>
            <a:pPr marL="179388" indent="-179388">
              <a:spcAft>
                <a:spcPts val="1200"/>
              </a:spcAft>
              <a:buFont typeface="Arial" panose="020B0604020202020204" pitchFamily="34" charset="0"/>
              <a:buChar char="•"/>
            </a:pPr>
            <a:r>
              <a:rPr lang="en-US" sz="1400" dirty="0">
                <a:hlinkClick r:id="rId9"/>
              </a:rPr>
              <a:t>State Department of Health COVID-19 website</a:t>
            </a:r>
            <a:endParaRPr lang="en-US" sz="1400" dirty="0"/>
          </a:p>
          <a:p>
            <a:pPr marL="179388" indent="-179388">
              <a:spcAft>
                <a:spcPts val="1200"/>
              </a:spcAft>
              <a:buFont typeface="Arial" panose="020B0604020202020204" pitchFamily="34" charset="0"/>
              <a:buChar char="•"/>
            </a:pPr>
            <a:r>
              <a:rPr lang="en-US" sz="1400" dirty="0">
                <a:hlinkClick r:id="rId10"/>
              </a:rPr>
              <a:t>State Department of Labor COVID-19 website</a:t>
            </a:r>
            <a:endParaRPr lang="en-US" sz="1400" dirty="0"/>
          </a:p>
          <a:p>
            <a:pPr marL="179388" indent="-179388">
              <a:spcAft>
                <a:spcPts val="1200"/>
              </a:spcAft>
              <a:buFont typeface="Arial" panose="020B0604020202020204" pitchFamily="34" charset="0"/>
              <a:buChar char="•"/>
            </a:pPr>
            <a:r>
              <a:rPr lang="en-US" sz="1400" dirty="0">
                <a:hlinkClick r:id="rId11"/>
              </a:rPr>
              <a:t>State Department of Human Services </a:t>
            </a:r>
            <a:br>
              <a:rPr lang="en-US" sz="1400" dirty="0">
                <a:hlinkClick r:id="rId11"/>
              </a:rPr>
            </a:br>
            <a:r>
              <a:rPr lang="en-US" sz="1400" dirty="0">
                <a:hlinkClick r:id="rId11"/>
              </a:rPr>
              <a:t>COVID-19 website</a:t>
            </a:r>
            <a:endParaRPr lang="en-US" sz="1400" dirty="0"/>
          </a:p>
          <a:p>
            <a:pPr marL="179388" indent="-179388">
              <a:spcAft>
                <a:spcPts val="1200"/>
              </a:spcAft>
              <a:buFont typeface="Arial" panose="020B0604020202020204" pitchFamily="34" charset="0"/>
              <a:buChar char="•"/>
            </a:pPr>
            <a:r>
              <a:rPr lang="en-US" sz="1400" dirty="0">
                <a:hlinkClick r:id="rId12"/>
              </a:rPr>
              <a:t>State Department of Transportation: Airports </a:t>
            </a:r>
            <a:br>
              <a:rPr lang="en-US" sz="1400" dirty="0">
                <a:hlinkClick r:id="rId12"/>
              </a:rPr>
            </a:br>
            <a:r>
              <a:rPr lang="en-US" sz="1400" dirty="0">
                <a:hlinkClick r:id="rId12"/>
              </a:rPr>
              <a:t>COVID-19 website</a:t>
            </a:r>
            <a:endParaRPr lang="en-US" sz="1400" dirty="0"/>
          </a:p>
          <a:p>
            <a:pPr marL="179388" indent="-179388">
              <a:spcAft>
                <a:spcPts val="1200"/>
              </a:spcAft>
              <a:buFont typeface="Arial" panose="020B0604020202020204" pitchFamily="34" charset="0"/>
              <a:buChar char="•"/>
            </a:pPr>
            <a:r>
              <a:rPr lang="en-US" sz="1400" dirty="0">
                <a:hlinkClick r:id="rId13"/>
              </a:rPr>
              <a:t>Economic and Community Navigator website </a:t>
            </a:r>
            <a:endParaRPr lang="en-US" sz="1400" dirty="0"/>
          </a:p>
          <a:p>
            <a:pPr marL="179388" indent="-179388">
              <a:spcAft>
                <a:spcPts val="1200"/>
              </a:spcAft>
              <a:buFont typeface="Arial" panose="020B0604020202020204" pitchFamily="34" charset="0"/>
              <a:buChar char="•"/>
            </a:pPr>
            <a:r>
              <a:rPr lang="en-US" sz="1400" dirty="0">
                <a:hlinkClick r:id="rId14"/>
              </a:rPr>
              <a:t>FEMA Public Assistance Program via HI-EMA website</a:t>
            </a:r>
            <a:endParaRPr lang="en-US" sz="1400" dirty="0"/>
          </a:p>
        </p:txBody>
      </p:sp>
      <p:sp>
        <p:nvSpPr>
          <p:cNvPr id="11" name="Rectangle 10">
            <a:extLst>
              <a:ext uri="{FF2B5EF4-FFF2-40B4-BE49-F238E27FC236}">
                <a16:creationId xmlns:a16="http://schemas.microsoft.com/office/drawing/2014/main" id="{33771D41-D58F-4044-9553-96355E61731B}"/>
              </a:ext>
            </a:extLst>
          </p:cNvPr>
          <p:cNvSpPr/>
          <p:nvPr/>
        </p:nvSpPr>
        <p:spPr>
          <a:xfrm>
            <a:off x="886534" y="1213594"/>
            <a:ext cx="5207878" cy="696794"/>
          </a:xfrm>
          <a:prstGeom prst="rect">
            <a:avLst/>
          </a:prstGeom>
        </p:spPr>
        <p:txBody>
          <a:bodyPr wrap="square" lIns="0">
            <a:spAutoFit/>
          </a:bodyPr>
          <a:lstStyle/>
          <a:p>
            <a:r>
              <a:rPr lang="en-US" sz="2000" b="1" dirty="0">
                <a:solidFill>
                  <a:schemeClr val="tx2"/>
                </a:solidFill>
              </a:rPr>
              <a:t>Shelter-in-place and reopening guidance</a:t>
            </a:r>
            <a:endParaRPr lang="en-US" sz="2000" dirty="0">
              <a:solidFill>
                <a:schemeClr val="tx2"/>
              </a:solidFill>
            </a:endParaRPr>
          </a:p>
          <a:p>
            <a:endParaRPr lang="en-US" sz="1928" dirty="0">
              <a:solidFill>
                <a:schemeClr val="tx2"/>
              </a:solidFill>
            </a:endParaRPr>
          </a:p>
        </p:txBody>
      </p:sp>
      <p:sp>
        <p:nvSpPr>
          <p:cNvPr id="13" name="Rectangle 12">
            <a:extLst>
              <a:ext uri="{FF2B5EF4-FFF2-40B4-BE49-F238E27FC236}">
                <a16:creationId xmlns:a16="http://schemas.microsoft.com/office/drawing/2014/main" id="{0DBE8A04-0F0B-DD4C-A077-B5034C6AE7BF}"/>
              </a:ext>
            </a:extLst>
          </p:cNvPr>
          <p:cNvSpPr/>
          <p:nvPr/>
        </p:nvSpPr>
        <p:spPr>
          <a:xfrm>
            <a:off x="6563030" y="1229172"/>
            <a:ext cx="4611651" cy="369204"/>
          </a:xfrm>
          <a:prstGeom prst="rect">
            <a:avLst/>
          </a:prstGeom>
        </p:spPr>
        <p:txBody>
          <a:bodyPr wrap="square" lIns="0">
            <a:spAutoFit/>
          </a:bodyPr>
          <a:lstStyle/>
          <a:p>
            <a:r>
              <a:rPr lang="en-US" b="1" dirty="0">
                <a:solidFill>
                  <a:schemeClr val="tx2"/>
                </a:solidFill>
              </a:rPr>
              <a:t>Additional resources</a:t>
            </a:r>
            <a:endParaRPr lang="en-US" dirty="0">
              <a:solidFill>
                <a:schemeClr val="tx2"/>
              </a:solidFill>
            </a:endParaRPr>
          </a:p>
        </p:txBody>
      </p:sp>
      <p:sp>
        <p:nvSpPr>
          <p:cNvPr id="27" name="Rectangle 26">
            <a:hlinkClick r:id="" action="ppaction://hlinkshowjump?jump=previousslide"/>
            <a:extLst>
              <a:ext uri="{FF2B5EF4-FFF2-40B4-BE49-F238E27FC236}">
                <a16:creationId xmlns:a16="http://schemas.microsoft.com/office/drawing/2014/main" id="{6553D88D-233A-2741-A831-3BF0C35B4EFE}"/>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 action="ppaction://hlinkshowjump?jump=nextslide"/>
            <a:extLst>
              <a:ext uri="{FF2B5EF4-FFF2-40B4-BE49-F238E27FC236}">
                <a16:creationId xmlns:a16="http://schemas.microsoft.com/office/drawing/2014/main" id="{F2FF5EAF-996E-1642-AA22-F7C416CFF19A}"/>
              </a:ext>
            </a:extLst>
          </p:cNvPr>
          <p:cNvSpPr/>
          <p:nvPr/>
        </p:nvSpPr>
        <p:spPr>
          <a:xfrm>
            <a:off x="801189" y="6287170"/>
            <a:ext cx="357051" cy="322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95D1574-5BD7-D349-9394-998F0CE76573}"/>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29" name="Rectangle 28">
            <a:hlinkClick r:id="rId15"/>
            <a:extLst>
              <a:ext uri="{FF2B5EF4-FFF2-40B4-BE49-F238E27FC236}">
                <a16:creationId xmlns:a16="http://schemas.microsoft.com/office/drawing/2014/main" id="{56B5669D-533E-6D4B-9AD0-0FBD51482F37}"/>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0E71203-F8B7-443F-B140-CD9AE3AE8E75}"/>
              </a:ext>
            </a:extLst>
          </p:cNvPr>
          <p:cNvSpPr/>
          <p:nvPr/>
        </p:nvSpPr>
        <p:spPr>
          <a:xfrm>
            <a:off x="979714" y="4714253"/>
            <a:ext cx="2642711" cy="646074"/>
          </a:xfrm>
          <a:prstGeom prst="rect">
            <a:avLst/>
          </a:prstGeom>
        </p:spPr>
        <p:txBody>
          <a:bodyPr wrap="none">
            <a:spAutoFit/>
          </a:bodyPr>
          <a:lstStyle/>
          <a:p>
            <a:r>
              <a:rPr lang="en-US" b="1" dirty="0">
                <a:solidFill>
                  <a:schemeClr val="tx2"/>
                </a:solidFill>
              </a:rPr>
              <a:t>Workplace resources  </a:t>
            </a:r>
          </a:p>
          <a:p>
            <a:endParaRPr lang="en-US" dirty="0">
              <a:solidFill>
                <a:schemeClr val="tx2"/>
              </a:solidFill>
            </a:endParaRPr>
          </a:p>
        </p:txBody>
      </p:sp>
      <p:sp>
        <p:nvSpPr>
          <p:cNvPr id="4" name="Rectangle 3">
            <a:extLst>
              <a:ext uri="{FF2B5EF4-FFF2-40B4-BE49-F238E27FC236}">
                <a16:creationId xmlns:a16="http://schemas.microsoft.com/office/drawing/2014/main" id="{6F884413-1076-430B-A87E-9FF9E94FA195}"/>
              </a:ext>
            </a:extLst>
          </p:cNvPr>
          <p:cNvSpPr/>
          <p:nvPr/>
        </p:nvSpPr>
        <p:spPr>
          <a:xfrm>
            <a:off x="897935" y="5140282"/>
            <a:ext cx="9738236" cy="523220"/>
          </a:xfrm>
          <a:prstGeom prst="rect">
            <a:avLst/>
          </a:prstGeom>
        </p:spPr>
        <p:txBody>
          <a:bodyPr wrap="square">
            <a:spAutoFit/>
          </a:bodyPr>
          <a:lstStyle/>
          <a:p>
            <a:pPr marL="285750" indent="-285750">
              <a:buFont typeface="Arial" panose="020B0604020202020204" pitchFamily="34" charset="0"/>
              <a:buChar char="•"/>
            </a:pPr>
            <a:r>
              <a:rPr lang="en-US" sz="1400" u="sng" dirty="0">
                <a:solidFill>
                  <a:srgbClr val="0563C1"/>
                </a:solidFill>
                <a:latin typeface="+mj-lt"/>
                <a:ea typeface="Calibri" panose="020F0502020204030204" pitchFamily="34" charset="0"/>
                <a:hlinkClick r:id="rId16"/>
              </a:rPr>
              <a:t>https://hawaiicovid19.com/workplace-guidance/</a:t>
            </a:r>
            <a:endParaRPr lang="en-US" sz="1400" dirty="0">
              <a:latin typeface="+mj-lt"/>
              <a:ea typeface="Calibri" panose="020F0502020204030204" pitchFamily="34" charset="0"/>
            </a:endParaRPr>
          </a:p>
          <a:p>
            <a:pPr marL="285750" indent="-285750">
              <a:buFont typeface="Arial" panose="020B0604020202020204" pitchFamily="34" charset="0"/>
              <a:buChar char="•"/>
            </a:pPr>
            <a:r>
              <a:rPr lang="en-US" sz="1400" u="sng" dirty="0">
                <a:solidFill>
                  <a:srgbClr val="0563C1"/>
                </a:solidFill>
                <a:latin typeface="+mj-lt"/>
                <a:ea typeface="Calibri" panose="020F0502020204030204" pitchFamily="34" charset="0"/>
                <a:hlinkClick r:id="rId17"/>
              </a:rPr>
              <a:t>https://hawaiicovid19.com/wp-content/uploads/2020/10/Close-Contacts-of-Person-with-COVID19-090320.pdf</a:t>
            </a:r>
            <a:endParaRPr lang="en-US" sz="1400" dirty="0">
              <a:effectLst/>
              <a:latin typeface="+mj-lt"/>
              <a:ea typeface="Calibri" panose="020F0502020204030204" pitchFamily="34" charset="0"/>
            </a:endParaRPr>
          </a:p>
        </p:txBody>
      </p:sp>
    </p:spTree>
    <p:extLst>
      <p:ext uri="{BB962C8B-B14F-4D97-AF65-F5344CB8AC3E}">
        <p14:creationId xmlns:p14="http://schemas.microsoft.com/office/powerpoint/2010/main" val="13032003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530ADE-C5D1-4EA7-B3CA-54C16DF35BDA}"/>
              </a:ext>
            </a:extLst>
          </p:cNvPr>
          <p:cNvSpPr>
            <a:spLocks noGrp="1"/>
          </p:cNvSpPr>
          <p:nvPr>
            <p:ph type="title"/>
          </p:nvPr>
        </p:nvSpPr>
        <p:spPr/>
        <p:txBody>
          <a:bodyPr>
            <a:normAutofit fontScale="90000"/>
          </a:bodyPr>
          <a:lstStyle/>
          <a:p>
            <a:r>
              <a:rPr lang="en-US" dirty="0"/>
              <a:t>Planning for the Next Normal Playbook: </a:t>
            </a:r>
            <a:br>
              <a:rPr lang="en-US" u="sng" dirty="0"/>
            </a:br>
            <a:r>
              <a:rPr lang="en-US" u="sng"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https://business.kaiserpermanente.org/thrive/resource-center/covid-19-return-to-work-playbook</a:t>
            </a:r>
            <a:br>
              <a:rPr lang="en-US" u="sng" dirty="0"/>
            </a:br>
            <a:br>
              <a:rPr lang="en-US" u="sng" dirty="0"/>
            </a:br>
            <a:r>
              <a:rPr lang="en-US" dirty="0"/>
              <a:t>Charlayne Ranchez, Workforce Health Consultant</a:t>
            </a:r>
            <a:br>
              <a:rPr lang="en-US" dirty="0"/>
            </a:b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charlayne.d.ranchez@kp.org</a:t>
            </a:r>
            <a:br>
              <a:rPr lang="en-US" dirty="0"/>
            </a:br>
            <a:r>
              <a:rPr lang="en-US" dirty="0"/>
              <a:t>808-208-9090</a:t>
            </a:r>
            <a:br>
              <a:rPr lang="en-US" dirty="0"/>
            </a:br>
            <a:endParaRPr lang="en-US" u="sng" dirty="0"/>
          </a:p>
        </p:txBody>
      </p:sp>
      <p:sp>
        <p:nvSpPr>
          <p:cNvPr id="9" name="Rectangle 8">
            <a:extLst>
              <a:ext uri="{FF2B5EF4-FFF2-40B4-BE49-F238E27FC236}">
                <a16:creationId xmlns:a16="http://schemas.microsoft.com/office/drawing/2014/main" id="{83091C4E-C7A2-468C-AF7A-B5350AE46550}"/>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31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9F262E3-CE29-41BF-A8C6-E7F6E6F383C3}"/>
              </a:ext>
            </a:extLst>
          </p:cNvPr>
          <p:cNvSpPr>
            <a:spLocks noGrp="1"/>
          </p:cNvSpPr>
          <p:nvPr>
            <p:ph type="title"/>
          </p:nvPr>
        </p:nvSpPr>
        <p:spPr/>
        <p:txBody>
          <a:bodyPr/>
          <a:lstStyle/>
          <a:p>
            <a:r>
              <a:rPr lang="en-US" dirty="0"/>
              <a:t>Bend the COVID Surge Curve</a:t>
            </a:r>
          </a:p>
        </p:txBody>
      </p:sp>
      <p:sp>
        <p:nvSpPr>
          <p:cNvPr id="15" name="Content Placeholder 14">
            <a:extLst>
              <a:ext uri="{FF2B5EF4-FFF2-40B4-BE49-F238E27FC236}">
                <a16:creationId xmlns:a16="http://schemas.microsoft.com/office/drawing/2014/main" id="{4D853C93-593D-45F4-8E15-EBEC85F314A7}"/>
              </a:ext>
            </a:extLst>
          </p:cNvPr>
          <p:cNvSpPr>
            <a:spLocks noGrp="1"/>
          </p:cNvSpPr>
          <p:nvPr>
            <p:ph sz="quarter" idx="19"/>
          </p:nvPr>
        </p:nvSpPr>
        <p:spPr/>
        <p:txBody>
          <a:bodyPr/>
          <a:lstStyle/>
          <a:p>
            <a:r>
              <a:rPr lang="en-US" dirty="0"/>
              <a:t>Hawaii has only had two waves while many parts of the mainland are on its third way.  </a:t>
            </a:r>
          </a:p>
          <a:p>
            <a:r>
              <a:rPr lang="en-US" dirty="0"/>
              <a:t>Residents have an opportunity to change the trend by adopting easy-to-do behaviors</a:t>
            </a:r>
          </a:p>
        </p:txBody>
      </p:sp>
      <p:pic>
        <p:nvPicPr>
          <p:cNvPr id="10" name="Picture 9" descr="Graphical user interface, application&#10;&#10;Description automatically generated">
            <a:extLst>
              <a:ext uri="{FF2B5EF4-FFF2-40B4-BE49-F238E27FC236}">
                <a16:creationId xmlns:a16="http://schemas.microsoft.com/office/drawing/2014/main" id="{78C21049-6C78-4F30-80CA-740F62123208}"/>
              </a:ext>
            </a:extLst>
          </p:cNvPr>
          <p:cNvPicPr>
            <a:picLocks noChangeAspect="1"/>
          </p:cNvPicPr>
          <p:nvPr/>
        </p:nvPicPr>
        <p:blipFill rotWithShape="1">
          <a:blip r:embed="rId3"/>
          <a:srcRect t="40592" b="29260"/>
          <a:stretch/>
        </p:blipFill>
        <p:spPr>
          <a:xfrm>
            <a:off x="0" y="2791968"/>
            <a:ext cx="12188825" cy="2072640"/>
          </a:xfrm>
          <a:prstGeom prst="rect">
            <a:avLst/>
          </a:prstGeom>
        </p:spPr>
      </p:pic>
      <p:sp>
        <p:nvSpPr>
          <p:cNvPr id="11" name="TextBox 10">
            <a:extLst>
              <a:ext uri="{FF2B5EF4-FFF2-40B4-BE49-F238E27FC236}">
                <a16:creationId xmlns:a16="http://schemas.microsoft.com/office/drawing/2014/main" id="{6FB6CA56-369A-46A1-9A2B-A62ABF15CF5F}"/>
              </a:ext>
            </a:extLst>
          </p:cNvPr>
          <p:cNvSpPr txBox="1"/>
          <p:nvPr/>
        </p:nvSpPr>
        <p:spPr>
          <a:xfrm>
            <a:off x="792480" y="841248"/>
            <a:ext cx="9156192" cy="646176"/>
          </a:xfrm>
          <a:prstGeom prst="rect">
            <a:avLst/>
          </a:prstGeom>
        </p:spPr>
        <p:txBody>
          <a:bodyPr wrap="square" rtlCol="0">
            <a:noAutofit/>
          </a:bodyPr>
          <a:lstStyle/>
          <a:p>
            <a:pPr algn="l">
              <a:lnSpc>
                <a:spcPct val="100000"/>
              </a:lnSpc>
            </a:pPr>
            <a:endParaRPr lang="en-US" sz="1600" dirty="0">
              <a:solidFill>
                <a:schemeClr val="tx1">
                  <a:lumMod val="75000"/>
                  <a:lumOff val="25000"/>
                </a:schemeClr>
              </a:solidFill>
              <a:latin typeface="Arial" charset="0"/>
            </a:endParaRPr>
          </a:p>
        </p:txBody>
      </p:sp>
      <p:sp>
        <p:nvSpPr>
          <p:cNvPr id="8" name="object 6">
            <a:extLst>
              <a:ext uri="{FF2B5EF4-FFF2-40B4-BE49-F238E27FC236}">
                <a16:creationId xmlns:a16="http://schemas.microsoft.com/office/drawing/2014/main" id="{B5266127-58A3-4EB0-9314-0F03EA9E6224}"/>
              </a:ext>
            </a:extLst>
          </p:cNvPr>
          <p:cNvSpPr txBox="1"/>
          <p:nvPr/>
        </p:nvSpPr>
        <p:spPr>
          <a:xfrm>
            <a:off x="8863560" y="240860"/>
            <a:ext cx="2981818" cy="175002"/>
          </a:xfrm>
          <a:prstGeom prst="rect">
            <a:avLst/>
          </a:prstGeom>
        </p:spPr>
        <p:txBody>
          <a:bodyPr vert="horz" wrap="square" lIns="0" tIns="13332" rIns="0" bIns="0" rtlCol="0">
            <a:spAutoFit/>
          </a:bodyPr>
          <a:lstStyle/>
          <a:p>
            <a:pPr marL="12696">
              <a:spcBef>
                <a:spcPts val="105"/>
              </a:spcBef>
            </a:pPr>
            <a:r>
              <a:rPr sz="1050" b="1" dirty="0">
                <a:solidFill>
                  <a:srgbClr val="003A71"/>
                </a:solidFill>
                <a:latin typeface="Arial"/>
                <a:cs typeface="Arial"/>
              </a:rPr>
              <a:t>A BETTER WAY </a:t>
            </a:r>
            <a:r>
              <a:rPr sz="1050" spc="-10" dirty="0">
                <a:solidFill>
                  <a:srgbClr val="0078B3"/>
                </a:solidFill>
                <a:latin typeface="Arial"/>
                <a:cs typeface="Arial"/>
              </a:rPr>
              <a:t>TO TAKE </a:t>
            </a:r>
            <a:r>
              <a:rPr sz="1050" dirty="0">
                <a:solidFill>
                  <a:srgbClr val="0078B3"/>
                </a:solidFill>
                <a:latin typeface="Arial"/>
                <a:cs typeface="Arial"/>
              </a:rPr>
              <a:t>CARE </a:t>
            </a:r>
            <a:r>
              <a:rPr sz="1050" spc="-5" dirty="0">
                <a:solidFill>
                  <a:srgbClr val="0078B3"/>
                </a:solidFill>
                <a:latin typeface="Arial"/>
                <a:cs typeface="Arial"/>
              </a:rPr>
              <a:t>OF</a:t>
            </a:r>
            <a:r>
              <a:rPr sz="1050" spc="-114" dirty="0">
                <a:solidFill>
                  <a:srgbClr val="0078B3"/>
                </a:solidFill>
                <a:latin typeface="Arial"/>
                <a:cs typeface="Arial"/>
              </a:rPr>
              <a:t> </a:t>
            </a:r>
            <a:r>
              <a:rPr sz="1050" spc="-5" dirty="0">
                <a:solidFill>
                  <a:srgbClr val="0078B3"/>
                </a:solidFill>
                <a:latin typeface="Arial"/>
                <a:cs typeface="Arial"/>
              </a:rPr>
              <a:t>BUSINESS</a:t>
            </a:r>
            <a:endParaRPr sz="1050" dirty="0">
              <a:latin typeface="Arial"/>
              <a:cs typeface="Arial"/>
            </a:endParaRPr>
          </a:p>
        </p:txBody>
      </p:sp>
    </p:spTree>
    <p:extLst>
      <p:ext uri="{BB962C8B-B14F-4D97-AF65-F5344CB8AC3E}">
        <p14:creationId xmlns:p14="http://schemas.microsoft.com/office/powerpoint/2010/main" val="3951694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530ADE-C5D1-4EA7-B3CA-54C16DF35BDA}"/>
              </a:ext>
            </a:extLst>
          </p:cNvPr>
          <p:cNvSpPr>
            <a:spLocks noGrp="1"/>
          </p:cNvSpPr>
          <p:nvPr>
            <p:ph type="title"/>
          </p:nvPr>
        </p:nvSpPr>
        <p:spPr/>
        <p:txBody>
          <a:bodyPr>
            <a:normAutofit/>
          </a:bodyPr>
          <a:lstStyle/>
          <a:p>
            <a:r>
              <a:rPr lang="en-US" dirty="0"/>
              <a:t>Questions? </a:t>
            </a:r>
            <a:br>
              <a:rPr lang="en-US" dirty="0"/>
            </a:br>
            <a:endParaRPr lang="en-US" u="sng" dirty="0"/>
          </a:p>
        </p:txBody>
      </p:sp>
      <p:sp>
        <p:nvSpPr>
          <p:cNvPr id="9" name="Rectangle 8">
            <a:extLst>
              <a:ext uri="{FF2B5EF4-FFF2-40B4-BE49-F238E27FC236}">
                <a16:creationId xmlns:a16="http://schemas.microsoft.com/office/drawing/2014/main" id="{83091C4E-C7A2-468C-AF7A-B5350AE46550}"/>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728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75BEE5-E303-4A8C-9A35-C4AE63B73430}"/>
              </a:ext>
            </a:extLst>
          </p:cNvPr>
          <p:cNvPicPr>
            <a:picLocks noChangeAspect="1"/>
          </p:cNvPicPr>
          <p:nvPr/>
        </p:nvPicPr>
        <p:blipFill>
          <a:blip r:embed="rId3"/>
          <a:stretch>
            <a:fillRect/>
          </a:stretch>
        </p:blipFill>
        <p:spPr>
          <a:xfrm>
            <a:off x="1744515" y="1234864"/>
            <a:ext cx="4261629" cy="500813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73DB7050-78EB-430C-8B3D-6582D32872CA}"/>
              </a:ext>
            </a:extLst>
          </p:cNvPr>
          <p:cNvPicPr>
            <a:picLocks noChangeAspect="1"/>
          </p:cNvPicPr>
          <p:nvPr/>
        </p:nvPicPr>
        <p:blipFill>
          <a:blip r:embed="rId4"/>
          <a:stretch>
            <a:fillRect/>
          </a:stretch>
        </p:blipFill>
        <p:spPr>
          <a:xfrm>
            <a:off x="6267982" y="1215272"/>
            <a:ext cx="4352871" cy="5027725"/>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26BC3A7-BA0E-43EA-9B55-932783A1E8FC}"/>
              </a:ext>
            </a:extLst>
          </p:cNvPr>
          <p:cNvSpPr txBox="1">
            <a:spLocks/>
          </p:cNvSpPr>
          <p:nvPr/>
        </p:nvSpPr>
        <p:spPr>
          <a:xfrm>
            <a:off x="80908" y="512603"/>
            <a:ext cx="12107917"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How to get care during COVID-19</a:t>
            </a:r>
          </a:p>
        </p:txBody>
      </p:sp>
    </p:spTree>
    <p:extLst>
      <p:ext uri="{BB962C8B-B14F-4D97-AF65-F5344CB8AC3E}">
        <p14:creationId xmlns:p14="http://schemas.microsoft.com/office/powerpoint/2010/main" val="3008914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Care during COVID-19</a:t>
            </a:r>
          </a:p>
        </p:txBody>
      </p:sp>
      <p:pic>
        <p:nvPicPr>
          <p:cNvPr id="5" name="Picture 4">
            <a:extLst>
              <a:ext uri="{FF2B5EF4-FFF2-40B4-BE49-F238E27FC236}">
                <a16:creationId xmlns:a16="http://schemas.microsoft.com/office/drawing/2014/main" id="{D56EE4A9-948B-4DFF-9800-912090792D24}"/>
              </a:ext>
            </a:extLst>
          </p:cNvPr>
          <p:cNvPicPr>
            <a:picLocks noChangeAspect="1"/>
          </p:cNvPicPr>
          <p:nvPr/>
        </p:nvPicPr>
        <p:blipFill>
          <a:blip r:embed="rId2"/>
          <a:stretch>
            <a:fillRect/>
          </a:stretch>
        </p:blipFill>
        <p:spPr>
          <a:xfrm>
            <a:off x="1744514" y="1206727"/>
            <a:ext cx="4279556" cy="50292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C54BECB-87D3-40EA-B4D3-AB8DE4DC2BCF}"/>
              </a:ext>
            </a:extLst>
          </p:cNvPr>
          <p:cNvPicPr>
            <a:picLocks noChangeAspect="1"/>
          </p:cNvPicPr>
          <p:nvPr/>
        </p:nvPicPr>
        <p:blipFill>
          <a:blip r:embed="rId3"/>
          <a:stretch>
            <a:fillRect/>
          </a:stretch>
        </p:blipFill>
        <p:spPr>
          <a:xfrm>
            <a:off x="6267982" y="1215272"/>
            <a:ext cx="4352871" cy="5027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571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98A91-A6AE-4048-98C9-73892D06B7FB}"/>
              </a:ext>
            </a:extLst>
          </p:cNvPr>
          <p:cNvPicPr>
            <a:picLocks noChangeAspect="1"/>
          </p:cNvPicPr>
          <p:nvPr/>
        </p:nvPicPr>
        <p:blipFill>
          <a:blip r:embed="rId2"/>
          <a:stretch>
            <a:fillRect/>
          </a:stretch>
        </p:blipFill>
        <p:spPr>
          <a:xfrm>
            <a:off x="3924594" y="1084111"/>
            <a:ext cx="4178398" cy="5453706"/>
          </a:xfrm>
          <a:prstGeom prst="rect">
            <a:avLst/>
          </a:prstGeom>
        </p:spPr>
      </p:pic>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Virtual Visits – Telehealth</a:t>
            </a:r>
          </a:p>
        </p:txBody>
      </p:sp>
    </p:spTree>
    <p:extLst>
      <p:ext uri="{BB962C8B-B14F-4D97-AF65-F5344CB8AC3E}">
        <p14:creationId xmlns:p14="http://schemas.microsoft.com/office/powerpoint/2010/main" val="916404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Hawaii Telephonic Wellness Coach</a:t>
            </a:r>
          </a:p>
        </p:txBody>
      </p:sp>
      <p:pic>
        <p:nvPicPr>
          <p:cNvPr id="4" name="Picture 3">
            <a:extLst>
              <a:ext uri="{FF2B5EF4-FFF2-40B4-BE49-F238E27FC236}">
                <a16:creationId xmlns:a16="http://schemas.microsoft.com/office/drawing/2014/main" id="{374BB4BE-CEDA-4ED0-BD00-B48562D42E24}"/>
              </a:ext>
            </a:extLst>
          </p:cNvPr>
          <p:cNvPicPr>
            <a:picLocks noChangeAspect="1"/>
          </p:cNvPicPr>
          <p:nvPr/>
        </p:nvPicPr>
        <p:blipFill>
          <a:blip r:embed="rId2"/>
          <a:stretch>
            <a:fillRect/>
          </a:stretch>
        </p:blipFill>
        <p:spPr>
          <a:xfrm>
            <a:off x="6764544" y="1146672"/>
            <a:ext cx="3884005" cy="50292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D7F94B1-DD4A-420D-A814-D3F7C7784323}"/>
              </a:ext>
            </a:extLst>
          </p:cNvPr>
          <p:cNvSpPr txBox="1"/>
          <p:nvPr/>
        </p:nvSpPr>
        <p:spPr>
          <a:xfrm flipH="1">
            <a:off x="1540275" y="1859339"/>
            <a:ext cx="4221481" cy="3476593"/>
          </a:xfrm>
          <a:prstGeom prst="rect">
            <a:avLst/>
          </a:prstGeom>
          <a:noFill/>
        </p:spPr>
        <p:txBody>
          <a:bodyPr wrap="square" rtlCol="0">
            <a:spAutoFit/>
          </a:bodyPr>
          <a:lstStyle/>
          <a:p>
            <a:pPr>
              <a:spcBef>
                <a:spcPts val="1200"/>
              </a:spcBef>
            </a:pPr>
            <a:r>
              <a:rPr lang="en-US" b="1" dirty="0"/>
              <a:t>Wellness Coaches partner with members to</a:t>
            </a:r>
            <a:endParaRPr lang="en-US" dirty="0"/>
          </a:p>
          <a:p>
            <a:pPr marL="285750" indent="-285750">
              <a:spcBef>
                <a:spcPts val="1200"/>
              </a:spcBef>
              <a:buFont typeface="Arial" panose="020B0604020202020204" pitchFamily="34" charset="0"/>
              <a:buChar char="•"/>
            </a:pPr>
            <a:r>
              <a:rPr lang="en-US" dirty="0"/>
              <a:t>Assess members readiness </a:t>
            </a:r>
          </a:p>
          <a:p>
            <a:pPr marL="285750" indent="-285750">
              <a:spcBef>
                <a:spcPts val="1200"/>
              </a:spcBef>
              <a:buFont typeface="Arial" panose="020B0604020202020204" pitchFamily="34" charset="0"/>
              <a:buChar char="•"/>
            </a:pPr>
            <a:r>
              <a:rPr lang="en-US" dirty="0"/>
              <a:t>Focus on healthy habits including  weight management, tobacco cessation, stress reduction, getting active, eating healthy</a:t>
            </a:r>
          </a:p>
          <a:p>
            <a:pPr marL="285750" indent="-285750">
              <a:spcBef>
                <a:spcPts val="1200"/>
              </a:spcBef>
              <a:buFont typeface="Arial" panose="020B0604020202020204" pitchFamily="34" charset="0"/>
              <a:buChar char="•"/>
            </a:pPr>
            <a:r>
              <a:rPr lang="en-US" dirty="0"/>
              <a:t>Create a personalized plan</a:t>
            </a:r>
          </a:p>
          <a:p>
            <a:pPr marL="285750" indent="-285750">
              <a:spcBef>
                <a:spcPts val="1200"/>
              </a:spcBef>
              <a:buFont typeface="Arial" panose="020B0604020202020204" pitchFamily="34" charset="0"/>
              <a:buChar char="•"/>
            </a:pPr>
            <a:r>
              <a:rPr lang="en-US" dirty="0"/>
              <a:t>Schedule convenient telephone-based sessions </a:t>
            </a:r>
          </a:p>
        </p:txBody>
      </p:sp>
    </p:spTree>
    <p:extLst>
      <p:ext uri="{BB962C8B-B14F-4D97-AF65-F5344CB8AC3E}">
        <p14:creationId xmlns:p14="http://schemas.microsoft.com/office/powerpoint/2010/main" val="3226645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Virtual Classes</a:t>
            </a:r>
          </a:p>
        </p:txBody>
      </p:sp>
      <p:pic>
        <p:nvPicPr>
          <p:cNvPr id="6" name="Picture 5">
            <a:extLst>
              <a:ext uri="{FF2B5EF4-FFF2-40B4-BE49-F238E27FC236}">
                <a16:creationId xmlns:a16="http://schemas.microsoft.com/office/drawing/2014/main" id="{6AF7F6B2-4BC4-43D8-9049-56F4EAC9114B}"/>
              </a:ext>
            </a:extLst>
          </p:cNvPr>
          <p:cNvPicPr>
            <a:picLocks noChangeAspect="1"/>
          </p:cNvPicPr>
          <p:nvPr/>
        </p:nvPicPr>
        <p:blipFill>
          <a:blip r:embed="rId2"/>
          <a:stretch>
            <a:fillRect/>
          </a:stretch>
        </p:blipFill>
        <p:spPr>
          <a:xfrm>
            <a:off x="6636017" y="1186863"/>
            <a:ext cx="3859768" cy="50292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BCD4849-4633-4D7B-AE44-B390F5D399EF}"/>
              </a:ext>
            </a:extLst>
          </p:cNvPr>
          <p:cNvPicPr>
            <a:picLocks noChangeAspect="1"/>
          </p:cNvPicPr>
          <p:nvPr/>
        </p:nvPicPr>
        <p:blipFill>
          <a:blip r:embed="rId3"/>
          <a:stretch>
            <a:fillRect/>
          </a:stretch>
        </p:blipFill>
        <p:spPr>
          <a:xfrm>
            <a:off x="1897615" y="1186863"/>
            <a:ext cx="3909468"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9545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Healthy Lifestyle Programs</a:t>
            </a:r>
          </a:p>
        </p:txBody>
      </p:sp>
      <p:pic>
        <p:nvPicPr>
          <p:cNvPr id="5" name="Picture 4">
            <a:extLst>
              <a:ext uri="{FF2B5EF4-FFF2-40B4-BE49-F238E27FC236}">
                <a16:creationId xmlns:a16="http://schemas.microsoft.com/office/drawing/2014/main" id="{5D330F14-A9F9-49FA-A0C5-9FEFD7B8ED7F}"/>
              </a:ext>
            </a:extLst>
          </p:cNvPr>
          <p:cNvPicPr>
            <a:picLocks noChangeAspect="1"/>
          </p:cNvPicPr>
          <p:nvPr/>
        </p:nvPicPr>
        <p:blipFill>
          <a:blip r:embed="rId2"/>
          <a:stretch>
            <a:fillRect/>
          </a:stretch>
        </p:blipFill>
        <p:spPr>
          <a:xfrm>
            <a:off x="5664811" y="1357314"/>
            <a:ext cx="5110374" cy="264209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0ED7FE7-6B96-4D85-BD08-7B8973A9EE32}"/>
              </a:ext>
            </a:extLst>
          </p:cNvPr>
          <p:cNvPicPr>
            <a:picLocks noChangeAspect="1"/>
          </p:cNvPicPr>
          <p:nvPr/>
        </p:nvPicPr>
        <p:blipFill>
          <a:blip r:embed="rId3"/>
          <a:stretch>
            <a:fillRect/>
          </a:stretch>
        </p:blipFill>
        <p:spPr>
          <a:xfrm>
            <a:off x="1566211" y="3054839"/>
            <a:ext cx="4544290" cy="319462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BE35F4D-C386-413B-A712-B7314BED51AB}"/>
              </a:ext>
            </a:extLst>
          </p:cNvPr>
          <p:cNvSpPr txBox="1"/>
          <p:nvPr/>
        </p:nvSpPr>
        <p:spPr>
          <a:xfrm>
            <a:off x="6819283" y="4710458"/>
            <a:ext cx="395590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Get an action plan</a:t>
            </a:r>
          </a:p>
          <a:p>
            <a:pPr marL="285750" indent="-285750">
              <a:buFont typeface="Arial" panose="020B0604020202020204" pitchFamily="34" charset="0"/>
              <a:buChar char="•"/>
            </a:pPr>
            <a:r>
              <a:rPr lang="en-US" sz="1600" dirty="0"/>
              <a:t>Set goals in healthy behaviors with 15 Healthy lifestyle program topics to chose from.  </a:t>
            </a:r>
          </a:p>
        </p:txBody>
      </p:sp>
      <p:sp>
        <p:nvSpPr>
          <p:cNvPr id="10" name="TextBox 9">
            <a:extLst>
              <a:ext uri="{FF2B5EF4-FFF2-40B4-BE49-F238E27FC236}">
                <a16:creationId xmlns:a16="http://schemas.microsoft.com/office/drawing/2014/main" id="{AFBBC0FC-5387-4C53-A216-4E39258EA647}"/>
              </a:ext>
            </a:extLst>
          </p:cNvPr>
          <p:cNvSpPr txBox="1"/>
          <p:nvPr/>
        </p:nvSpPr>
        <p:spPr>
          <a:xfrm>
            <a:off x="1566211" y="1470929"/>
            <a:ext cx="395590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Take the total health assessment</a:t>
            </a:r>
          </a:p>
          <a:p>
            <a:pPr marL="285750" indent="-285750">
              <a:buFont typeface="Arial" panose="020B0604020202020204" pitchFamily="34" charset="0"/>
              <a:buChar char="•"/>
            </a:pPr>
            <a:r>
              <a:rPr lang="en-US" sz="1600" dirty="0"/>
              <a:t>Get an action plan</a:t>
            </a:r>
          </a:p>
          <a:p>
            <a:pPr marL="285750" indent="-285750">
              <a:buFont typeface="Arial" panose="020B0604020202020204" pitchFamily="34" charset="0"/>
              <a:buChar char="•"/>
            </a:pPr>
            <a:r>
              <a:rPr lang="en-US" sz="1600" dirty="0"/>
              <a:t>Set goals in healthy behaviors with Healthy lifestyle programs to chose from </a:t>
            </a:r>
          </a:p>
        </p:txBody>
      </p:sp>
    </p:spTree>
    <p:extLst>
      <p:ext uri="{BB962C8B-B14F-4D97-AF65-F5344CB8AC3E}">
        <p14:creationId xmlns:p14="http://schemas.microsoft.com/office/powerpoint/2010/main" val="4019108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Emotional Wellbeing</a:t>
            </a:r>
          </a:p>
        </p:txBody>
      </p:sp>
      <p:pic>
        <p:nvPicPr>
          <p:cNvPr id="4" name="Picture 3">
            <a:extLst>
              <a:ext uri="{FF2B5EF4-FFF2-40B4-BE49-F238E27FC236}">
                <a16:creationId xmlns:a16="http://schemas.microsoft.com/office/drawing/2014/main" id="{9D4A96B9-CE77-41AA-8091-9C2BCD8BCDFF}"/>
              </a:ext>
            </a:extLst>
          </p:cNvPr>
          <p:cNvPicPr>
            <a:picLocks noChangeAspect="1"/>
          </p:cNvPicPr>
          <p:nvPr/>
        </p:nvPicPr>
        <p:blipFill rotWithShape="1">
          <a:blip r:embed="rId2"/>
          <a:srcRect l="3572" t="11917" b="7676"/>
          <a:stretch/>
        </p:blipFill>
        <p:spPr>
          <a:xfrm>
            <a:off x="1505243" y="1294228"/>
            <a:ext cx="9709989" cy="4554399"/>
          </a:xfrm>
          <a:prstGeom prst="rect">
            <a:avLst/>
          </a:prstGeom>
        </p:spPr>
      </p:pic>
    </p:spTree>
    <p:extLst>
      <p:ext uri="{BB962C8B-B14F-4D97-AF65-F5344CB8AC3E}">
        <p14:creationId xmlns:p14="http://schemas.microsoft.com/office/powerpoint/2010/main" val="2894660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Mental Health &amp; Wellness</a:t>
            </a:r>
          </a:p>
        </p:txBody>
      </p:sp>
      <p:pic>
        <p:nvPicPr>
          <p:cNvPr id="4" name="Picture 3">
            <a:extLst>
              <a:ext uri="{FF2B5EF4-FFF2-40B4-BE49-F238E27FC236}">
                <a16:creationId xmlns:a16="http://schemas.microsoft.com/office/drawing/2014/main" id="{39A2C716-24BE-4B4C-8C89-55D2F11C25FC}"/>
              </a:ext>
            </a:extLst>
          </p:cNvPr>
          <p:cNvPicPr>
            <a:picLocks noChangeAspect="1"/>
          </p:cNvPicPr>
          <p:nvPr/>
        </p:nvPicPr>
        <p:blipFill rotWithShape="1">
          <a:blip r:embed="rId3"/>
          <a:srcRect t="708" b="1163"/>
          <a:stretch/>
        </p:blipFill>
        <p:spPr>
          <a:xfrm>
            <a:off x="2931539" y="1111351"/>
            <a:ext cx="6673755" cy="448759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EA42B1B-9780-4DEC-A2AE-C27717C4D9B6}"/>
              </a:ext>
            </a:extLst>
          </p:cNvPr>
          <p:cNvSpPr txBox="1"/>
          <p:nvPr/>
        </p:nvSpPr>
        <p:spPr>
          <a:xfrm>
            <a:off x="2589302" y="5729017"/>
            <a:ext cx="8065294" cy="369332"/>
          </a:xfrm>
          <a:prstGeom prst="rect">
            <a:avLst/>
          </a:prstGeom>
          <a:noFill/>
        </p:spPr>
        <p:txBody>
          <a:bodyPr wrap="square">
            <a:spAutoFit/>
          </a:bodyPr>
          <a:lstStyle/>
          <a:p>
            <a:r>
              <a:rPr lang="en-US" b="1" dirty="0"/>
              <a:t>Findyourwords.org – </a:t>
            </a:r>
            <a:r>
              <a:rPr lang="en-US" dirty="0"/>
              <a:t>Get access to tools and resources on depression.  </a:t>
            </a:r>
          </a:p>
        </p:txBody>
      </p:sp>
    </p:spTree>
    <p:extLst>
      <p:ext uri="{BB962C8B-B14F-4D97-AF65-F5344CB8AC3E}">
        <p14:creationId xmlns:p14="http://schemas.microsoft.com/office/powerpoint/2010/main" val="2511433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Class Pass</a:t>
            </a:r>
          </a:p>
        </p:txBody>
      </p:sp>
      <p:pic>
        <p:nvPicPr>
          <p:cNvPr id="4" name="Picture 3">
            <a:extLst>
              <a:ext uri="{FF2B5EF4-FFF2-40B4-BE49-F238E27FC236}">
                <a16:creationId xmlns:a16="http://schemas.microsoft.com/office/drawing/2014/main" id="{F8A43F74-476F-4F1B-906C-A5C20B3FAA0C}"/>
              </a:ext>
            </a:extLst>
          </p:cNvPr>
          <p:cNvPicPr>
            <a:picLocks noChangeAspect="1"/>
          </p:cNvPicPr>
          <p:nvPr/>
        </p:nvPicPr>
        <p:blipFill>
          <a:blip r:embed="rId2"/>
          <a:stretch>
            <a:fillRect/>
          </a:stretch>
        </p:blipFill>
        <p:spPr>
          <a:xfrm>
            <a:off x="6755592" y="1171465"/>
            <a:ext cx="3878072" cy="50292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6F61FAD-2FBD-499D-9340-CE438CE99F80}"/>
              </a:ext>
            </a:extLst>
          </p:cNvPr>
          <p:cNvSpPr txBox="1"/>
          <p:nvPr/>
        </p:nvSpPr>
        <p:spPr>
          <a:xfrm>
            <a:off x="1439282" y="2028496"/>
            <a:ext cx="4655129" cy="2400016"/>
          </a:xfrm>
          <a:prstGeom prst="rect">
            <a:avLst/>
          </a:prstGeom>
          <a:noFill/>
        </p:spPr>
        <p:txBody>
          <a:bodyPr wrap="square" rtlCol="0">
            <a:spAutoFit/>
          </a:bodyPr>
          <a:lstStyle/>
          <a:p>
            <a:pPr>
              <a:spcBef>
                <a:spcPts val="2400"/>
              </a:spcBef>
            </a:pPr>
            <a:r>
              <a:rPr lang="en-US" b="1" dirty="0"/>
              <a:t>What KP members get with </a:t>
            </a:r>
            <a:r>
              <a:rPr lang="en-US" b="1" dirty="0" err="1"/>
              <a:t>ClassPass</a:t>
            </a:r>
            <a:r>
              <a:rPr lang="en-US" b="1" dirty="0"/>
              <a:t>:</a:t>
            </a:r>
            <a:endParaRPr lang="en-US" dirty="0"/>
          </a:p>
          <a:p>
            <a:pPr marL="285750" indent="-285750">
              <a:spcBef>
                <a:spcPts val="2400"/>
              </a:spcBef>
              <a:buFont typeface="Arial" panose="020B0604020202020204" pitchFamily="34" charset="0"/>
              <a:buChar char="•"/>
            </a:pPr>
            <a:r>
              <a:rPr lang="en-US" dirty="0"/>
              <a:t>Unlimited on-demand video workouts</a:t>
            </a:r>
          </a:p>
          <a:p>
            <a:pPr marL="285750" indent="-285750">
              <a:spcBef>
                <a:spcPts val="2400"/>
              </a:spcBef>
              <a:buFont typeface="Arial" panose="020B0604020202020204" pitchFamily="34" charset="0"/>
              <a:buChar char="•"/>
            </a:pPr>
            <a:r>
              <a:rPr lang="en-US" dirty="0"/>
              <a:t>Livestreams of top-rated fitness classes</a:t>
            </a:r>
          </a:p>
          <a:p>
            <a:pPr>
              <a:spcBef>
                <a:spcPts val="2400"/>
              </a:spcBef>
            </a:pPr>
            <a:r>
              <a:rPr lang="en-US" dirty="0"/>
              <a:t>To gain access to </a:t>
            </a:r>
            <a:r>
              <a:rPr lang="en-US" dirty="0" err="1"/>
              <a:t>ClassPass</a:t>
            </a:r>
            <a:r>
              <a:rPr lang="en-US" dirty="0"/>
              <a:t>, visit </a:t>
            </a:r>
            <a:r>
              <a:rPr lang="en-US" b="1" dirty="0"/>
              <a:t>kp.org/exercise</a:t>
            </a:r>
          </a:p>
        </p:txBody>
      </p:sp>
    </p:spTree>
    <p:extLst>
      <p:ext uri="{BB962C8B-B14F-4D97-AF65-F5344CB8AC3E}">
        <p14:creationId xmlns:p14="http://schemas.microsoft.com/office/powerpoint/2010/main" val="236562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75788" y="4788054"/>
            <a:ext cx="467873" cy="0"/>
          </a:xfrm>
          <a:custGeom>
            <a:avLst/>
            <a:gdLst/>
            <a:ahLst/>
            <a:cxnLst/>
            <a:rect l="l" t="t" r="r" b="b"/>
            <a:pathLst>
              <a:path w="467995">
                <a:moveTo>
                  <a:pt x="0" y="0"/>
                </a:moveTo>
                <a:lnTo>
                  <a:pt x="467995" y="0"/>
                </a:lnTo>
              </a:path>
            </a:pathLst>
          </a:custGeom>
          <a:ln w="12700">
            <a:solidFill>
              <a:srgbClr val="959792"/>
            </a:solidFill>
          </a:ln>
        </p:spPr>
        <p:txBody>
          <a:bodyPr wrap="square" lIns="0" tIns="0" rIns="0" bIns="0" rtlCol="0"/>
          <a:lstStyle/>
          <a:p>
            <a:endParaRPr sz="1798"/>
          </a:p>
        </p:txBody>
      </p:sp>
      <p:sp>
        <p:nvSpPr>
          <p:cNvPr id="3" name="object 3"/>
          <p:cNvSpPr/>
          <p:nvPr/>
        </p:nvSpPr>
        <p:spPr>
          <a:xfrm>
            <a:off x="3918707" y="3873892"/>
            <a:ext cx="909718" cy="0"/>
          </a:xfrm>
          <a:custGeom>
            <a:avLst/>
            <a:gdLst/>
            <a:ahLst/>
            <a:cxnLst/>
            <a:rect l="l" t="t" r="r" b="b"/>
            <a:pathLst>
              <a:path w="909954">
                <a:moveTo>
                  <a:pt x="0" y="0"/>
                </a:moveTo>
                <a:lnTo>
                  <a:pt x="909447" y="0"/>
                </a:lnTo>
              </a:path>
            </a:pathLst>
          </a:custGeom>
          <a:ln w="12700">
            <a:solidFill>
              <a:srgbClr val="959792"/>
            </a:solidFill>
          </a:ln>
        </p:spPr>
        <p:txBody>
          <a:bodyPr wrap="square" lIns="0" tIns="0" rIns="0" bIns="0" rtlCol="0"/>
          <a:lstStyle/>
          <a:p>
            <a:endParaRPr sz="1798"/>
          </a:p>
        </p:txBody>
      </p:sp>
      <p:sp>
        <p:nvSpPr>
          <p:cNvPr id="4" name="object 4"/>
          <p:cNvSpPr/>
          <p:nvPr/>
        </p:nvSpPr>
        <p:spPr>
          <a:xfrm>
            <a:off x="3010639" y="2045567"/>
            <a:ext cx="1818801" cy="0"/>
          </a:xfrm>
          <a:custGeom>
            <a:avLst/>
            <a:gdLst/>
            <a:ahLst/>
            <a:cxnLst/>
            <a:rect l="l" t="t" r="r" b="b"/>
            <a:pathLst>
              <a:path w="1819275">
                <a:moveTo>
                  <a:pt x="0" y="0"/>
                </a:moveTo>
                <a:lnTo>
                  <a:pt x="1819020" y="0"/>
                </a:lnTo>
              </a:path>
            </a:pathLst>
          </a:custGeom>
          <a:ln w="12700">
            <a:solidFill>
              <a:srgbClr val="959792"/>
            </a:solidFill>
          </a:ln>
        </p:spPr>
        <p:txBody>
          <a:bodyPr wrap="square" lIns="0" tIns="0" rIns="0" bIns="0" rtlCol="0"/>
          <a:lstStyle/>
          <a:p>
            <a:endParaRPr sz="1798"/>
          </a:p>
        </p:txBody>
      </p:sp>
      <p:sp>
        <p:nvSpPr>
          <p:cNvPr id="5" name="object 5"/>
          <p:cNvSpPr/>
          <p:nvPr/>
        </p:nvSpPr>
        <p:spPr>
          <a:xfrm>
            <a:off x="9130952" y="1666191"/>
            <a:ext cx="0" cy="2855486"/>
          </a:xfrm>
          <a:custGeom>
            <a:avLst/>
            <a:gdLst/>
            <a:ahLst/>
            <a:cxnLst/>
            <a:rect l="l" t="t" r="r" b="b"/>
            <a:pathLst>
              <a:path h="2856229">
                <a:moveTo>
                  <a:pt x="0" y="0"/>
                </a:moveTo>
                <a:lnTo>
                  <a:pt x="0" y="2855849"/>
                </a:lnTo>
              </a:path>
            </a:pathLst>
          </a:custGeom>
          <a:ln w="28575">
            <a:solidFill>
              <a:srgbClr val="91CCED"/>
            </a:solidFill>
            <a:prstDash val="dash"/>
          </a:ln>
        </p:spPr>
        <p:txBody>
          <a:bodyPr wrap="square" lIns="0" tIns="0" rIns="0" bIns="0" rtlCol="0"/>
          <a:lstStyle/>
          <a:p>
            <a:endParaRPr sz="1798"/>
          </a:p>
        </p:txBody>
      </p:sp>
      <p:sp>
        <p:nvSpPr>
          <p:cNvPr id="6" name="object 6"/>
          <p:cNvSpPr txBox="1"/>
          <p:nvPr/>
        </p:nvSpPr>
        <p:spPr>
          <a:xfrm>
            <a:off x="8863560" y="240860"/>
            <a:ext cx="2981818" cy="175002"/>
          </a:xfrm>
          <a:prstGeom prst="rect">
            <a:avLst/>
          </a:prstGeom>
        </p:spPr>
        <p:txBody>
          <a:bodyPr vert="horz" wrap="square" lIns="0" tIns="13332" rIns="0" bIns="0" rtlCol="0">
            <a:spAutoFit/>
          </a:bodyPr>
          <a:lstStyle/>
          <a:p>
            <a:pPr marL="12696">
              <a:spcBef>
                <a:spcPts val="105"/>
              </a:spcBef>
            </a:pPr>
            <a:r>
              <a:rPr sz="1050" b="1" dirty="0">
                <a:solidFill>
                  <a:srgbClr val="003A71"/>
                </a:solidFill>
                <a:latin typeface="Arial"/>
                <a:cs typeface="Arial"/>
              </a:rPr>
              <a:t>A BETTER WAY </a:t>
            </a:r>
            <a:r>
              <a:rPr sz="1050" spc="-10" dirty="0">
                <a:solidFill>
                  <a:srgbClr val="0078B3"/>
                </a:solidFill>
                <a:latin typeface="Arial"/>
                <a:cs typeface="Arial"/>
              </a:rPr>
              <a:t>TO TAKE </a:t>
            </a:r>
            <a:r>
              <a:rPr sz="1050" dirty="0">
                <a:solidFill>
                  <a:srgbClr val="0078B3"/>
                </a:solidFill>
                <a:latin typeface="Arial"/>
                <a:cs typeface="Arial"/>
              </a:rPr>
              <a:t>CARE </a:t>
            </a:r>
            <a:r>
              <a:rPr sz="1050" spc="-5" dirty="0">
                <a:solidFill>
                  <a:srgbClr val="0078B3"/>
                </a:solidFill>
                <a:latin typeface="Arial"/>
                <a:cs typeface="Arial"/>
              </a:rPr>
              <a:t>OF</a:t>
            </a:r>
            <a:r>
              <a:rPr sz="1050" spc="-114" dirty="0">
                <a:solidFill>
                  <a:srgbClr val="0078B3"/>
                </a:solidFill>
                <a:latin typeface="Arial"/>
                <a:cs typeface="Arial"/>
              </a:rPr>
              <a:t> </a:t>
            </a:r>
            <a:r>
              <a:rPr sz="1050" spc="-5" dirty="0">
                <a:solidFill>
                  <a:srgbClr val="0078B3"/>
                </a:solidFill>
                <a:latin typeface="Arial"/>
                <a:cs typeface="Arial"/>
              </a:rPr>
              <a:t>BUSINESS</a:t>
            </a:r>
            <a:endParaRPr sz="1050" dirty="0">
              <a:latin typeface="Arial"/>
              <a:cs typeface="Arial"/>
            </a:endParaRPr>
          </a:p>
        </p:txBody>
      </p:sp>
      <p:sp>
        <p:nvSpPr>
          <p:cNvPr id="8" name="object 8"/>
          <p:cNvSpPr txBox="1"/>
          <p:nvPr/>
        </p:nvSpPr>
        <p:spPr>
          <a:xfrm>
            <a:off x="790242" y="1111091"/>
            <a:ext cx="8283322" cy="259618"/>
          </a:xfrm>
          <a:prstGeom prst="rect">
            <a:avLst/>
          </a:prstGeom>
        </p:spPr>
        <p:txBody>
          <a:bodyPr vert="horz" wrap="square" lIns="0" tIns="13332" rIns="0" bIns="0" rtlCol="0">
            <a:spAutoFit/>
          </a:bodyPr>
          <a:lstStyle/>
          <a:p>
            <a:pPr marL="12696">
              <a:spcBef>
                <a:spcPts val="105"/>
              </a:spcBef>
            </a:pPr>
            <a:r>
              <a:rPr sz="1600" dirty="0">
                <a:solidFill>
                  <a:srgbClr val="404040"/>
                </a:solidFill>
                <a:latin typeface="Arial"/>
                <a:cs typeface="Arial"/>
              </a:rPr>
              <a:t>As </a:t>
            </a:r>
            <a:r>
              <a:rPr sz="1600" spc="-5" dirty="0">
                <a:solidFill>
                  <a:srgbClr val="404040"/>
                </a:solidFill>
                <a:latin typeface="Arial"/>
                <a:cs typeface="Arial"/>
              </a:rPr>
              <a:t>you plan </a:t>
            </a:r>
            <a:r>
              <a:rPr sz="1600" dirty="0">
                <a:solidFill>
                  <a:srgbClr val="404040"/>
                </a:solidFill>
                <a:latin typeface="Arial"/>
                <a:cs typeface="Arial"/>
              </a:rPr>
              <a:t>employees’ </a:t>
            </a:r>
            <a:r>
              <a:rPr sz="1600" spc="-5" dirty="0">
                <a:solidFill>
                  <a:srgbClr val="404040"/>
                </a:solidFill>
                <a:latin typeface="Arial"/>
                <a:cs typeface="Arial"/>
              </a:rPr>
              <a:t>return </a:t>
            </a:r>
            <a:r>
              <a:rPr sz="1600" dirty="0">
                <a:solidFill>
                  <a:srgbClr val="404040"/>
                </a:solidFill>
                <a:latin typeface="Arial"/>
                <a:cs typeface="Arial"/>
              </a:rPr>
              <a:t>to the </a:t>
            </a:r>
            <a:r>
              <a:rPr sz="1600" spc="-5" dirty="0">
                <a:solidFill>
                  <a:srgbClr val="404040"/>
                </a:solidFill>
                <a:latin typeface="Arial"/>
                <a:cs typeface="Arial"/>
              </a:rPr>
              <a:t>workplace, consider </a:t>
            </a:r>
            <a:r>
              <a:rPr sz="1600" dirty="0">
                <a:solidFill>
                  <a:srgbClr val="404040"/>
                </a:solidFill>
                <a:latin typeface="Arial"/>
                <a:cs typeface="Arial"/>
              </a:rPr>
              <a:t>the </a:t>
            </a:r>
            <a:r>
              <a:rPr sz="1600" spc="-5" dirty="0">
                <a:solidFill>
                  <a:srgbClr val="404040"/>
                </a:solidFill>
                <a:latin typeface="Arial"/>
                <a:cs typeface="Arial"/>
              </a:rPr>
              <a:t>levels of </a:t>
            </a:r>
            <a:r>
              <a:rPr sz="1600" dirty="0">
                <a:solidFill>
                  <a:srgbClr val="404040"/>
                </a:solidFill>
                <a:latin typeface="Arial"/>
                <a:cs typeface="Arial"/>
              </a:rPr>
              <a:t>employee </a:t>
            </a:r>
            <a:r>
              <a:rPr sz="1600" spc="-5" dirty="0">
                <a:solidFill>
                  <a:srgbClr val="404040"/>
                </a:solidFill>
                <a:latin typeface="Arial"/>
                <a:cs typeface="Arial"/>
              </a:rPr>
              <a:t>health</a:t>
            </a:r>
            <a:r>
              <a:rPr sz="1600" spc="-150" dirty="0">
                <a:solidFill>
                  <a:srgbClr val="404040"/>
                </a:solidFill>
                <a:latin typeface="Arial"/>
                <a:cs typeface="Arial"/>
              </a:rPr>
              <a:t> </a:t>
            </a:r>
            <a:r>
              <a:rPr sz="1600" dirty="0">
                <a:solidFill>
                  <a:srgbClr val="404040"/>
                </a:solidFill>
                <a:latin typeface="Arial"/>
                <a:cs typeface="Arial"/>
              </a:rPr>
              <a:t>risk.</a:t>
            </a:r>
            <a:endParaRPr sz="1600">
              <a:latin typeface="Arial"/>
              <a:cs typeface="Arial"/>
            </a:endParaRPr>
          </a:p>
        </p:txBody>
      </p:sp>
      <p:sp>
        <p:nvSpPr>
          <p:cNvPr id="9" name="object 9"/>
          <p:cNvSpPr/>
          <p:nvPr/>
        </p:nvSpPr>
        <p:spPr>
          <a:xfrm>
            <a:off x="2187893" y="2042522"/>
            <a:ext cx="987803" cy="917336"/>
          </a:xfrm>
          <a:custGeom>
            <a:avLst/>
            <a:gdLst/>
            <a:ahLst/>
            <a:cxnLst/>
            <a:rect l="l" t="t" r="r" b="b"/>
            <a:pathLst>
              <a:path w="988060" h="917575">
                <a:moveTo>
                  <a:pt x="494156" y="0"/>
                </a:moveTo>
                <a:lnTo>
                  <a:pt x="493395" y="0"/>
                </a:lnTo>
                <a:lnTo>
                  <a:pt x="0" y="917448"/>
                </a:lnTo>
                <a:lnTo>
                  <a:pt x="987552" y="917448"/>
                </a:lnTo>
                <a:lnTo>
                  <a:pt x="494156" y="0"/>
                </a:lnTo>
                <a:close/>
              </a:path>
            </a:pathLst>
          </a:custGeom>
          <a:solidFill>
            <a:srgbClr val="0E2139"/>
          </a:solidFill>
        </p:spPr>
        <p:txBody>
          <a:bodyPr wrap="square" lIns="0" tIns="0" rIns="0" bIns="0" rtlCol="0"/>
          <a:lstStyle/>
          <a:p>
            <a:endParaRPr sz="1798"/>
          </a:p>
        </p:txBody>
      </p:sp>
      <p:sp>
        <p:nvSpPr>
          <p:cNvPr id="10" name="object 10"/>
          <p:cNvSpPr/>
          <p:nvPr/>
        </p:nvSpPr>
        <p:spPr>
          <a:xfrm>
            <a:off x="1269796" y="3320698"/>
            <a:ext cx="535800" cy="803066"/>
          </a:xfrm>
          <a:custGeom>
            <a:avLst/>
            <a:gdLst/>
            <a:ahLst/>
            <a:cxnLst/>
            <a:rect l="l" t="t" r="r" b="b"/>
            <a:pathLst>
              <a:path w="535939" h="803275">
                <a:moveTo>
                  <a:pt x="77342" y="643382"/>
                </a:moveTo>
                <a:lnTo>
                  <a:pt x="69595" y="643763"/>
                </a:lnTo>
                <a:lnTo>
                  <a:pt x="61848" y="644017"/>
                </a:lnTo>
                <a:lnTo>
                  <a:pt x="55117" y="646557"/>
                </a:lnTo>
                <a:lnTo>
                  <a:pt x="0" y="731774"/>
                </a:lnTo>
                <a:lnTo>
                  <a:pt x="127634" y="803021"/>
                </a:lnTo>
                <a:lnTo>
                  <a:pt x="137032" y="786130"/>
                </a:lnTo>
                <a:lnTo>
                  <a:pt x="80390" y="754507"/>
                </a:lnTo>
                <a:lnTo>
                  <a:pt x="84930" y="746379"/>
                </a:lnTo>
                <a:lnTo>
                  <a:pt x="65785" y="746379"/>
                </a:lnTo>
                <a:lnTo>
                  <a:pt x="23494" y="722757"/>
                </a:lnTo>
                <a:lnTo>
                  <a:pt x="46100" y="682371"/>
                </a:lnTo>
                <a:lnTo>
                  <a:pt x="51307" y="672846"/>
                </a:lnTo>
                <a:lnTo>
                  <a:pt x="57149" y="667004"/>
                </a:lnTo>
                <a:lnTo>
                  <a:pt x="69849" y="662686"/>
                </a:lnTo>
                <a:lnTo>
                  <a:pt x="105998" y="662686"/>
                </a:lnTo>
                <a:lnTo>
                  <a:pt x="103060" y="658336"/>
                </a:lnTo>
                <a:lnTo>
                  <a:pt x="98012" y="653363"/>
                </a:lnTo>
                <a:lnTo>
                  <a:pt x="91820" y="649224"/>
                </a:lnTo>
                <a:lnTo>
                  <a:pt x="84708" y="645287"/>
                </a:lnTo>
                <a:lnTo>
                  <a:pt x="77342" y="643382"/>
                </a:lnTo>
                <a:close/>
              </a:path>
              <a:path w="535939" h="803275">
                <a:moveTo>
                  <a:pt x="105998" y="662686"/>
                </a:moveTo>
                <a:lnTo>
                  <a:pt x="69849" y="662686"/>
                </a:lnTo>
                <a:lnTo>
                  <a:pt x="76072" y="663194"/>
                </a:lnTo>
                <a:lnTo>
                  <a:pt x="82041" y="666623"/>
                </a:lnTo>
                <a:lnTo>
                  <a:pt x="86232" y="668909"/>
                </a:lnTo>
                <a:lnTo>
                  <a:pt x="89407" y="672084"/>
                </a:lnTo>
                <a:lnTo>
                  <a:pt x="91566" y="676402"/>
                </a:lnTo>
                <a:lnTo>
                  <a:pt x="93852" y="680593"/>
                </a:lnTo>
                <a:lnTo>
                  <a:pt x="94614" y="685292"/>
                </a:lnTo>
                <a:lnTo>
                  <a:pt x="93725" y="690626"/>
                </a:lnTo>
                <a:lnTo>
                  <a:pt x="92963" y="695833"/>
                </a:lnTo>
                <a:lnTo>
                  <a:pt x="90296" y="702310"/>
                </a:lnTo>
                <a:lnTo>
                  <a:pt x="65785" y="746379"/>
                </a:lnTo>
                <a:lnTo>
                  <a:pt x="84930" y="746379"/>
                </a:lnTo>
                <a:lnTo>
                  <a:pt x="91312" y="734949"/>
                </a:lnTo>
                <a:lnTo>
                  <a:pt x="93725" y="730504"/>
                </a:lnTo>
                <a:lnTo>
                  <a:pt x="95757" y="727456"/>
                </a:lnTo>
                <a:lnTo>
                  <a:pt x="132206" y="714502"/>
                </a:lnTo>
                <a:lnTo>
                  <a:pt x="178561" y="711708"/>
                </a:lnTo>
                <a:lnTo>
                  <a:pt x="182593" y="704469"/>
                </a:lnTo>
                <a:lnTo>
                  <a:pt x="106425" y="704469"/>
                </a:lnTo>
                <a:lnTo>
                  <a:pt x="109549" y="694940"/>
                </a:lnTo>
                <a:lnTo>
                  <a:pt x="111124" y="686149"/>
                </a:lnTo>
                <a:lnTo>
                  <a:pt x="111176" y="678072"/>
                </a:lnTo>
                <a:lnTo>
                  <a:pt x="109727" y="670687"/>
                </a:lnTo>
                <a:lnTo>
                  <a:pt x="106965" y="664118"/>
                </a:lnTo>
                <a:lnTo>
                  <a:pt x="105998" y="662686"/>
                </a:lnTo>
                <a:close/>
              </a:path>
              <a:path w="535939" h="803275">
                <a:moveTo>
                  <a:pt x="190372" y="690499"/>
                </a:moveTo>
                <a:lnTo>
                  <a:pt x="133984" y="693928"/>
                </a:lnTo>
                <a:lnTo>
                  <a:pt x="106425" y="704469"/>
                </a:lnTo>
                <a:lnTo>
                  <a:pt x="182593" y="704469"/>
                </a:lnTo>
                <a:lnTo>
                  <a:pt x="190372" y="690499"/>
                </a:lnTo>
                <a:close/>
              </a:path>
              <a:path w="535939" h="803275">
                <a:moveTo>
                  <a:pt x="114045" y="610108"/>
                </a:moveTo>
                <a:lnTo>
                  <a:pt x="105282" y="625856"/>
                </a:lnTo>
                <a:lnTo>
                  <a:pt x="197738" y="677418"/>
                </a:lnTo>
                <a:lnTo>
                  <a:pt x="206501" y="661797"/>
                </a:lnTo>
                <a:lnTo>
                  <a:pt x="114045" y="610108"/>
                </a:lnTo>
                <a:close/>
              </a:path>
              <a:path w="535939" h="803275">
                <a:moveTo>
                  <a:pt x="195071" y="611632"/>
                </a:moveTo>
                <a:lnTo>
                  <a:pt x="188848" y="628396"/>
                </a:lnTo>
                <a:lnTo>
                  <a:pt x="196730" y="630562"/>
                </a:lnTo>
                <a:lnTo>
                  <a:pt x="204184" y="631348"/>
                </a:lnTo>
                <a:lnTo>
                  <a:pt x="211208" y="630753"/>
                </a:lnTo>
                <a:lnTo>
                  <a:pt x="217804" y="628777"/>
                </a:lnTo>
                <a:lnTo>
                  <a:pt x="224020" y="625324"/>
                </a:lnTo>
                <a:lnTo>
                  <a:pt x="229901" y="620299"/>
                </a:lnTo>
                <a:lnTo>
                  <a:pt x="234842" y="614426"/>
                </a:lnTo>
                <a:lnTo>
                  <a:pt x="207898" y="614426"/>
                </a:lnTo>
                <a:lnTo>
                  <a:pt x="201802" y="614172"/>
                </a:lnTo>
                <a:lnTo>
                  <a:pt x="195071" y="611632"/>
                </a:lnTo>
                <a:close/>
              </a:path>
              <a:path w="535939" h="803275">
                <a:moveTo>
                  <a:pt x="78866" y="590550"/>
                </a:moveTo>
                <a:lnTo>
                  <a:pt x="70103" y="606171"/>
                </a:lnTo>
                <a:lnTo>
                  <a:pt x="88137" y="616204"/>
                </a:lnTo>
                <a:lnTo>
                  <a:pt x="96900" y="600583"/>
                </a:lnTo>
                <a:lnTo>
                  <a:pt x="78866" y="590550"/>
                </a:lnTo>
                <a:close/>
              </a:path>
              <a:path w="535939" h="803275">
                <a:moveTo>
                  <a:pt x="245516" y="566928"/>
                </a:moveTo>
                <a:lnTo>
                  <a:pt x="221233" y="566928"/>
                </a:lnTo>
                <a:lnTo>
                  <a:pt x="224789" y="568960"/>
                </a:lnTo>
                <a:lnTo>
                  <a:pt x="228726" y="571119"/>
                </a:lnTo>
                <a:lnTo>
                  <a:pt x="231266" y="574802"/>
                </a:lnTo>
                <a:lnTo>
                  <a:pt x="232155" y="579882"/>
                </a:lnTo>
                <a:lnTo>
                  <a:pt x="233095" y="584581"/>
                </a:lnTo>
                <a:lnTo>
                  <a:pt x="233078" y="585343"/>
                </a:lnTo>
                <a:lnTo>
                  <a:pt x="207898" y="614426"/>
                </a:lnTo>
                <a:lnTo>
                  <a:pt x="234842" y="614426"/>
                </a:lnTo>
                <a:lnTo>
                  <a:pt x="247690" y="583438"/>
                </a:lnTo>
                <a:lnTo>
                  <a:pt x="248411" y="576707"/>
                </a:lnTo>
                <a:lnTo>
                  <a:pt x="247269" y="570357"/>
                </a:lnTo>
                <a:lnTo>
                  <a:pt x="245516" y="566928"/>
                </a:lnTo>
                <a:close/>
              </a:path>
              <a:path w="535939" h="803275">
                <a:moveTo>
                  <a:pt x="176402" y="529082"/>
                </a:moveTo>
                <a:lnTo>
                  <a:pt x="139699" y="559308"/>
                </a:lnTo>
                <a:lnTo>
                  <a:pt x="135254" y="578104"/>
                </a:lnTo>
                <a:lnTo>
                  <a:pt x="136143" y="586105"/>
                </a:lnTo>
                <a:lnTo>
                  <a:pt x="159257" y="607060"/>
                </a:lnTo>
                <a:lnTo>
                  <a:pt x="164337" y="606806"/>
                </a:lnTo>
                <a:lnTo>
                  <a:pt x="169290" y="606679"/>
                </a:lnTo>
                <a:lnTo>
                  <a:pt x="193142" y="588645"/>
                </a:lnTo>
                <a:lnTo>
                  <a:pt x="160781" y="588645"/>
                </a:lnTo>
                <a:lnTo>
                  <a:pt x="158622" y="588264"/>
                </a:lnTo>
                <a:lnTo>
                  <a:pt x="153415" y="585343"/>
                </a:lnTo>
                <a:lnTo>
                  <a:pt x="151510" y="582295"/>
                </a:lnTo>
                <a:lnTo>
                  <a:pt x="150875" y="577850"/>
                </a:lnTo>
                <a:lnTo>
                  <a:pt x="150113" y="573532"/>
                </a:lnTo>
                <a:lnTo>
                  <a:pt x="172338" y="546735"/>
                </a:lnTo>
                <a:lnTo>
                  <a:pt x="183042" y="546735"/>
                </a:lnTo>
                <a:lnTo>
                  <a:pt x="188721" y="532257"/>
                </a:lnTo>
                <a:lnTo>
                  <a:pt x="182244" y="529844"/>
                </a:lnTo>
                <a:lnTo>
                  <a:pt x="176402" y="529082"/>
                </a:lnTo>
                <a:close/>
              </a:path>
              <a:path w="535939" h="803275">
                <a:moveTo>
                  <a:pt x="221614" y="547624"/>
                </a:moveTo>
                <a:lnTo>
                  <a:pt x="182498" y="573024"/>
                </a:lnTo>
                <a:lnTo>
                  <a:pt x="176021" y="579501"/>
                </a:lnTo>
                <a:lnTo>
                  <a:pt x="172211" y="583438"/>
                </a:lnTo>
                <a:lnTo>
                  <a:pt x="170687" y="584581"/>
                </a:lnTo>
                <a:lnTo>
                  <a:pt x="168020" y="586740"/>
                </a:lnTo>
                <a:lnTo>
                  <a:pt x="165607" y="588010"/>
                </a:lnTo>
                <a:lnTo>
                  <a:pt x="163194" y="588264"/>
                </a:lnTo>
                <a:lnTo>
                  <a:pt x="160781" y="588645"/>
                </a:lnTo>
                <a:lnTo>
                  <a:pt x="193142" y="588645"/>
                </a:lnTo>
                <a:lnTo>
                  <a:pt x="199643" y="581914"/>
                </a:lnTo>
                <a:lnTo>
                  <a:pt x="206501" y="574548"/>
                </a:lnTo>
                <a:lnTo>
                  <a:pt x="211327" y="570230"/>
                </a:lnTo>
                <a:lnTo>
                  <a:pt x="213867" y="568833"/>
                </a:lnTo>
                <a:lnTo>
                  <a:pt x="217677" y="566928"/>
                </a:lnTo>
                <a:lnTo>
                  <a:pt x="245516" y="566928"/>
                </a:lnTo>
                <a:lnTo>
                  <a:pt x="244347" y="564642"/>
                </a:lnTo>
                <a:lnTo>
                  <a:pt x="241426" y="559054"/>
                </a:lnTo>
                <a:lnTo>
                  <a:pt x="237362" y="554863"/>
                </a:lnTo>
                <a:lnTo>
                  <a:pt x="232155" y="551942"/>
                </a:lnTo>
                <a:lnTo>
                  <a:pt x="226822" y="548894"/>
                </a:lnTo>
                <a:lnTo>
                  <a:pt x="221614" y="547624"/>
                </a:lnTo>
                <a:close/>
              </a:path>
              <a:path w="535939" h="803275">
                <a:moveTo>
                  <a:pt x="183042" y="546735"/>
                </a:moveTo>
                <a:lnTo>
                  <a:pt x="177164" y="546735"/>
                </a:lnTo>
                <a:lnTo>
                  <a:pt x="182244" y="548767"/>
                </a:lnTo>
                <a:lnTo>
                  <a:pt x="183042" y="546735"/>
                </a:lnTo>
                <a:close/>
              </a:path>
              <a:path w="535939" h="803275">
                <a:moveTo>
                  <a:pt x="151637" y="460121"/>
                </a:moveTo>
                <a:lnTo>
                  <a:pt x="142874" y="475742"/>
                </a:lnTo>
                <a:lnTo>
                  <a:pt x="270509" y="546989"/>
                </a:lnTo>
                <a:lnTo>
                  <a:pt x="279272" y="531368"/>
                </a:lnTo>
                <a:lnTo>
                  <a:pt x="242569" y="510921"/>
                </a:lnTo>
                <a:lnTo>
                  <a:pt x="239916" y="500761"/>
                </a:lnTo>
                <a:lnTo>
                  <a:pt x="224408" y="500761"/>
                </a:lnTo>
                <a:lnTo>
                  <a:pt x="151637" y="460121"/>
                </a:lnTo>
                <a:close/>
              </a:path>
              <a:path w="535939" h="803275">
                <a:moveTo>
                  <a:pt x="218820" y="422402"/>
                </a:moveTo>
                <a:lnTo>
                  <a:pt x="207517" y="442595"/>
                </a:lnTo>
                <a:lnTo>
                  <a:pt x="224408" y="500761"/>
                </a:lnTo>
                <a:lnTo>
                  <a:pt x="239916" y="500761"/>
                </a:lnTo>
                <a:lnTo>
                  <a:pt x="238124" y="493903"/>
                </a:lnTo>
                <a:lnTo>
                  <a:pt x="302513" y="489712"/>
                </a:lnTo>
                <a:lnTo>
                  <a:pt x="309686" y="476885"/>
                </a:lnTo>
                <a:lnTo>
                  <a:pt x="233425" y="476885"/>
                </a:lnTo>
                <a:lnTo>
                  <a:pt x="218820" y="422402"/>
                </a:lnTo>
                <a:close/>
              </a:path>
              <a:path w="535939" h="803275">
                <a:moveTo>
                  <a:pt x="313308" y="470408"/>
                </a:moveTo>
                <a:lnTo>
                  <a:pt x="233425" y="476885"/>
                </a:lnTo>
                <a:lnTo>
                  <a:pt x="309686" y="476885"/>
                </a:lnTo>
                <a:lnTo>
                  <a:pt x="313308" y="470408"/>
                </a:lnTo>
                <a:close/>
              </a:path>
              <a:path w="535939" h="803275">
                <a:moveTo>
                  <a:pt x="227075" y="324739"/>
                </a:moveTo>
                <a:lnTo>
                  <a:pt x="218312" y="340487"/>
                </a:lnTo>
                <a:lnTo>
                  <a:pt x="345948" y="411734"/>
                </a:lnTo>
                <a:lnTo>
                  <a:pt x="354710" y="395986"/>
                </a:lnTo>
                <a:lnTo>
                  <a:pt x="227075" y="324739"/>
                </a:lnTo>
                <a:close/>
              </a:path>
              <a:path w="535939" h="803275">
                <a:moveTo>
                  <a:pt x="334448" y="256143"/>
                </a:moveTo>
                <a:lnTo>
                  <a:pt x="295020" y="280670"/>
                </a:lnTo>
                <a:lnTo>
                  <a:pt x="288607" y="299847"/>
                </a:lnTo>
                <a:lnTo>
                  <a:pt x="288651" y="309880"/>
                </a:lnTo>
                <a:lnTo>
                  <a:pt x="309471" y="344402"/>
                </a:lnTo>
                <a:lnTo>
                  <a:pt x="352008" y="360283"/>
                </a:lnTo>
                <a:lnTo>
                  <a:pt x="361823" y="358902"/>
                </a:lnTo>
                <a:lnTo>
                  <a:pt x="370869" y="355473"/>
                </a:lnTo>
                <a:lnTo>
                  <a:pt x="378952" y="350139"/>
                </a:lnTo>
                <a:lnTo>
                  <a:pt x="386058" y="342900"/>
                </a:lnTo>
                <a:lnTo>
                  <a:pt x="386526" y="342199"/>
                </a:lnTo>
                <a:lnTo>
                  <a:pt x="354076" y="342199"/>
                </a:lnTo>
                <a:lnTo>
                  <a:pt x="347218" y="341804"/>
                </a:lnTo>
                <a:lnTo>
                  <a:pt x="339979" y="340052"/>
                </a:lnTo>
                <a:lnTo>
                  <a:pt x="332359" y="336931"/>
                </a:lnTo>
                <a:lnTo>
                  <a:pt x="336886" y="328803"/>
                </a:lnTo>
                <a:lnTo>
                  <a:pt x="319913" y="328803"/>
                </a:lnTo>
                <a:lnTo>
                  <a:pt x="312166" y="323723"/>
                </a:lnTo>
                <a:lnTo>
                  <a:pt x="307213" y="317500"/>
                </a:lnTo>
                <a:lnTo>
                  <a:pt x="305180" y="309880"/>
                </a:lnTo>
                <a:lnTo>
                  <a:pt x="303022" y="302260"/>
                </a:lnTo>
                <a:lnTo>
                  <a:pt x="327913" y="273304"/>
                </a:lnTo>
                <a:lnTo>
                  <a:pt x="333628" y="272288"/>
                </a:lnTo>
                <a:lnTo>
                  <a:pt x="368364" y="272288"/>
                </a:lnTo>
                <a:lnTo>
                  <a:pt x="370839" y="267843"/>
                </a:lnTo>
                <a:lnTo>
                  <a:pt x="369062" y="266827"/>
                </a:lnTo>
                <a:lnTo>
                  <a:pt x="367664" y="266065"/>
                </a:lnTo>
                <a:lnTo>
                  <a:pt x="366648" y="265430"/>
                </a:lnTo>
                <a:lnTo>
                  <a:pt x="355455" y="260143"/>
                </a:lnTo>
                <a:lnTo>
                  <a:pt x="344725" y="257048"/>
                </a:lnTo>
                <a:lnTo>
                  <a:pt x="334448" y="256143"/>
                </a:lnTo>
                <a:close/>
              </a:path>
              <a:path w="535939" h="803275">
                <a:moveTo>
                  <a:pt x="385063" y="276352"/>
                </a:moveTo>
                <a:lnTo>
                  <a:pt x="374014" y="291465"/>
                </a:lnTo>
                <a:lnTo>
                  <a:pt x="379348" y="297561"/>
                </a:lnTo>
                <a:lnTo>
                  <a:pt x="382270" y="303403"/>
                </a:lnTo>
                <a:lnTo>
                  <a:pt x="383794" y="314960"/>
                </a:lnTo>
                <a:lnTo>
                  <a:pt x="382650" y="320675"/>
                </a:lnTo>
                <a:lnTo>
                  <a:pt x="375030" y="334137"/>
                </a:lnTo>
                <a:lnTo>
                  <a:pt x="368807" y="339090"/>
                </a:lnTo>
                <a:lnTo>
                  <a:pt x="360552" y="341249"/>
                </a:lnTo>
                <a:lnTo>
                  <a:pt x="354076" y="342199"/>
                </a:lnTo>
                <a:lnTo>
                  <a:pt x="386526" y="342199"/>
                </a:lnTo>
                <a:lnTo>
                  <a:pt x="392175" y="333756"/>
                </a:lnTo>
                <a:lnTo>
                  <a:pt x="396035" y="325755"/>
                </a:lnTo>
                <a:lnTo>
                  <a:pt x="398478" y="317944"/>
                </a:lnTo>
                <a:lnTo>
                  <a:pt x="399516" y="310324"/>
                </a:lnTo>
                <a:lnTo>
                  <a:pt x="399160" y="302895"/>
                </a:lnTo>
                <a:lnTo>
                  <a:pt x="397494" y="295729"/>
                </a:lnTo>
                <a:lnTo>
                  <a:pt x="394588" y="288909"/>
                </a:lnTo>
                <a:lnTo>
                  <a:pt x="390445" y="282446"/>
                </a:lnTo>
                <a:lnTo>
                  <a:pt x="385063" y="276352"/>
                </a:lnTo>
                <a:close/>
              </a:path>
              <a:path w="535939" h="803275">
                <a:moveTo>
                  <a:pt x="368364" y="272288"/>
                </a:moveTo>
                <a:lnTo>
                  <a:pt x="333628" y="272288"/>
                </a:lnTo>
                <a:lnTo>
                  <a:pt x="340613" y="273558"/>
                </a:lnTo>
                <a:lnTo>
                  <a:pt x="348741" y="277114"/>
                </a:lnTo>
                <a:lnTo>
                  <a:pt x="319913" y="328803"/>
                </a:lnTo>
                <a:lnTo>
                  <a:pt x="336886" y="328803"/>
                </a:lnTo>
                <a:lnTo>
                  <a:pt x="368364" y="272288"/>
                </a:lnTo>
                <a:close/>
              </a:path>
              <a:path w="535939" h="803275">
                <a:moveTo>
                  <a:pt x="334898" y="214249"/>
                </a:moveTo>
                <a:lnTo>
                  <a:pt x="325627" y="230759"/>
                </a:lnTo>
                <a:lnTo>
                  <a:pt x="437769" y="247269"/>
                </a:lnTo>
                <a:lnTo>
                  <a:pt x="445897" y="232664"/>
                </a:lnTo>
                <a:lnTo>
                  <a:pt x="443438" y="229743"/>
                </a:lnTo>
                <a:lnTo>
                  <a:pt x="423291" y="229743"/>
                </a:lnTo>
                <a:lnTo>
                  <a:pt x="415797" y="227965"/>
                </a:lnTo>
                <a:lnTo>
                  <a:pt x="408559" y="226568"/>
                </a:lnTo>
                <a:lnTo>
                  <a:pt x="334898" y="214249"/>
                </a:lnTo>
                <a:close/>
              </a:path>
              <a:path w="535939" h="803275">
                <a:moveTo>
                  <a:pt x="372998" y="146050"/>
                </a:moveTo>
                <a:lnTo>
                  <a:pt x="363981" y="162052"/>
                </a:lnTo>
                <a:lnTo>
                  <a:pt x="409049" y="214249"/>
                </a:lnTo>
                <a:lnTo>
                  <a:pt x="414400" y="220472"/>
                </a:lnTo>
                <a:lnTo>
                  <a:pt x="419227" y="225679"/>
                </a:lnTo>
                <a:lnTo>
                  <a:pt x="423291" y="229743"/>
                </a:lnTo>
                <a:lnTo>
                  <a:pt x="443438" y="229743"/>
                </a:lnTo>
                <a:lnTo>
                  <a:pt x="372998" y="146050"/>
                </a:lnTo>
                <a:close/>
              </a:path>
              <a:path w="535939" h="803275">
                <a:moveTo>
                  <a:pt x="438407" y="69834"/>
                </a:moveTo>
                <a:lnTo>
                  <a:pt x="399034" y="94361"/>
                </a:lnTo>
                <a:lnTo>
                  <a:pt x="392572" y="113538"/>
                </a:lnTo>
                <a:lnTo>
                  <a:pt x="392613" y="123571"/>
                </a:lnTo>
                <a:lnTo>
                  <a:pt x="413430" y="158039"/>
                </a:lnTo>
                <a:lnTo>
                  <a:pt x="455949" y="173974"/>
                </a:lnTo>
                <a:lnTo>
                  <a:pt x="465709" y="172593"/>
                </a:lnTo>
                <a:lnTo>
                  <a:pt x="474811" y="169164"/>
                </a:lnTo>
                <a:lnTo>
                  <a:pt x="482901" y="163830"/>
                </a:lnTo>
                <a:lnTo>
                  <a:pt x="490015" y="156591"/>
                </a:lnTo>
                <a:lnTo>
                  <a:pt x="490501" y="155870"/>
                </a:lnTo>
                <a:lnTo>
                  <a:pt x="458033" y="155870"/>
                </a:lnTo>
                <a:lnTo>
                  <a:pt x="451199" y="155432"/>
                </a:lnTo>
                <a:lnTo>
                  <a:pt x="443936" y="153636"/>
                </a:lnTo>
                <a:lnTo>
                  <a:pt x="436244" y="150495"/>
                </a:lnTo>
                <a:lnTo>
                  <a:pt x="440709" y="142494"/>
                </a:lnTo>
                <a:lnTo>
                  <a:pt x="423925" y="142494"/>
                </a:lnTo>
                <a:lnTo>
                  <a:pt x="416178" y="137414"/>
                </a:lnTo>
                <a:lnTo>
                  <a:pt x="411225" y="131191"/>
                </a:lnTo>
                <a:lnTo>
                  <a:pt x="408945" y="123114"/>
                </a:lnTo>
                <a:lnTo>
                  <a:pt x="407034" y="115951"/>
                </a:lnTo>
                <a:lnTo>
                  <a:pt x="408050" y="108585"/>
                </a:lnTo>
                <a:lnTo>
                  <a:pt x="411988" y="101346"/>
                </a:lnTo>
                <a:lnTo>
                  <a:pt x="416432" y="93472"/>
                </a:lnTo>
                <a:lnTo>
                  <a:pt x="423037" y="88646"/>
                </a:lnTo>
                <a:lnTo>
                  <a:pt x="437641" y="85979"/>
                </a:lnTo>
                <a:lnTo>
                  <a:pt x="472245" y="85979"/>
                </a:lnTo>
                <a:lnTo>
                  <a:pt x="474725" y="81534"/>
                </a:lnTo>
                <a:lnTo>
                  <a:pt x="472947" y="80518"/>
                </a:lnTo>
                <a:lnTo>
                  <a:pt x="471550" y="79629"/>
                </a:lnTo>
                <a:lnTo>
                  <a:pt x="470662" y="79121"/>
                </a:lnTo>
                <a:lnTo>
                  <a:pt x="459450" y="73834"/>
                </a:lnTo>
                <a:lnTo>
                  <a:pt x="448691" y="70739"/>
                </a:lnTo>
                <a:lnTo>
                  <a:pt x="438407" y="69834"/>
                </a:lnTo>
                <a:close/>
              </a:path>
              <a:path w="535939" h="803275">
                <a:moveTo>
                  <a:pt x="488950" y="90043"/>
                </a:moveTo>
                <a:lnTo>
                  <a:pt x="477900" y="105156"/>
                </a:lnTo>
                <a:lnTo>
                  <a:pt x="483234" y="111252"/>
                </a:lnTo>
                <a:lnTo>
                  <a:pt x="486282" y="117094"/>
                </a:lnTo>
                <a:lnTo>
                  <a:pt x="487806" y="128651"/>
                </a:lnTo>
                <a:lnTo>
                  <a:pt x="486537" y="134366"/>
                </a:lnTo>
                <a:lnTo>
                  <a:pt x="479044" y="147828"/>
                </a:lnTo>
                <a:lnTo>
                  <a:pt x="472694" y="152781"/>
                </a:lnTo>
                <a:lnTo>
                  <a:pt x="464438" y="154940"/>
                </a:lnTo>
                <a:lnTo>
                  <a:pt x="458033" y="155870"/>
                </a:lnTo>
                <a:lnTo>
                  <a:pt x="490501" y="155870"/>
                </a:lnTo>
                <a:lnTo>
                  <a:pt x="496188" y="147447"/>
                </a:lnTo>
                <a:lnTo>
                  <a:pt x="499975" y="139446"/>
                </a:lnTo>
                <a:lnTo>
                  <a:pt x="502380" y="131635"/>
                </a:lnTo>
                <a:lnTo>
                  <a:pt x="503404" y="124015"/>
                </a:lnTo>
                <a:lnTo>
                  <a:pt x="503047" y="116586"/>
                </a:lnTo>
                <a:lnTo>
                  <a:pt x="501451" y="109420"/>
                </a:lnTo>
                <a:lnTo>
                  <a:pt x="498570" y="102600"/>
                </a:lnTo>
                <a:lnTo>
                  <a:pt x="494403" y="96137"/>
                </a:lnTo>
                <a:lnTo>
                  <a:pt x="488950" y="90043"/>
                </a:lnTo>
                <a:close/>
              </a:path>
              <a:path w="535939" h="803275">
                <a:moveTo>
                  <a:pt x="472245" y="85979"/>
                </a:moveTo>
                <a:lnTo>
                  <a:pt x="437641" y="85979"/>
                </a:lnTo>
                <a:lnTo>
                  <a:pt x="444500" y="87249"/>
                </a:lnTo>
                <a:lnTo>
                  <a:pt x="452755" y="90805"/>
                </a:lnTo>
                <a:lnTo>
                  <a:pt x="423925" y="142494"/>
                </a:lnTo>
                <a:lnTo>
                  <a:pt x="440709" y="142494"/>
                </a:lnTo>
                <a:lnTo>
                  <a:pt x="472245" y="85979"/>
                </a:lnTo>
                <a:close/>
              </a:path>
              <a:path w="535939" h="803275">
                <a:moveTo>
                  <a:pt x="408305" y="0"/>
                </a:moveTo>
                <a:lnTo>
                  <a:pt x="399541" y="15748"/>
                </a:lnTo>
                <a:lnTo>
                  <a:pt x="527177" y="86995"/>
                </a:lnTo>
                <a:lnTo>
                  <a:pt x="535940" y="71247"/>
                </a:lnTo>
                <a:lnTo>
                  <a:pt x="408305" y="0"/>
                </a:lnTo>
                <a:close/>
              </a:path>
            </a:pathLst>
          </a:custGeom>
          <a:solidFill>
            <a:srgbClr val="0078B3"/>
          </a:solidFill>
        </p:spPr>
        <p:txBody>
          <a:bodyPr wrap="square" lIns="0" tIns="0" rIns="0" bIns="0" rtlCol="0"/>
          <a:lstStyle/>
          <a:p>
            <a:endParaRPr sz="1798"/>
          </a:p>
        </p:txBody>
      </p:sp>
      <p:sp>
        <p:nvSpPr>
          <p:cNvPr id="11" name="object 11"/>
          <p:cNvSpPr/>
          <p:nvPr/>
        </p:nvSpPr>
        <p:spPr>
          <a:xfrm>
            <a:off x="3486002" y="2950589"/>
            <a:ext cx="1316647" cy="7618"/>
          </a:xfrm>
          <a:custGeom>
            <a:avLst/>
            <a:gdLst/>
            <a:ahLst/>
            <a:cxnLst/>
            <a:rect l="l" t="t" r="r" b="b"/>
            <a:pathLst>
              <a:path w="1316989" h="7619">
                <a:moveTo>
                  <a:pt x="0" y="7238"/>
                </a:moveTo>
                <a:lnTo>
                  <a:pt x="1316990" y="0"/>
                </a:lnTo>
              </a:path>
            </a:pathLst>
          </a:custGeom>
          <a:ln w="12700">
            <a:solidFill>
              <a:srgbClr val="959792"/>
            </a:solidFill>
          </a:ln>
        </p:spPr>
        <p:txBody>
          <a:bodyPr wrap="square" lIns="0" tIns="0" rIns="0" bIns="0" rtlCol="0"/>
          <a:lstStyle/>
          <a:p>
            <a:endParaRPr sz="1798"/>
          </a:p>
        </p:txBody>
      </p:sp>
      <p:sp>
        <p:nvSpPr>
          <p:cNvPr id="12" name="object 12"/>
          <p:cNvSpPr/>
          <p:nvPr/>
        </p:nvSpPr>
        <p:spPr>
          <a:xfrm>
            <a:off x="2187893" y="2042522"/>
            <a:ext cx="987803" cy="917336"/>
          </a:xfrm>
          <a:custGeom>
            <a:avLst/>
            <a:gdLst/>
            <a:ahLst/>
            <a:cxnLst/>
            <a:rect l="l" t="t" r="r" b="b"/>
            <a:pathLst>
              <a:path w="988060" h="917575">
                <a:moveTo>
                  <a:pt x="0" y="917448"/>
                </a:moveTo>
                <a:lnTo>
                  <a:pt x="493395" y="0"/>
                </a:lnTo>
                <a:lnTo>
                  <a:pt x="494156" y="0"/>
                </a:lnTo>
                <a:lnTo>
                  <a:pt x="987552" y="917448"/>
                </a:lnTo>
                <a:lnTo>
                  <a:pt x="0" y="917448"/>
                </a:lnTo>
                <a:close/>
              </a:path>
            </a:pathLst>
          </a:custGeom>
          <a:ln w="12700">
            <a:solidFill>
              <a:srgbClr val="FFFFFF"/>
            </a:solidFill>
          </a:ln>
        </p:spPr>
        <p:txBody>
          <a:bodyPr wrap="square" lIns="0" tIns="0" rIns="0" bIns="0" rtlCol="0"/>
          <a:lstStyle/>
          <a:p>
            <a:endParaRPr sz="1798"/>
          </a:p>
        </p:txBody>
      </p:sp>
      <p:sp>
        <p:nvSpPr>
          <p:cNvPr id="13" name="object 13"/>
          <p:cNvSpPr txBox="1"/>
          <p:nvPr/>
        </p:nvSpPr>
        <p:spPr>
          <a:xfrm>
            <a:off x="2509119" y="2345909"/>
            <a:ext cx="341541" cy="465334"/>
          </a:xfrm>
          <a:prstGeom prst="rect">
            <a:avLst/>
          </a:prstGeom>
        </p:spPr>
        <p:txBody>
          <a:bodyPr vert="horz" wrap="square" lIns="0" tIns="49517" rIns="0" bIns="0" rtlCol="0">
            <a:spAutoFit/>
          </a:bodyPr>
          <a:lstStyle/>
          <a:p>
            <a:pPr marL="18409">
              <a:spcBef>
                <a:spcPts val="390"/>
              </a:spcBef>
            </a:pPr>
            <a:r>
              <a:rPr sz="1200" spc="-25" dirty="0">
                <a:solidFill>
                  <a:srgbClr val="FFFFFF"/>
                </a:solidFill>
                <a:latin typeface="Arial"/>
                <a:cs typeface="Arial"/>
              </a:rPr>
              <a:t>Very</a:t>
            </a:r>
            <a:endParaRPr sz="1200">
              <a:latin typeface="Arial"/>
              <a:cs typeface="Arial"/>
            </a:endParaRPr>
          </a:p>
          <a:p>
            <a:pPr marL="12696">
              <a:spcBef>
                <a:spcPts val="290"/>
              </a:spcBef>
            </a:pPr>
            <a:r>
              <a:rPr sz="1200" spc="-5" dirty="0">
                <a:solidFill>
                  <a:srgbClr val="FFFFFF"/>
                </a:solidFill>
                <a:latin typeface="Arial"/>
                <a:cs typeface="Arial"/>
              </a:rPr>
              <a:t>H</a:t>
            </a:r>
            <a:r>
              <a:rPr sz="1200" spc="10" dirty="0">
                <a:solidFill>
                  <a:srgbClr val="FFFFFF"/>
                </a:solidFill>
                <a:latin typeface="Arial"/>
                <a:cs typeface="Arial"/>
              </a:rPr>
              <a:t>i</a:t>
            </a:r>
            <a:r>
              <a:rPr sz="1200" dirty="0">
                <a:solidFill>
                  <a:srgbClr val="FFFFFF"/>
                </a:solidFill>
                <a:latin typeface="Arial"/>
                <a:cs typeface="Arial"/>
              </a:rPr>
              <a:t>gh</a:t>
            </a:r>
            <a:endParaRPr sz="1200">
              <a:latin typeface="Arial"/>
              <a:cs typeface="Arial"/>
            </a:endParaRPr>
          </a:p>
        </p:txBody>
      </p:sp>
      <p:sp>
        <p:nvSpPr>
          <p:cNvPr id="14" name="object 14"/>
          <p:cNvSpPr/>
          <p:nvPr/>
        </p:nvSpPr>
        <p:spPr>
          <a:xfrm>
            <a:off x="1697293" y="2959729"/>
            <a:ext cx="1968622" cy="914162"/>
          </a:xfrm>
          <a:custGeom>
            <a:avLst/>
            <a:gdLst/>
            <a:ahLst/>
            <a:cxnLst/>
            <a:rect l="l" t="t" r="r" b="b"/>
            <a:pathLst>
              <a:path w="1969135" h="914400">
                <a:moveTo>
                  <a:pt x="1477264" y="0"/>
                </a:moveTo>
                <a:lnTo>
                  <a:pt x="491744" y="0"/>
                </a:lnTo>
                <a:lnTo>
                  <a:pt x="0" y="914400"/>
                </a:lnTo>
                <a:lnTo>
                  <a:pt x="1969008" y="914400"/>
                </a:lnTo>
                <a:lnTo>
                  <a:pt x="1477264" y="0"/>
                </a:lnTo>
                <a:close/>
              </a:path>
            </a:pathLst>
          </a:custGeom>
          <a:solidFill>
            <a:srgbClr val="013970"/>
          </a:solidFill>
        </p:spPr>
        <p:txBody>
          <a:bodyPr wrap="square" lIns="0" tIns="0" rIns="0" bIns="0" rtlCol="0"/>
          <a:lstStyle/>
          <a:p>
            <a:endParaRPr sz="1798"/>
          </a:p>
        </p:txBody>
      </p:sp>
      <p:sp>
        <p:nvSpPr>
          <p:cNvPr id="15" name="object 15"/>
          <p:cNvSpPr/>
          <p:nvPr/>
        </p:nvSpPr>
        <p:spPr>
          <a:xfrm>
            <a:off x="1697293" y="2959729"/>
            <a:ext cx="1968622" cy="914162"/>
          </a:xfrm>
          <a:custGeom>
            <a:avLst/>
            <a:gdLst/>
            <a:ahLst/>
            <a:cxnLst/>
            <a:rect l="l" t="t" r="r" b="b"/>
            <a:pathLst>
              <a:path w="1969135" h="914400">
                <a:moveTo>
                  <a:pt x="0" y="914400"/>
                </a:moveTo>
                <a:lnTo>
                  <a:pt x="491744" y="0"/>
                </a:lnTo>
                <a:lnTo>
                  <a:pt x="1477264" y="0"/>
                </a:lnTo>
                <a:lnTo>
                  <a:pt x="1969008" y="914400"/>
                </a:lnTo>
                <a:lnTo>
                  <a:pt x="0" y="914400"/>
                </a:lnTo>
                <a:close/>
              </a:path>
            </a:pathLst>
          </a:custGeom>
          <a:ln w="12700">
            <a:solidFill>
              <a:srgbClr val="FFFFFF"/>
            </a:solidFill>
          </a:ln>
        </p:spPr>
        <p:txBody>
          <a:bodyPr wrap="square" lIns="0" tIns="0" rIns="0" bIns="0" rtlCol="0"/>
          <a:lstStyle/>
          <a:p>
            <a:endParaRPr sz="1798"/>
          </a:p>
        </p:txBody>
      </p:sp>
      <p:sp>
        <p:nvSpPr>
          <p:cNvPr id="16" name="object 16"/>
          <p:cNvSpPr txBox="1"/>
          <p:nvPr/>
        </p:nvSpPr>
        <p:spPr>
          <a:xfrm>
            <a:off x="2218111" y="3299239"/>
            <a:ext cx="926224" cy="197439"/>
          </a:xfrm>
          <a:prstGeom prst="rect">
            <a:avLst/>
          </a:prstGeom>
        </p:spPr>
        <p:txBody>
          <a:bodyPr vert="horz" wrap="square" lIns="0" tIns="12697" rIns="0" bIns="0" rtlCol="0">
            <a:spAutoFit/>
          </a:bodyPr>
          <a:lstStyle/>
          <a:p>
            <a:pPr marL="12696">
              <a:spcBef>
                <a:spcPts val="100"/>
              </a:spcBef>
            </a:pPr>
            <a:r>
              <a:rPr sz="1200" spc="-5" dirty="0">
                <a:solidFill>
                  <a:srgbClr val="FFFFFF"/>
                </a:solidFill>
                <a:latin typeface="Arial"/>
                <a:cs typeface="Arial"/>
              </a:rPr>
              <a:t>Medium</a:t>
            </a:r>
            <a:r>
              <a:rPr sz="1200" spc="-60" dirty="0">
                <a:solidFill>
                  <a:srgbClr val="FFFFFF"/>
                </a:solidFill>
                <a:latin typeface="Arial"/>
                <a:cs typeface="Arial"/>
              </a:rPr>
              <a:t> </a:t>
            </a:r>
            <a:r>
              <a:rPr sz="1200" dirty="0">
                <a:solidFill>
                  <a:srgbClr val="FFFFFF"/>
                </a:solidFill>
                <a:latin typeface="Arial"/>
                <a:cs typeface="Arial"/>
              </a:rPr>
              <a:t>High</a:t>
            </a:r>
            <a:endParaRPr sz="1200">
              <a:latin typeface="Arial"/>
              <a:cs typeface="Arial"/>
            </a:endParaRPr>
          </a:p>
        </p:txBody>
      </p:sp>
      <p:sp>
        <p:nvSpPr>
          <p:cNvPr id="17" name="object 17"/>
          <p:cNvSpPr/>
          <p:nvPr/>
        </p:nvSpPr>
        <p:spPr>
          <a:xfrm>
            <a:off x="1203646" y="3873893"/>
            <a:ext cx="2955790" cy="917336"/>
          </a:xfrm>
          <a:custGeom>
            <a:avLst/>
            <a:gdLst/>
            <a:ahLst/>
            <a:cxnLst/>
            <a:rect l="l" t="t" r="r" b="b"/>
            <a:pathLst>
              <a:path w="2956560" h="917575">
                <a:moveTo>
                  <a:pt x="2463165" y="0"/>
                </a:moveTo>
                <a:lnTo>
                  <a:pt x="493395" y="0"/>
                </a:lnTo>
                <a:lnTo>
                  <a:pt x="0" y="917447"/>
                </a:lnTo>
                <a:lnTo>
                  <a:pt x="2956560" y="917447"/>
                </a:lnTo>
                <a:lnTo>
                  <a:pt x="2463165" y="0"/>
                </a:lnTo>
                <a:close/>
              </a:path>
            </a:pathLst>
          </a:custGeom>
          <a:solidFill>
            <a:srgbClr val="1F699F"/>
          </a:solidFill>
        </p:spPr>
        <p:txBody>
          <a:bodyPr wrap="square" lIns="0" tIns="0" rIns="0" bIns="0" rtlCol="0"/>
          <a:lstStyle/>
          <a:p>
            <a:endParaRPr sz="1798"/>
          </a:p>
        </p:txBody>
      </p:sp>
      <p:sp>
        <p:nvSpPr>
          <p:cNvPr id="18" name="object 18"/>
          <p:cNvSpPr/>
          <p:nvPr/>
        </p:nvSpPr>
        <p:spPr>
          <a:xfrm>
            <a:off x="1203646" y="3873893"/>
            <a:ext cx="2955790" cy="917336"/>
          </a:xfrm>
          <a:custGeom>
            <a:avLst/>
            <a:gdLst/>
            <a:ahLst/>
            <a:cxnLst/>
            <a:rect l="l" t="t" r="r" b="b"/>
            <a:pathLst>
              <a:path w="2956560" h="917575">
                <a:moveTo>
                  <a:pt x="0" y="917447"/>
                </a:moveTo>
                <a:lnTo>
                  <a:pt x="493395" y="0"/>
                </a:lnTo>
                <a:lnTo>
                  <a:pt x="2463165" y="0"/>
                </a:lnTo>
                <a:lnTo>
                  <a:pt x="2956560" y="917447"/>
                </a:lnTo>
                <a:lnTo>
                  <a:pt x="0" y="917447"/>
                </a:lnTo>
                <a:close/>
              </a:path>
            </a:pathLst>
          </a:custGeom>
          <a:ln w="12700">
            <a:solidFill>
              <a:srgbClr val="FFFFFF"/>
            </a:solidFill>
          </a:ln>
        </p:spPr>
        <p:txBody>
          <a:bodyPr wrap="square" lIns="0" tIns="0" rIns="0" bIns="0" rtlCol="0"/>
          <a:lstStyle/>
          <a:p>
            <a:endParaRPr sz="1798"/>
          </a:p>
        </p:txBody>
      </p:sp>
      <p:sp>
        <p:nvSpPr>
          <p:cNvPr id="19" name="object 19"/>
          <p:cNvSpPr txBox="1"/>
          <p:nvPr/>
        </p:nvSpPr>
        <p:spPr>
          <a:xfrm>
            <a:off x="2397642" y="4215560"/>
            <a:ext cx="569447" cy="197439"/>
          </a:xfrm>
          <a:prstGeom prst="rect">
            <a:avLst/>
          </a:prstGeom>
        </p:spPr>
        <p:txBody>
          <a:bodyPr vert="horz" wrap="square" lIns="0" tIns="12697" rIns="0" bIns="0" rtlCol="0">
            <a:spAutoFit/>
          </a:bodyPr>
          <a:lstStyle/>
          <a:p>
            <a:pPr marL="12696">
              <a:spcBef>
                <a:spcPts val="100"/>
              </a:spcBef>
            </a:pPr>
            <a:r>
              <a:rPr sz="1200" spc="-5" dirty="0">
                <a:solidFill>
                  <a:srgbClr val="FFFFFF"/>
                </a:solidFill>
                <a:latin typeface="Arial"/>
                <a:cs typeface="Arial"/>
              </a:rPr>
              <a:t>Medium</a:t>
            </a:r>
            <a:endParaRPr sz="1200">
              <a:latin typeface="Arial"/>
              <a:cs typeface="Arial"/>
            </a:endParaRPr>
          </a:p>
        </p:txBody>
      </p:sp>
      <p:sp>
        <p:nvSpPr>
          <p:cNvPr id="20" name="object 20"/>
          <p:cNvSpPr/>
          <p:nvPr/>
        </p:nvSpPr>
        <p:spPr>
          <a:xfrm>
            <a:off x="709997" y="4791100"/>
            <a:ext cx="3943593" cy="914162"/>
          </a:xfrm>
          <a:custGeom>
            <a:avLst/>
            <a:gdLst/>
            <a:ahLst/>
            <a:cxnLst/>
            <a:rect l="l" t="t" r="r" b="b"/>
            <a:pathLst>
              <a:path w="3944620" h="914400">
                <a:moveTo>
                  <a:pt x="3452367" y="0"/>
                </a:moveTo>
                <a:lnTo>
                  <a:pt x="491744" y="0"/>
                </a:lnTo>
                <a:lnTo>
                  <a:pt x="0" y="914400"/>
                </a:lnTo>
                <a:lnTo>
                  <a:pt x="3944112" y="914400"/>
                </a:lnTo>
                <a:lnTo>
                  <a:pt x="3452367" y="0"/>
                </a:lnTo>
                <a:close/>
              </a:path>
            </a:pathLst>
          </a:custGeom>
          <a:solidFill>
            <a:srgbClr val="0086CD"/>
          </a:solidFill>
        </p:spPr>
        <p:txBody>
          <a:bodyPr wrap="square" lIns="0" tIns="0" rIns="0" bIns="0" rtlCol="0"/>
          <a:lstStyle/>
          <a:p>
            <a:endParaRPr sz="1798"/>
          </a:p>
        </p:txBody>
      </p:sp>
      <p:sp>
        <p:nvSpPr>
          <p:cNvPr id="21" name="object 21"/>
          <p:cNvSpPr/>
          <p:nvPr/>
        </p:nvSpPr>
        <p:spPr>
          <a:xfrm>
            <a:off x="709997" y="4791100"/>
            <a:ext cx="3943593" cy="914162"/>
          </a:xfrm>
          <a:custGeom>
            <a:avLst/>
            <a:gdLst/>
            <a:ahLst/>
            <a:cxnLst/>
            <a:rect l="l" t="t" r="r" b="b"/>
            <a:pathLst>
              <a:path w="3944620" h="914400">
                <a:moveTo>
                  <a:pt x="0" y="914400"/>
                </a:moveTo>
                <a:lnTo>
                  <a:pt x="491744" y="0"/>
                </a:lnTo>
                <a:lnTo>
                  <a:pt x="3452367" y="0"/>
                </a:lnTo>
                <a:lnTo>
                  <a:pt x="3944112" y="914400"/>
                </a:lnTo>
                <a:lnTo>
                  <a:pt x="0" y="914400"/>
                </a:lnTo>
                <a:close/>
              </a:path>
            </a:pathLst>
          </a:custGeom>
          <a:ln w="12700">
            <a:solidFill>
              <a:srgbClr val="FFFFFF"/>
            </a:solidFill>
          </a:ln>
        </p:spPr>
        <p:txBody>
          <a:bodyPr wrap="square" lIns="0" tIns="0" rIns="0" bIns="0" rtlCol="0"/>
          <a:lstStyle/>
          <a:p>
            <a:endParaRPr sz="1798"/>
          </a:p>
        </p:txBody>
      </p:sp>
      <p:sp>
        <p:nvSpPr>
          <p:cNvPr id="22" name="object 22"/>
          <p:cNvSpPr txBox="1"/>
          <p:nvPr/>
        </p:nvSpPr>
        <p:spPr>
          <a:xfrm>
            <a:off x="2190179" y="5131879"/>
            <a:ext cx="980185" cy="197439"/>
          </a:xfrm>
          <a:prstGeom prst="rect">
            <a:avLst/>
          </a:prstGeom>
        </p:spPr>
        <p:txBody>
          <a:bodyPr vert="horz" wrap="square" lIns="0" tIns="12697" rIns="0" bIns="0" rtlCol="0">
            <a:spAutoFit/>
          </a:bodyPr>
          <a:lstStyle/>
          <a:p>
            <a:pPr marL="12696">
              <a:spcBef>
                <a:spcPts val="100"/>
              </a:spcBef>
            </a:pPr>
            <a:r>
              <a:rPr sz="1200" dirty="0">
                <a:solidFill>
                  <a:srgbClr val="FFFFFF"/>
                </a:solidFill>
                <a:latin typeface="Arial"/>
                <a:cs typeface="Arial"/>
              </a:rPr>
              <a:t>Low</a:t>
            </a:r>
            <a:r>
              <a:rPr sz="1200" spc="-65" dirty="0">
                <a:solidFill>
                  <a:srgbClr val="FFFFFF"/>
                </a:solidFill>
                <a:latin typeface="Arial"/>
                <a:cs typeface="Arial"/>
              </a:rPr>
              <a:t> </a:t>
            </a:r>
            <a:r>
              <a:rPr sz="1200" dirty="0">
                <a:solidFill>
                  <a:srgbClr val="FFFFFF"/>
                </a:solidFill>
                <a:latin typeface="Arial"/>
                <a:cs typeface="Arial"/>
              </a:rPr>
              <a:t>(Caution)</a:t>
            </a:r>
            <a:endParaRPr sz="1200">
              <a:latin typeface="Arial"/>
              <a:cs typeface="Arial"/>
            </a:endParaRPr>
          </a:p>
        </p:txBody>
      </p:sp>
      <p:sp>
        <p:nvSpPr>
          <p:cNvPr id="23" name="object 23"/>
          <p:cNvSpPr txBox="1"/>
          <p:nvPr/>
        </p:nvSpPr>
        <p:spPr>
          <a:xfrm>
            <a:off x="658602" y="5813235"/>
            <a:ext cx="1064618" cy="197439"/>
          </a:xfrm>
          <a:prstGeom prst="rect">
            <a:avLst/>
          </a:prstGeom>
        </p:spPr>
        <p:txBody>
          <a:bodyPr vert="horz" wrap="square" lIns="0" tIns="12697" rIns="0" bIns="0" rtlCol="0">
            <a:spAutoFit/>
          </a:bodyPr>
          <a:lstStyle/>
          <a:p>
            <a:pPr marL="12696">
              <a:spcBef>
                <a:spcPts val="100"/>
              </a:spcBef>
            </a:pPr>
            <a:r>
              <a:rPr sz="1200" spc="-5" dirty="0">
                <a:solidFill>
                  <a:srgbClr val="404040"/>
                </a:solidFill>
                <a:latin typeface="Arial"/>
                <a:cs typeface="Arial"/>
              </a:rPr>
              <a:t>Source:</a:t>
            </a:r>
            <a:r>
              <a:rPr sz="1200" spc="-55" dirty="0">
                <a:solidFill>
                  <a:srgbClr val="404040"/>
                </a:solidFill>
                <a:latin typeface="Arial"/>
                <a:cs typeface="Arial"/>
              </a:rPr>
              <a:t> </a:t>
            </a:r>
            <a:r>
              <a:rPr sz="1200" u="sng" spc="-10" dirty="0">
                <a:solidFill>
                  <a:srgbClr val="0078C1"/>
                </a:solidFill>
                <a:uFill>
                  <a:solidFill>
                    <a:srgbClr val="0078C1"/>
                  </a:solidFill>
                </a:uFill>
                <a:latin typeface="Arial"/>
                <a:cs typeface="Arial"/>
                <a:hlinkClick r:id="rId3"/>
              </a:rPr>
              <a:t>OSHA</a:t>
            </a:r>
            <a:r>
              <a:rPr sz="1200" spc="-10" dirty="0">
                <a:solidFill>
                  <a:srgbClr val="404040"/>
                </a:solidFill>
                <a:latin typeface="Arial"/>
                <a:cs typeface="Arial"/>
              </a:rPr>
              <a:t>.</a:t>
            </a:r>
            <a:endParaRPr sz="1200">
              <a:latin typeface="Arial"/>
              <a:cs typeface="Arial"/>
            </a:endParaRPr>
          </a:p>
        </p:txBody>
      </p:sp>
      <p:sp>
        <p:nvSpPr>
          <p:cNvPr id="24" name="object 24"/>
          <p:cNvSpPr txBox="1"/>
          <p:nvPr/>
        </p:nvSpPr>
        <p:spPr>
          <a:xfrm>
            <a:off x="5026747" y="1951597"/>
            <a:ext cx="3560152" cy="289179"/>
          </a:xfrm>
          <a:prstGeom prst="rect">
            <a:avLst/>
          </a:prstGeom>
        </p:spPr>
        <p:txBody>
          <a:bodyPr vert="horz" wrap="square" lIns="0" tIns="12062" rIns="0" bIns="0" rtlCol="0">
            <a:spAutoFit/>
          </a:bodyPr>
          <a:lstStyle/>
          <a:p>
            <a:pPr marL="19044" marR="5078">
              <a:spcBef>
                <a:spcPts val="1055"/>
              </a:spcBef>
            </a:pPr>
            <a:r>
              <a:rPr sz="1800" b="1" spc="-5" dirty="0">
                <a:solidFill>
                  <a:srgbClr val="0078B3"/>
                </a:solidFill>
                <a:latin typeface="Arial"/>
                <a:cs typeface="Arial"/>
              </a:rPr>
              <a:t>Health care workers</a:t>
            </a:r>
            <a:endParaRPr sz="1800" dirty="0">
              <a:latin typeface="Arial"/>
              <a:cs typeface="Arial"/>
            </a:endParaRPr>
          </a:p>
        </p:txBody>
      </p:sp>
      <p:sp>
        <p:nvSpPr>
          <p:cNvPr id="25" name="object 25"/>
          <p:cNvSpPr txBox="1"/>
          <p:nvPr/>
        </p:nvSpPr>
        <p:spPr>
          <a:xfrm>
            <a:off x="5033223" y="2824891"/>
            <a:ext cx="3363989" cy="566819"/>
          </a:xfrm>
          <a:prstGeom prst="rect">
            <a:avLst/>
          </a:prstGeom>
        </p:spPr>
        <p:txBody>
          <a:bodyPr vert="horz" wrap="square" lIns="0" tIns="12697" rIns="0" bIns="0" rtlCol="0">
            <a:spAutoFit/>
          </a:bodyPr>
          <a:lstStyle/>
          <a:p>
            <a:pPr marL="12696" marR="5078" algn="just">
              <a:spcBef>
                <a:spcPts val="100"/>
              </a:spcBef>
            </a:pPr>
            <a:r>
              <a:rPr sz="1800" b="1" spc="-10" dirty="0">
                <a:solidFill>
                  <a:srgbClr val="0078B3"/>
                </a:solidFill>
                <a:latin typeface="Arial"/>
                <a:cs typeface="Arial"/>
              </a:rPr>
              <a:t>Workers </a:t>
            </a:r>
            <a:r>
              <a:rPr sz="1800" b="1" dirty="0">
                <a:solidFill>
                  <a:srgbClr val="0078B3"/>
                </a:solidFill>
                <a:latin typeface="Arial"/>
                <a:cs typeface="Arial"/>
              </a:rPr>
              <a:t>in close </a:t>
            </a:r>
            <a:r>
              <a:rPr sz="1800" b="1" spc="-5" dirty="0">
                <a:solidFill>
                  <a:srgbClr val="0078B3"/>
                </a:solidFill>
                <a:latin typeface="Arial"/>
                <a:cs typeface="Arial"/>
              </a:rPr>
              <a:t>contact </a:t>
            </a:r>
            <a:r>
              <a:rPr sz="1800" b="1" dirty="0">
                <a:solidFill>
                  <a:srgbClr val="0078B3"/>
                </a:solidFill>
                <a:latin typeface="Arial"/>
                <a:cs typeface="Arial"/>
              </a:rPr>
              <a:t>with </a:t>
            </a:r>
            <a:r>
              <a:rPr sz="1800" b="1" spc="-5" dirty="0">
                <a:solidFill>
                  <a:srgbClr val="0078B3"/>
                </a:solidFill>
                <a:latin typeface="Arial"/>
                <a:cs typeface="Arial"/>
              </a:rPr>
              <a:t>the public</a:t>
            </a:r>
            <a:endParaRPr sz="1800" dirty="0">
              <a:latin typeface="Arial"/>
              <a:cs typeface="Arial"/>
            </a:endParaRPr>
          </a:p>
        </p:txBody>
      </p:sp>
      <p:sp>
        <p:nvSpPr>
          <p:cNvPr id="26" name="object 26"/>
          <p:cNvSpPr txBox="1"/>
          <p:nvPr/>
        </p:nvSpPr>
        <p:spPr>
          <a:xfrm>
            <a:off x="5033222" y="3759368"/>
            <a:ext cx="3084027" cy="566819"/>
          </a:xfrm>
          <a:prstGeom prst="rect">
            <a:avLst/>
          </a:prstGeom>
        </p:spPr>
        <p:txBody>
          <a:bodyPr vert="horz" wrap="square" lIns="0" tIns="12697" rIns="0" bIns="0" rtlCol="0">
            <a:spAutoFit/>
          </a:bodyPr>
          <a:lstStyle/>
          <a:p>
            <a:pPr marL="12696">
              <a:spcBef>
                <a:spcPts val="100"/>
              </a:spcBef>
            </a:pPr>
            <a:r>
              <a:rPr sz="1800" b="1" spc="-5" dirty="0">
                <a:solidFill>
                  <a:srgbClr val="0078B3"/>
                </a:solidFill>
                <a:latin typeface="Arial"/>
                <a:cs typeface="Arial"/>
              </a:rPr>
              <a:t>Roles </a:t>
            </a:r>
            <a:r>
              <a:rPr sz="1800" b="1" dirty="0">
                <a:solidFill>
                  <a:srgbClr val="0078B3"/>
                </a:solidFill>
                <a:latin typeface="Arial"/>
                <a:cs typeface="Arial"/>
              </a:rPr>
              <a:t>in </a:t>
            </a:r>
            <a:r>
              <a:rPr sz="1800" b="1" spc="-5" dirty="0">
                <a:solidFill>
                  <a:srgbClr val="0078B3"/>
                </a:solidFill>
                <a:latin typeface="Arial"/>
                <a:cs typeface="Arial"/>
              </a:rPr>
              <a:t>contact </a:t>
            </a:r>
            <a:r>
              <a:rPr sz="1800" b="1" dirty="0">
                <a:solidFill>
                  <a:srgbClr val="0078B3"/>
                </a:solidFill>
                <a:latin typeface="Arial"/>
                <a:cs typeface="Arial"/>
              </a:rPr>
              <a:t>with </a:t>
            </a:r>
            <a:r>
              <a:rPr sz="1800" b="1" spc="-5" dirty="0">
                <a:solidFill>
                  <a:srgbClr val="0078B3"/>
                </a:solidFill>
                <a:latin typeface="Arial"/>
                <a:cs typeface="Arial"/>
              </a:rPr>
              <a:t>the public</a:t>
            </a:r>
            <a:endParaRPr sz="1800" dirty="0">
              <a:latin typeface="Arial"/>
              <a:cs typeface="Arial"/>
            </a:endParaRPr>
          </a:p>
        </p:txBody>
      </p:sp>
      <p:sp>
        <p:nvSpPr>
          <p:cNvPr id="27" name="object 27"/>
          <p:cNvSpPr txBox="1"/>
          <p:nvPr/>
        </p:nvSpPr>
        <p:spPr>
          <a:xfrm>
            <a:off x="5033223" y="4686048"/>
            <a:ext cx="2509501" cy="566819"/>
          </a:xfrm>
          <a:prstGeom prst="rect">
            <a:avLst/>
          </a:prstGeom>
        </p:spPr>
        <p:txBody>
          <a:bodyPr vert="horz" wrap="square" lIns="0" tIns="12697" rIns="0" bIns="0" rtlCol="0">
            <a:spAutoFit/>
          </a:bodyPr>
          <a:lstStyle/>
          <a:p>
            <a:pPr marL="12696">
              <a:spcBef>
                <a:spcPts val="100"/>
              </a:spcBef>
            </a:pPr>
            <a:r>
              <a:rPr sz="1800" b="1" dirty="0">
                <a:solidFill>
                  <a:srgbClr val="0078B3"/>
                </a:solidFill>
                <a:latin typeface="Arial"/>
                <a:cs typeface="Arial"/>
              </a:rPr>
              <a:t>Jobs </a:t>
            </a:r>
            <a:r>
              <a:rPr sz="1800" b="1" spc="-5" dirty="0">
                <a:solidFill>
                  <a:srgbClr val="0078B3"/>
                </a:solidFill>
                <a:latin typeface="Arial"/>
                <a:cs typeface="Arial"/>
              </a:rPr>
              <a:t>that require </a:t>
            </a:r>
            <a:r>
              <a:rPr sz="1800" b="1" spc="-10" dirty="0">
                <a:solidFill>
                  <a:srgbClr val="0078B3"/>
                </a:solidFill>
                <a:latin typeface="Arial"/>
                <a:cs typeface="Arial"/>
              </a:rPr>
              <a:t>minimal</a:t>
            </a:r>
            <a:r>
              <a:rPr sz="1800" b="1" spc="30" dirty="0">
                <a:solidFill>
                  <a:srgbClr val="0078B3"/>
                </a:solidFill>
                <a:latin typeface="Arial"/>
                <a:cs typeface="Arial"/>
              </a:rPr>
              <a:t> </a:t>
            </a:r>
            <a:r>
              <a:rPr sz="1800" b="1" spc="-5" dirty="0">
                <a:solidFill>
                  <a:srgbClr val="0078B3"/>
                </a:solidFill>
                <a:latin typeface="Arial"/>
                <a:cs typeface="Arial"/>
              </a:rPr>
              <a:t>contact</a:t>
            </a:r>
            <a:endParaRPr sz="1800" dirty="0">
              <a:latin typeface="Arial"/>
              <a:cs typeface="Arial"/>
            </a:endParaRPr>
          </a:p>
        </p:txBody>
      </p:sp>
      <p:sp>
        <p:nvSpPr>
          <p:cNvPr id="28" name="object 28"/>
          <p:cNvSpPr txBox="1"/>
          <p:nvPr/>
        </p:nvSpPr>
        <p:spPr>
          <a:xfrm>
            <a:off x="9470209" y="1583104"/>
            <a:ext cx="2375165" cy="228265"/>
          </a:xfrm>
          <a:prstGeom prst="rect">
            <a:avLst/>
          </a:prstGeom>
        </p:spPr>
        <p:txBody>
          <a:bodyPr vert="horz" wrap="square" lIns="0" tIns="12697" rIns="0" bIns="0" rtlCol="0">
            <a:spAutoFit/>
          </a:bodyPr>
          <a:lstStyle/>
          <a:p>
            <a:pPr marL="12696">
              <a:spcBef>
                <a:spcPts val="100"/>
              </a:spcBef>
            </a:pPr>
            <a:r>
              <a:rPr sz="1400" b="1" dirty="0">
                <a:latin typeface="Arial"/>
                <a:cs typeface="Arial"/>
              </a:rPr>
              <a:t>Risk </a:t>
            </a:r>
            <a:r>
              <a:rPr sz="1400" b="1" spc="-5" dirty="0">
                <a:latin typeface="Arial"/>
                <a:cs typeface="Arial"/>
              </a:rPr>
              <a:t>mitigation</a:t>
            </a:r>
            <a:r>
              <a:rPr sz="1400" b="1" spc="-25" dirty="0">
                <a:latin typeface="Arial"/>
                <a:cs typeface="Arial"/>
              </a:rPr>
              <a:t> </a:t>
            </a:r>
            <a:r>
              <a:rPr sz="1400" b="1" spc="-5" dirty="0">
                <a:latin typeface="Arial"/>
                <a:cs typeface="Arial"/>
              </a:rPr>
              <a:t>strategies</a:t>
            </a:r>
            <a:endParaRPr sz="1400" dirty="0">
              <a:latin typeface="Arial"/>
              <a:cs typeface="Arial"/>
            </a:endParaRPr>
          </a:p>
        </p:txBody>
      </p:sp>
      <p:sp>
        <p:nvSpPr>
          <p:cNvPr id="29" name="object 29"/>
          <p:cNvSpPr txBox="1"/>
          <p:nvPr/>
        </p:nvSpPr>
        <p:spPr>
          <a:xfrm>
            <a:off x="9470208" y="1873603"/>
            <a:ext cx="2375157" cy="3597757"/>
          </a:xfrm>
          <a:prstGeom prst="rect">
            <a:avLst/>
          </a:prstGeom>
        </p:spPr>
        <p:txBody>
          <a:bodyPr vert="horz" wrap="square" lIns="0" tIns="88242" rIns="0" bIns="0" rtlCol="0">
            <a:spAutoFit/>
          </a:bodyPr>
          <a:lstStyle/>
          <a:p>
            <a:pPr marL="182825" indent="-170129">
              <a:spcAft>
                <a:spcPts val="1200"/>
              </a:spcAft>
              <a:buChar char="•"/>
              <a:tabLst>
                <a:tab pos="183460" algn="l"/>
              </a:tabLst>
            </a:pPr>
            <a:r>
              <a:rPr sz="1400" dirty="0">
                <a:latin typeface="Arial"/>
                <a:cs typeface="Arial"/>
              </a:rPr>
              <a:t>Practice physical</a:t>
            </a:r>
            <a:r>
              <a:rPr sz="1400" spc="-114" dirty="0">
                <a:latin typeface="Arial"/>
                <a:cs typeface="Arial"/>
              </a:rPr>
              <a:t> </a:t>
            </a:r>
            <a:r>
              <a:rPr sz="1400" dirty="0">
                <a:latin typeface="Arial"/>
                <a:cs typeface="Arial"/>
              </a:rPr>
              <a:t>distancing</a:t>
            </a:r>
          </a:p>
          <a:p>
            <a:pPr marL="182825" indent="-170129">
              <a:spcAft>
                <a:spcPts val="1200"/>
              </a:spcAft>
              <a:buChar char="•"/>
              <a:tabLst>
                <a:tab pos="183460" algn="l"/>
              </a:tabLst>
            </a:pPr>
            <a:r>
              <a:rPr sz="1400" spc="-5" dirty="0">
                <a:latin typeface="Arial"/>
                <a:cs typeface="Arial"/>
              </a:rPr>
              <a:t>Minimize </a:t>
            </a:r>
            <a:r>
              <a:rPr sz="1400" dirty="0">
                <a:latin typeface="Arial"/>
                <a:cs typeface="Arial"/>
              </a:rPr>
              <a:t>shared</a:t>
            </a:r>
            <a:r>
              <a:rPr sz="1400" spc="-65" dirty="0">
                <a:latin typeface="Arial"/>
                <a:cs typeface="Arial"/>
              </a:rPr>
              <a:t> </a:t>
            </a:r>
            <a:r>
              <a:rPr sz="1400" spc="-10" dirty="0">
                <a:latin typeface="Arial"/>
                <a:cs typeface="Arial"/>
              </a:rPr>
              <a:t>objects</a:t>
            </a:r>
            <a:endParaRPr sz="1400" dirty="0">
              <a:latin typeface="Arial"/>
              <a:cs typeface="Arial"/>
            </a:endParaRPr>
          </a:p>
          <a:p>
            <a:pPr marL="182825" indent="-170129">
              <a:spcAft>
                <a:spcPts val="1200"/>
              </a:spcAft>
              <a:buChar char="•"/>
              <a:tabLst>
                <a:tab pos="183460" algn="l"/>
              </a:tabLst>
            </a:pPr>
            <a:r>
              <a:rPr sz="1400" spc="-5" dirty="0">
                <a:latin typeface="Arial"/>
                <a:cs typeface="Arial"/>
              </a:rPr>
              <a:t>Limit </a:t>
            </a:r>
            <a:r>
              <a:rPr sz="1400" dirty="0">
                <a:latin typeface="Arial"/>
                <a:cs typeface="Arial"/>
              </a:rPr>
              <a:t>in-person</a:t>
            </a:r>
            <a:r>
              <a:rPr sz="1400" spc="-80" dirty="0">
                <a:latin typeface="Arial"/>
                <a:cs typeface="Arial"/>
              </a:rPr>
              <a:t> </a:t>
            </a:r>
            <a:r>
              <a:rPr sz="1400" spc="-5" dirty="0">
                <a:latin typeface="Arial"/>
                <a:cs typeface="Arial"/>
              </a:rPr>
              <a:t>gatherings</a:t>
            </a:r>
            <a:endParaRPr sz="1400" dirty="0">
              <a:latin typeface="Arial"/>
              <a:cs typeface="Arial"/>
            </a:endParaRPr>
          </a:p>
          <a:p>
            <a:pPr marL="182825" indent="-170129">
              <a:spcAft>
                <a:spcPts val="1200"/>
              </a:spcAft>
              <a:buChar char="•"/>
              <a:tabLst>
                <a:tab pos="183460" algn="l"/>
              </a:tabLst>
            </a:pPr>
            <a:r>
              <a:rPr sz="1400" spc="-5" dirty="0">
                <a:latin typeface="Arial"/>
                <a:cs typeface="Arial"/>
              </a:rPr>
              <a:t>Limit</a:t>
            </a:r>
            <a:r>
              <a:rPr sz="1400" spc="-25" dirty="0">
                <a:latin typeface="Arial"/>
                <a:cs typeface="Arial"/>
              </a:rPr>
              <a:t> </a:t>
            </a:r>
            <a:r>
              <a:rPr sz="1400" dirty="0">
                <a:latin typeface="Arial"/>
                <a:cs typeface="Arial"/>
              </a:rPr>
              <a:t>travel</a:t>
            </a:r>
          </a:p>
          <a:p>
            <a:pPr marL="182825" marR="5078" indent="-170129">
              <a:spcAft>
                <a:spcPts val="1200"/>
              </a:spcAft>
              <a:buChar char="•"/>
              <a:tabLst>
                <a:tab pos="183460" algn="l"/>
              </a:tabLst>
            </a:pPr>
            <a:r>
              <a:rPr sz="1400" spc="-10" dirty="0">
                <a:latin typeface="Arial"/>
                <a:cs typeface="Arial"/>
              </a:rPr>
              <a:t>Promote </a:t>
            </a:r>
            <a:r>
              <a:rPr sz="1400" dirty="0">
                <a:latin typeface="Arial"/>
                <a:cs typeface="Arial"/>
              </a:rPr>
              <a:t>and support  </a:t>
            </a:r>
            <a:r>
              <a:rPr sz="1400" spc="-5" dirty="0">
                <a:latin typeface="Arial"/>
                <a:cs typeface="Arial"/>
              </a:rPr>
              <a:t>sanitation/hygiene</a:t>
            </a:r>
            <a:r>
              <a:rPr sz="1400" spc="-90" dirty="0">
                <a:latin typeface="Arial"/>
                <a:cs typeface="Arial"/>
              </a:rPr>
              <a:t> </a:t>
            </a:r>
            <a:r>
              <a:rPr sz="1400" spc="-5" dirty="0">
                <a:latin typeface="Arial"/>
                <a:cs typeface="Arial"/>
              </a:rPr>
              <a:t>measures</a:t>
            </a:r>
            <a:endParaRPr sz="1400" dirty="0">
              <a:latin typeface="Arial"/>
              <a:cs typeface="Arial"/>
            </a:endParaRPr>
          </a:p>
          <a:p>
            <a:pPr marL="182825" marR="225357" indent="-170129">
              <a:spcAft>
                <a:spcPts val="1200"/>
              </a:spcAft>
              <a:buChar char="•"/>
              <a:tabLst>
                <a:tab pos="183460" algn="l"/>
              </a:tabLst>
            </a:pPr>
            <a:r>
              <a:rPr sz="1400" dirty="0">
                <a:latin typeface="Arial"/>
                <a:cs typeface="Arial"/>
              </a:rPr>
              <a:t>Align </a:t>
            </a:r>
            <a:r>
              <a:rPr sz="1400" spc="-10" dirty="0">
                <a:latin typeface="Arial"/>
                <a:cs typeface="Arial"/>
              </a:rPr>
              <a:t>company </a:t>
            </a:r>
            <a:r>
              <a:rPr sz="1400" dirty="0">
                <a:latin typeface="Arial"/>
                <a:cs typeface="Arial"/>
              </a:rPr>
              <a:t>policies</a:t>
            </a:r>
            <a:r>
              <a:rPr sz="1400" spc="-130" dirty="0">
                <a:latin typeface="Arial"/>
                <a:cs typeface="Arial"/>
              </a:rPr>
              <a:t> </a:t>
            </a:r>
            <a:r>
              <a:rPr sz="1400" dirty="0">
                <a:latin typeface="Arial"/>
                <a:cs typeface="Arial"/>
              </a:rPr>
              <a:t>to  support</a:t>
            </a:r>
            <a:r>
              <a:rPr sz="1400" spc="-50" dirty="0">
                <a:latin typeface="Arial"/>
                <a:cs typeface="Arial"/>
              </a:rPr>
              <a:t> </a:t>
            </a:r>
            <a:r>
              <a:rPr sz="1400" dirty="0">
                <a:latin typeface="Arial"/>
                <a:cs typeface="Arial"/>
              </a:rPr>
              <a:t>mitigation</a:t>
            </a:r>
          </a:p>
          <a:p>
            <a:pPr marL="182825" marR="142832" indent="-170129">
              <a:spcAft>
                <a:spcPts val="1200"/>
              </a:spcAft>
              <a:buChar char="•"/>
              <a:tabLst>
                <a:tab pos="183460" algn="l"/>
              </a:tabLst>
            </a:pPr>
            <a:r>
              <a:rPr sz="1400" dirty="0">
                <a:latin typeface="Arial"/>
                <a:cs typeface="Arial"/>
              </a:rPr>
              <a:t>Develop and</a:t>
            </a:r>
            <a:r>
              <a:rPr sz="1400" spc="-130" dirty="0">
                <a:latin typeface="Arial"/>
                <a:cs typeface="Arial"/>
              </a:rPr>
              <a:t> </a:t>
            </a:r>
            <a:r>
              <a:rPr sz="1400" spc="-10" dirty="0">
                <a:latin typeface="Arial"/>
                <a:cs typeface="Arial"/>
              </a:rPr>
              <a:t>communicate  </a:t>
            </a:r>
            <a:r>
              <a:rPr sz="1400" spc="-5" dirty="0">
                <a:latin typeface="Arial"/>
                <a:cs typeface="Arial"/>
              </a:rPr>
              <a:t>containment</a:t>
            </a:r>
            <a:r>
              <a:rPr sz="1400" spc="-50" dirty="0">
                <a:latin typeface="Arial"/>
                <a:cs typeface="Arial"/>
              </a:rPr>
              <a:t> </a:t>
            </a:r>
            <a:r>
              <a:rPr sz="1400" dirty="0">
                <a:latin typeface="Arial"/>
                <a:cs typeface="Arial"/>
              </a:rPr>
              <a:t>protocols</a:t>
            </a:r>
          </a:p>
        </p:txBody>
      </p:sp>
      <p:sp>
        <p:nvSpPr>
          <p:cNvPr id="30" name="object 30"/>
          <p:cNvSpPr/>
          <p:nvPr/>
        </p:nvSpPr>
        <p:spPr>
          <a:xfrm>
            <a:off x="874547" y="6339083"/>
            <a:ext cx="240729" cy="240728"/>
          </a:xfrm>
          <a:prstGeom prst="rect">
            <a:avLst/>
          </a:prstGeom>
          <a:blipFill>
            <a:blip r:embed="rId4" cstate="print"/>
            <a:stretch>
              <a:fillRect/>
            </a:stretch>
          </a:blipFill>
        </p:spPr>
        <p:txBody>
          <a:bodyPr wrap="square" lIns="0" tIns="0" rIns="0" bIns="0" rtlCol="0"/>
          <a:lstStyle/>
          <a:p>
            <a:endParaRPr sz="1798"/>
          </a:p>
        </p:txBody>
      </p:sp>
      <p:sp>
        <p:nvSpPr>
          <p:cNvPr id="31" name="object 31"/>
          <p:cNvSpPr/>
          <p:nvPr/>
        </p:nvSpPr>
        <p:spPr>
          <a:xfrm>
            <a:off x="411372" y="6339083"/>
            <a:ext cx="240729" cy="240728"/>
          </a:xfrm>
          <a:prstGeom prst="rect">
            <a:avLst/>
          </a:prstGeom>
          <a:blipFill>
            <a:blip r:embed="rId5" cstate="print"/>
            <a:stretch>
              <a:fillRect/>
            </a:stretch>
          </a:blipFill>
        </p:spPr>
        <p:txBody>
          <a:bodyPr wrap="square" lIns="0" tIns="0" rIns="0" bIns="0" rtlCol="0"/>
          <a:lstStyle/>
          <a:p>
            <a:endParaRPr sz="1798"/>
          </a:p>
        </p:txBody>
      </p:sp>
      <p:sp>
        <p:nvSpPr>
          <p:cNvPr id="33" name="object 33"/>
          <p:cNvSpPr/>
          <p:nvPr/>
        </p:nvSpPr>
        <p:spPr>
          <a:xfrm>
            <a:off x="874547" y="6339082"/>
            <a:ext cx="241237" cy="241237"/>
          </a:xfrm>
          <a:custGeom>
            <a:avLst/>
            <a:gdLst/>
            <a:ahLst/>
            <a:cxnLst/>
            <a:rect l="l" t="t" r="r" b="b"/>
            <a:pathLst>
              <a:path w="241300" h="241300">
                <a:moveTo>
                  <a:pt x="120396" y="0"/>
                </a:moveTo>
                <a:lnTo>
                  <a:pt x="73530" y="9460"/>
                </a:lnTo>
                <a:lnTo>
                  <a:pt x="35261" y="35261"/>
                </a:lnTo>
                <a:lnTo>
                  <a:pt x="9460" y="73530"/>
                </a:lnTo>
                <a:lnTo>
                  <a:pt x="0" y="120396"/>
                </a:lnTo>
                <a:lnTo>
                  <a:pt x="9460" y="167261"/>
                </a:lnTo>
                <a:lnTo>
                  <a:pt x="35261" y="205530"/>
                </a:lnTo>
                <a:lnTo>
                  <a:pt x="73530" y="231331"/>
                </a:lnTo>
                <a:lnTo>
                  <a:pt x="120396" y="240792"/>
                </a:lnTo>
                <a:lnTo>
                  <a:pt x="167261" y="231331"/>
                </a:lnTo>
                <a:lnTo>
                  <a:pt x="205530" y="205530"/>
                </a:lnTo>
                <a:lnTo>
                  <a:pt x="231331" y="167261"/>
                </a:lnTo>
                <a:lnTo>
                  <a:pt x="240792" y="120396"/>
                </a:lnTo>
                <a:lnTo>
                  <a:pt x="231331" y="73530"/>
                </a:lnTo>
                <a:lnTo>
                  <a:pt x="205530" y="35261"/>
                </a:lnTo>
                <a:lnTo>
                  <a:pt x="167261" y="9460"/>
                </a:lnTo>
                <a:lnTo>
                  <a:pt x="120396" y="0"/>
                </a:lnTo>
                <a:close/>
              </a:path>
            </a:pathLst>
          </a:custGeom>
          <a:solidFill>
            <a:srgbClr val="0078B3"/>
          </a:solidFill>
        </p:spPr>
        <p:txBody>
          <a:bodyPr wrap="square" lIns="0" tIns="0" rIns="0" bIns="0" rtlCol="0"/>
          <a:lstStyle/>
          <a:p>
            <a:endParaRPr sz="1798"/>
          </a:p>
        </p:txBody>
      </p:sp>
      <p:sp>
        <p:nvSpPr>
          <p:cNvPr id="34" name="object 34"/>
          <p:cNvSpPr/>
          <p:nvPr/>
        </p:nvSpPr>
        <p:spPr>
          <a:xfrm>
            <a:off x="411372" y="6339083"/>
            <a:ext cx="240729" cy="240728"/>
          </a:xfrm>
          <a:prstGeom prst="rect">
            <a:avLst/>
          </a:prstGeom>
          <a:blipFill>
            <a:blip r:embed="rId5" cstate="print"/>
            <a:stretch>
              <a:fillRect/>
            </a:stretch>
          </a:blipFill>
        </p:spPr>
        <p:txBody>
          <a:bodyPr wrap="square" lIns="0" tIns="0" rIns="0" bIns="0" rtlCol="0"/>
          <a:lstStyle/>
          <a:p>
            <a:endParaRPr sz="1798"/>
          </a:p>
        </p:txBody>
      </p:sp>
      <p:sp>
        <p:nvSpPr>
          <p:cNvPr id="35" name="object 35"/>
          <p:cNvSpPr/>
          <p:nvPr/>
        </p:nvSpPr>
        <p:spPr>
          <a:xfrm>
            <a:off x="905019" y="6378696"/>
            <a:ext cx="106652" cy="161883"/>
          </a:xfrm>
          <a:custGeom>
            <a:avLst/>
            <a:gdLst/>
            <a:ahLst/>
            <a:cxnLst/>
            <a:rect l="l" t="t" r="r" b="b"/>
            <a:pathLst>
              <a:path w="106680" h="161925">
                <a:moveTo>
                  <a:pt x="0" y="0"/>
                </a:moveTo>
                <a:lnTo>
                  <a:pt x="0" y="161544"/>
                </a:lnTo>
                <a:lnTo>
                  <a:pt x="106680" y="80772"/>
                </a:lnTo>
                <a:lnTo>
                  <a:pt x="0" y="0"/>
                </a:lnTo>
                <a:close/>
              </a:path>
            </a:pathLst>
          </a:custGeom>
          <a:solidFill>
            <a:srgbClr val="FFFFFF"/>
          </a:solidFill>
        </p:spPr>
        <p:txBody>
          <a:bodyPr wrap="square" lIns="0" tIns="0" rIns="0" bIns="0" rtlCol="0"/>
          <a:lstStyle/>
          <a:p>
            <a:endParaRPr sz="1798"/>
          </a:p>
        </p:txBody>
      </p:sp>
      <p:sp>
        <p:nvSpPr>
          <p:cNvPr id="36" name="object 36"/>
          <p:cNvSpPr/>
          <p:nvPr/>
        </p:nvSpPr>
        <p:spPr>
          <a:xfrm>
            <a:off x="9568226" y="6326020"/>
            <a:ext cx="270154" cy="253807"/>
          </a:xfrm>
          <a:prstGeom prst="rect">
            <a:avLst/>
          </a:prstGeom>
          <a:blipFill>
            <a:blip r:embed="rId6" cstate="print"/>
            <a:stretch>
              <a:fillRect/>
            </a:stretch>
          </a:blipFill>
        </p:spPr>
        <p:txBody>
          <a:bodyPr wrap="square" lIns="0" tIns="0" rIns="0" bIns="0" rtlCol="0"/>
          <a:lstStyle/>
          <a:p>
            <a:endParaRPr sz="1798"/>
          </a:p>
        </p:txBody>
      </p:sp>
      <p:sp>
        <p:nvSpPr>
          <p:cNvPr id="37" name="object 37"/>
          <p:cNvSpPr/>
          <p:nvPr/>
        </p:nvSpPr>
        <p:spPr>
          <a:xfrm>
            <a:off x="9935632" y="6434479"/>
            <a:ext cx="246378" cy="144265"/>
          </a:xfrm>
          <a:prstGeom prst="rect">
            <a:avLst/>
          </a:prstGeom>
          <a:blipFill>
            <a:blip r:embed="rId7" cstate="print"/>
            <a:stretch>
              <a:fillRect/>
            </a:stretch>
          </a:blipFill>
        </p:spPr>
        <p:txBody>
          <a:bodyPr wrap="square" lIns="0" tIns="0" rIns="0" bIns="0" rtlCol="0"/>
          <a:lstStyle/>
          <a:p>
            <a:endParaRPr sz="1798"/>
          </a:p>
        </p:txBody>
      </p:sp>
      <p:sp>
        <p:nvSpPr>
          <p:cNvPr id="38" name="object 38"/>
          <p:cNvSpPr/>
          <p:nvPr/>
        </p:nvSpPr>
        <p:spPr>
          <a:xfrm>
            <a:off x="10921143" y="6433403"/>
            <a:ext cx="405195" cy="145345"/>
          </a:xfrm>
          <a:prstGeom prst="rect">
            <a:avLst/>
          </a:prstGeom>
          <a:blipFill>
            <a:blip r:embed="rId8" cstate="print"/>
            <a:stretch>
              <a:fillRect/>
            </a:stretch>
          </a:blipFill>
        </p:spPr>
        <p:txBody>
          <a:bodyPr wrap="square" lIns="0" tIns="0" rIns="0" bIns="0" rtlCol="0"/>
          <a:lstStyle/>
          <a:p>
            <a:endParaRPr sz="1798"/>
          </a:p>
        </p:txBody>
      </p:sp>
      <p:sp>
        <p:nvSpPr>
          <p:cNvPr id="39" name="object 39"/>
          <p:cNvSpPr/>
          <p:nvPr/>
        </p:nvSpPr>
        <p:spPr>
          <a:xfrm>
            <a:off x="11689395" y="6433401"/>
            <a:ext cx="84392" cy="145341"/>
          </a:xfrm>
          <a:prstGeom prst="rect">
            <a:avLst/>
          </a:prstGeom>
          <a:blipFill>
            <a:blip r:embed="rId9" cstate="print"/>
            <a:stretch>
              <a:fillRect/>
            </a:stretch>
          </a:blipFill>
        </p:spPr>
        <p:txBody>
          <a:bodyPr wrap="square" lIns="0" tIns="0" rIns="0" bIns="0" rtlCol="0"/>
          <a:lstStyle/>
          <a:p>
            <a:endParaRPr sz="1798"/>
          </a:p>
        </p:txBody>
      </p:sp>
      <p:sp>
        <p:nvSpPr>
          <p:cNvPr id="40" name="object 40"/>
          <p:cNvSpPr/>
          <p:nvPr/>
        </p:nvSpPr>
        <p:spPr>
          <a:xfrm>
            <a:off x="11352261" y="6433398"/>
            <a:ext cx="325670" cy="145377"/>
          </a:xfrm>
          <a:custGeom>
            <a:avLst/>
            <a:gdLst/>
            <a:ahLst/>
            <a:cxnLst/>
            <a:rect l="l" t="t" r="r" b="b"/>
            <a:pathLst>
              <a:path w="325754" h="145415">
                <a:moveTo>
                  <a:pt x="78939" y="0"/>
                </a:moveTo>
                <a:lnTo>
                  <a:pt x="0" y="0"/>
                </a:lnTo>
                <a:lnTo>
                  <a:pt x="0" y="145379"/>
                </a:lnTo>
                <a:lnTo>
                  <a:pt x="123307" y="145379"/>
                </a:lnTo>
                <a:lnTo>
                  <a:pt x="123307" y="124765"/>
                </a:lnTo>
                <a:lnTo>
                  <a:pt x="23768" y="124765"/>
                </a:lnTo>
                <a:lnTo>
                  <a:pt x="23768" y="83536"/>
                </a:lnTo>
                <a:lnTo>
                  <a:pt x="68136" y="83536"/>
                </a:lnTo>
                <a:lnTo>
                  <a:pt x="68136" y="62922"/>
                </a:lnTo>
                <a:lnTo>
                  <a:pt x="23768" y="61842"/>
                </a:lnTo>
                <a:lnTo>
                  <a:pt x="23768" y="21694"/>
                </a:lnTo>
                <a:lnTo>
                  <a:pt x="78939" y="21694"/>
                </a:lnTo>
                <a:lnTo>
                  <a:pt x="78939" y="0"/>
                </a:lnTo>
                <a:close/>
              </a:path>
              <a:path w="325754" h="145415">
                <a:moveTo>
                  <a:pt x="150431" y="34717"/>
                </a:moveTo>
                <a:lnTo>
                  <a:pt x="123307" y="34717"/>
                </a:lnTo>
                <a:lnTo>
                  <a:pt x="180495" y="145379"/>
                </a:lnTo>
                <a:lnTo>
                  <a:pt x="214059" y="145379"/>
                </a:lnTo>
                <a:lnTo>
                  <a:pt x="214059" y="113917"/>
                </a:lnTo>
                <a:lnTo>
                  <a:pt x="190291" y="113917"/>
                </a:lnTo>
                <a:lnTo>
                  <a:pt x="150431" y="34717"/>
                </a:lnTo>
                <a:close/>
              </a:path>
              <a:path w="325754" h="145415">
                <a:moveTo>
                  <a:pt x="283203" y="22789"/>
                </a:moveTo>
                <a:lnTo>
                  <a:pt x="258426" y="22789"/>
                </a:lnTo>
                <a:lnTo>
                  <a:pt x="258427" y="145379"/>
                </a:lnTo>
                <a:lnTo>
                  <a:pt x="283204" y="145379"/>
                </a:lnTo>
                <a:lnTo>
                  <a:pt x="283203" y="22789"/>
                </a:lnTo>
                <a:close/>
              </a:path>
              <a:path w="325754" h="145415">
                <a:moveTo>
                  <a:pt x="132958" y="0"/>
                </a:moveTo>
                <a:lnTo>
                  <a:pt x="99538" y="0"/>
                </a:lnTo>
                <a:lnTo>
                  <a:pt x="99539" y="124765"/>
                </a:lnTo>
                <a:lnTo>
                  <a:pt x="123307" y="124765"/>
                </a:lnTo>
                <a:lnTo>
                  <a:pt x="123307" y="34717"/>
                </a:lnTo>
                <a:lnTo>
                  <a:pt x="150431" y="34717"/>
                </a:lnTo>
                <a:lnTo>
                  <a:pt x="132958" y="0"/>
                </a:lnTo>
                <a:close/>
              </a:path>
              <a:path w="325754" h="145415">
                <a:moveTo>
                  <a:pt x="325410" y="0"/>
                </a:moveTo>
                <a:lnTo>
                  <a:pt x="190290" y="0"/>
                </a:lnTo>
                <a:lnTo>
                  <a:pt x="190291" y="113917"/>
                </a:lnTo>
                <a:lnTo>
                  <a:pt x="214059" y="113917"/>
                </a:lnTo>
                <a:lnTo>
                  <a:pt x="214059" y="22789"/>
                </a:lnTo>
                <a:lnTo>
                  <a:pt x="325410" y="22789"/>
                </a:lnTo>
                <a:lnTo>
                  <a:pt x="325410" y="0"/>
                </a:lnTo>
                <a:close/>
              </a:path>
            </a:pathLst>
          </a:custGeom>
          <a:solidFill>
            <a:srgbClr val="1081C0"/>
          </a:solidFill>
        </p:spPr>
        <p:txBody>
          <a:bodyPr wrap="square" lIns="0" tIns="0" rIns="0" bIns="0" rtlCol="0"/>
          <a:lstStyle/>
          <a:p>
            <a:endParaRPr sz="1798"/>
          </a:p>
        </p:txBody>
      </p:sp>
      <p:sp>
        <p:nvSpPr>
          <p:cNvPr id="41" name="object 41"/>
          <p:cNvSpPr/>
          <p:nvPr/>
        </p:nvSpPr>
        <p:spPr>
          <a:xfrm>
            <a:off x="10700702" y="6433403"/>
            <a:ext cx="204417" cy="145377"/>
          </a:xfrm>
          <a:custGeom>
            <a:avLst/>
            <a:gdLst/>
            <a:ahLst/>
            <a:cxnLst/>
            <a:rect l="l" t="t" r="r" b="b"/>
            <a:pathLst>
              <a:path w="204470" h="145415">
                <a:moveTo>
                  <a:pt x="78910" y="0"/>
                </a:moveTo>
                <a:lnTo>
                  <a:pt x="0" y="0"/>
                </a:lnTo>
                <a:lnTo>
                  <a:pt x="0" y="145379"/>
                </a:lnTo>
                <a:lnTo>
                  <a:pt x="126462" y="145379"/>
                </a:lnTo>
                <a:lnTo>
                  <a:pt x="126462" y="124765"/>
                </a:lnTo>
                <a:lnTo>
                  <a:pt x="24863" y="124765"/>
                </a:lnTo>
                <a:lnTo>
                  <a:pt x="24863" y="83536"/>
                </a:lnTo>
                <a:lnTo>
                  <a:pt x="68093" y="83536"/>
                </a:lnTo>
                <a:lnTo>
                  <a:pt x="68092" y="62922"/>
                </a:lnTo>
                <a:lnTo>
                  <a:pt x="24863" y="61842"/>
                </a:lnTo>
                <a:lnTo>
                  <a:pt x="24863" y="21694"/>
                </a:lnTo>
                <a:lnTo>
                  <a:pt x="78910" y="21694"/>
                </a:lnTo>
                <a:lnTo>
                  <a:pt x="78910" y="0"/>
                </a:lnTo>
                <a:close/>
              </a:path>
              <a:path w="204470" h="145415">
                <a:moveTo>
                  <a:pt x="166706" y="83536"/>
                </a:moveTo>
                <a:lnTo>
                  <a:pt x="138360" y="83536"/>
                </a:lnTo>
                <a:lnTo>
                  <a:pt x="148947" y="100978"/>
                </a:lnTo>
                <a:lnTo>
                  <a:pt x="160651" y="121372"/>
                </a:lnTo>
                <a:lnTo>
                  <a:pt x="170126" y="138309"/>
                </a:lnTo>
                <a:lnTo>
                  <a:pt x="174028" y="145379"/>
                </a:lnTo>
                <a:lnTo>
                  <a:pt x="204293" y="145379"/>
                </a:lnTo>
                <a:lnTo>
                  <a:pt x="166706" y="83536"/>
                </a:lnTo>
                <a:close/>
              </a:path>
              <a:path w="204470" h="145415">
                <a:moveTo>
                  <a:pt x="142682" y="1080"/>
                </a:moveTo>
                <a:lnTo>
                  <a:pt x="100532" y="1080"/>
                </a:lnTo>
                <a:lnTo>
                  <a:pt x="100533" y="124765"/>
                </a:lnTo>
                <a:lnTo>
                  <a:pt x="126462" y="124765"/>
                </a:lnTo>
                <a:lnTo>
                  <a:pt x="126462" y="83536"/>
                </a:lnTo>
                <a:lnTo>
                  <a:pt x="166706" y="83536"/>
                </a:lnTo>
                <a:lnTo>
                  <a:pt x="165384" y="81361"/>
                </a:lnTo>
                <a:lnTo>
                  <a:pt x="172947" y="80281"/>
                </a:lnTo>
                <a:lnTo>
                  <a:pt x="179429" y="77025"/>
                </a:lnTo>
                <a:lnTo>
                  <a:pt x="183751" y="72689"/>
                </a:lnTo>
                <a:lnTo>
                  <a:pt x="189600" y="67010"/>
                </a:lnTo>
                <a:lnTo>
                  <a:pt x="192111" y="62922"/>
                </a:lnTo>
                <a:lnTo>
                  <a:pt x="126462" y="62922"/>
                </a:lnTo>
                <a:lnTo>
                  <a:pt x="126462" y="21694"/>
                </a:lnTo>
                <a:lnTo>
                  <a:pt x="193060" y="21694"/>
                </a:lnTo>
                <a:lnTo>
                  <a:pt x="190055" y="16509"/>
                </a:lnTo>
                <a:lnTo>
                  <a:pt x="184831" y="10847"/>
                </a:lnTo>
                <a:lnTo>
                  <a:pt x="177487" y="6118"/>
                </a:lnTo>
                <a:lnTo>
                  <a:pt x="168218" y="3116"/>
                </a:lnTo>
                <a:lnTo>
                  <a:pt x="156718" y="1538"/>
                </a:lnTo>
                <a:lnTo>
                  <a:pt x="142682" y="1080"/>
                </a:lnTo>
                <a:close/>
              </a:path>
              <a:path w="204470" h="145415">
                <a:moveTo>
                  <a:pt x="193060" y="21694"/>
                </a:moveTo>
                <a:lnTo>
                  <a:pt x="147003" y="21694"/>
                </a:lnTo>
                <a:lnTo>
                  <a:pt x="158811" y="23084"/>
                </a:lnTo>
                <a:lnTo>
                  <a:pt x="166868" y="27118"/>
                </a:lnTo>
                <a:lnTo>
                  <a:pt x="171478" y="33593"/>
                </a:lnTo>
                <a:lnTo>
                  <a:pt x="172947" y="42308"/>
                </a:lnTo>
                <a:lnTo>
                  <a:pt x="171630" y="51023"/>
                </a:lnTo>
                <a:lnTo>
                  <a:pt x="167273" y="57499"/>
                </a:lnTo>
                <a:lnTo>
                  <a:pt x="159267" y="61533"/>
                </a:lnTo>
                <a:lnTo>
                  <a:pt x="147003" y="62922"/>
                </a:lnTo>
                <a:lnTo>
                  <a:pt x="192111" y="62922"/>
                </a:lnTo>
                <a:lnTo>
                  <a:pt x="194027" y="59805"/>
                </a:lnTo>
                <a:lnTo>
                  <a:pt x="196831" y="51178"/>
                </a:lnTo>
                <a:lnTo>
                  <a:pt x="197810" y="41228"/>
                </a:lnTo>
                <a:lnTo>
                  <a:pt x="196847" y="31903"/>
                </a:lnTo>
                <a:lnTo>
                  <a:pt x="194162" y="23596"/>
                </a:lnTo>
                <a:lnTo>
                  <a:pt x="193060" y="21694"/>
                </a:lnTo>
                <a:close/>
              </a:path>
            </a:pathLst>
          </a:custGeom>
          <a:solidFill>
            <a:srgbClr val="1081C0"/>
          </a:solidFill>
        </p:spPr>
        <p:txBody>
          <a:bodyPr wrap="square" lIns="0" tIns="0" rIns="0" bIns="0" rtlCol="0"/>
          <a:lstStyle/>
          <a:p>
            <a:endParaRPr sz="1798"/>
          </a:p>
        </p:txBody>
      </p:sp>
      <p:sp>
        <p:nvSpPr>
          <p:cNvPr id="42" name="object 42"/>
          <p:cNvSpPr/>
          <p:nvPr/>
        </p:nvSpPr>
        <p:spPr>
          <a:xfrm>
            <a:off x="10307359" y="6433403"/>
            <a:ext cx="204417" cy="145377"/>
          </a:xfrm>
          <a:custGeom>
            <a:avLst/>
            <a:gdLst/>
            <a:ahLst/>
            <a:cxnLst/>
            <a:rect l="l" t="t" r="r" b="b"/>
            <a:pathLst>
              <a:path w="204470" h="145415">
                <a:moveTo>
                  <a:pt x="78910" y="0"/>
                </a:moveTo>
                <a:lnTo>
                  <a:pt x="0" y="0"/>
                </a:lnTo>
                <a:lnTo>
                  <a:pt x="0" y="145379"/>
                </a:lnTo>
                <a:lnTo>
                  <a:pt x="126462" y="145379"/>
                </a:lnTo>
                <a:lnTo>
                  <a:pt x="126462" y="124765"/>
                </a:lnTo>
                <a:lnTo>
                  <a:pt x="24863" y="124765"/>
                </a:lnTo>
                <a:lnTo>
                  <a:pt x="24863" y="83536"/>
                </a:lnTo>
                <a:lnTo>
                  <a:pt x="69187" y="83536"/>
                </a:lnTo>
                <a:lnTo>
                  <a:pt x="69187" y="62922"/>
                </a:lnTo>
                <a:lnTo>
                  <a:pt x="24863" y="61842"/>
                </a:lnTo>
                <a:lnTo>
                  <a:pt x="24863" y="21694"/>
                </a:lnTo>
                <a:lnTo>
                  <a:pt x="78910" y="21694"/>
                </a:lnTo>
                <a:lnTo>
                  <a:pt x="78910" y="0"/>
                </a:lnTo>
                <a:close/>
              </a:path>
              <a:path w="204470" h="145415">
                <a:moveTo>
                  <a:pt x="166706" y="83536"/>
                </a:moveTo>
                <a:lnTo>
                  <a:pt x="138360" y="83536"/>
                </a:lnTo>
                <a:lnTo>
                  <a:pt x="148947" y="100978"/>
                </a:lnTo>
                <a:lnTo>
                  <a:pt x="160651" y="121372"/>
                </a:lnTo>
                <a:lnTo>
                  <a:pt x="170126" y="138309"/>
                </a:lnTo>
                <a:lnTo>
                  <a:pt x="174028" y="145379"/>
                </a:lnTo>
                <a:lnTo>
                  <a:pt x="204293" y="145379"/>
                </a:lnTo>
                <a:lnTo>
                  <a:pt x="166706" y="83536"/>
                </a:lnTo>
                <a:close/>
              </a:path>
              <a:path w="204470" h="145415">
                <a:moveTo>
                  <a:pt x="142682" y="1080"/>
                </a:moveTo>
                <a:lnTo>
                  <a:pt x="101613" y="1080"/>
                </a:lnTo>
                <a:lnTo>
                  <a:pt x="101613" y="124765"/>
                </a:lnTo>
                <a:lnTo>
                  <a:pt x="126462" y="124765"/>
                </a:lnTo>
                <a:lnTo>
                  <a:pt x="126462" y="83536"/>
                </a:lnTo>
                <a:lnTo>
                  <a:pt x="166706" y="83536"/>
                </a:lnTo>
                <a:lnTo>
                  <a:pt x="165384" y="81361"/>
                </a:lnTo>
                <a:lnTo>
                  <a:pt x="174027" y="80281"/>
                </a:lnTo>
                <a:lnTo>
                  <a:pt x="179429" y="77025"/>
                </a:lnTo>
                <a:lnTo>
                  <a:pt x="184831" y="72689"/>
                </a:lnTo>
                <a:lnTo>
                  <a:pt x="190056" y="67010"/>
                </a:lnTo>
                <a:lnTo>
                  <a:pt x="192385" y="62922"/>
                </a:lnTo>
                <a:lnTo>
                  <a:pt x="126462" y="62922"/>
                </a:lnTo>
                <a:lnTo>
                  <a:pt x="126462" y="21694"/>
                </a:lnTo>
                <a:lnTo>
                  <a:pt x="193060" y="21694"/>
                </a:lnTo>
                <a:lnTo>
                  <a:pt x="190055" y="16509"/>
                </a:lnTo>
                <a:lnTo>
                  <a:pt x="184831" y="10847"/>
                </a:lnTo>
                <a:lnTo>
                  <a:pt x="177639" y="6118"/>
                </a:lnTo>
                <a:lnTo>
                  <a:pt x="168623" y="3116"/>
                </a:lnTo>
                <a:lnTo>
                  <a:pt x="157174" y="1538"/>
                </a:lnTo>
                <a:lnTo>
                  <a:pt x="142682" y="1080"/>
                </a:lnTo>
                <a:close/>
              </a:path>
              <a:path w="204470" h="145415">
                <a:moveTo>
                  <a:pt x="193060" y="21694"/>
                </a:moveTo>
                <a:lnTo>
                  <a:pt x="147003" y="21694"/>
                </a:lnTo>
                <a:lnTo>
                  <a:pt x="159436" y="23084"/>
                </a:lnTo>
                <a:lnTo>
                  <a:pt x="167813" y="27118"/>
                </a:lnTo>
                <a:lnTo>
                  <a:pt x="172541" y="33593"/>
                </a:lnTo>
                <a:lnTo>
                  <a:pt x="174027" y="42308"/>
                </a:lnTo>
                <a:lnTo>
                  <a:pt x="172541" y="51023"/>
                </a:lnTo>
                <a:lnTo>
                  <a:pt x="167813" y="57499"/>
                </a:lnTo>
                <a:lnTo>
                  <a:pt x="159436" y="61533"/>
                </a:lnTo>
                <a:lnTo>
                  <a:pt x="147003" y="62922"/>
                </a:lnTo>
                <a:lnTo>
                  <a:pt x="192385" y="62922"/>
                </a:lnTo>
                <a:lnTo>
                  <a:pt x="194162" y="59805"/>
                </a:lnTo>
                <a:lnTo>
                  <a:pt x="196848" y="51178"/>
                </a:lnTo>
                <a:lnTo>
                  <a:pt x="197810" y="41228"/>
                </a:lnTo>
                <a:lnTo>
                  <a:pt x="196847" y="31903"/>
                </a:lnTo>
                <a:lnTo>
                  <a:pt x="194162" y="23596"/>
                </a:lnTo>
                <a:lnTo>
                  <a:pt x="193060" y="21694"/>
                </a:lnTo>
                <a:close/>
              </a:path>
            </a:pathLst>
          </a:custGeom>
          <a:solidFill>
            <a:srgbClr val="1081C0"/>
          </a:solidFill>
        </p:spPr>
        <p:txBody>
          <a:bodyPr wrap="square" lIns="0" tIns="0" rIns="0" bIns="0" rtlCol="0"/>
          <a:lstStyle/>
          <a:p>
            <a:endParaRPr sz="1798"/>
          </a:p>
        </p:txBody>
      </p:sp>
      <p:sp>
        <p:nvSpPr>
          <p:cNvPr id="43" name="object 43"/>
          <p:cNvSpPr/>
          <p:nvPr/>
        </p:nvSpPr>
        <p:spPr>
          <a:xfrm>
            <a:off x="10588328" y="6434478"/>
            <a:ext cx="97765" cy="144742"/>
          </a:xfrm>
          <a:custGeom>
            <a:avLst/>
            <a:gdLst/>
            <a:ahLst/>
            <a:cxnLst/>
            <a:rect l="l" t="t" r="r" b="b"/>
            <a:pathLst>
              <a:path w="97790" h="144779">
                <a:moveTo>
                  <a:pt x="42149" y="0"/>
                </a:moveTo>
                <a:lnTo>
                  <a:pt x="0" y="0"/>
                </a:lnTo>
                <a:lnTo>
                  <a:pt x="0" y="144298"/>
                </a:lnTo>
                <a:lnTo>
                  <a:pt x="24849" y="144298"/>
                </a:lnTo>
                <a:lnTo>
                  <a:pt x="24849" y="84631"/>
                </a:lnTo>
                <a:lnTo>
                  <a:pt x="42149" y="84631"/>
                </a:lnTo>
                <a:lnTo>
                  <a:pt x="83218" y="73784"/>
                </a:lnTo>
                <a:lnTo>
                  <a:pt x="90712" y="64017"/>
                </a:lnTo>
                <a:lnTo>
                  <a:pt x="24848" y="64017"/>
                </a:lnTo>
                <a:lnTo>
                  <a:pt x="24848" y="20614"/>
                </a:lnTo>
                <a:lnTo>
                  <a:pt x="91570" y="20614"/>
                </a:lnTo>
                <a:lnTo>
                  <a:pt x="89067" y="16541"/>
                </a:lnTo>
                <a:lnTo>
                  <a:pt x="83218" y="10861"/>
                </a:lnTo>
                <a:lnTo>
                  <a:pt x="76043" y="5955"/>
                </a:lnTo>
                <a:lnTo>
                  <a:pt x="67145" y="2578"/>
                </a:lnTo>
                <a:lnTo>
                  <a:pt x="56016" y="627"/>
                </a:lnTo>
                <a:lnTo>
                  <a:pt x="42149" y="0"/>
                </a:lnTo>
                <a:close/>
              </a:path>
              <a:path w="97790" h="144779">
                <a:moveTo>
                  <a:pt x="91570" y="20614"/>
                </a:moveTo>
                <a:lnTo>
                  <a:pt x="46470" y="20614"/>
                </a:lnTo>
                <a:lnTo>
                  <a:pt x="58278" y="22174"/>
                </a:lnTo>
                <a:lnTo>
                  <a:pt x="66335" y="26585"/>
                </a:lnTo>
                <a:lnTo>
                  <a:pt x="70945" y="33437"/>
                </a:lnTo>
                <a:lnTo>
                  <a:pt x="72414" y="42323"/>
                </a:lnTo>
                <a:lnTo>
                  <a:pt x="70793" y="51200"/>
                </a:lnTo>
                <a:lnTo>
                  <a:pt x="65930" y="58048"/>
                </a:lnTo>
                <a:lnTo>
                  <a:pt x="57823" y="62457"/>
                </a:lnTo>
                <a:lnTo>
                  <a:pt x="46470" y="64017"/>
                </a:lnTo>
                <a:lnTo>
                  <a:pt x="90712" y="64017"/>
                </a:lnTo>
                <a:lnTo>
                  <a:pt x="93089" y="60084"/>
                </a:lnTo>
                <a:lnTo>
                  <a:pt x="96146" y="51659"/>
                </a:lnTo>
                <a:lnTo>
                  <a:pt x="97277" y="42323"/>
                </a:lnTo>
                <a:lnTo>
                  <a:pt x="96298" y="32373"/>
                </a:lnTo>
                <a:lnTo>
                  <a:pt x="93494" y="23745"/>
                </a:lnTo>
                <a:lnTo>
                  <a:pt x="91570" y="20614"/>
                </a:lnTo>
                <a:close/>
              </a:path>
            </a:pathLst>
          </a:custGeom>
          <a:solidFill>
            <a:srgbClr val="1081C0"/>
          </a:solidFill>
        </p:spPr>
        <p:txBody>
          <a:bodyPr wrap="square" lIns="0" tIns="0" rIns="0" bIns="0" rtlCol="0"/>
          <a:lstStyle/>
          <a:p>
            <a:endParaRPr sz="1798"/>
          </a:p>
        </p:txBody>
      </p:sp>
      <p:sp>
        <p:nvSpPr>
          <p:cNvPr id="44" name="object 44"/>
          <p:cNvSpPr/>
          <p:nvPr/>
        </p:nvSpPr>
        <p:spPr>
          <a:xfrm>
            <a:off x="10200386" y="6431220"/>
            <a:ext cx="92051" cy="149186"/>
          </a:xfrm>
          <a:custGeom>
            <a:avLst/>
            <a:gdLst/>
            <a:ahLst/>
            <a:cxnLst/>
            <a:rect l="l" t="t" r="r" b="b"/>
            <a:pathLst>
              <a:path w="92075" h="149225">
                <a:moveTo>
                  <a:pt x="0" y="118268"/>
                </a:moveTo>
                <a:lnTo>
                  <a:pt x="26144" y="148072"/>
                </a:lnTo>
                <a:lnTo>
                  <a:pt x="36747" y="148649"/>
                </a:lnTo>
                <a:lnTo>
                  <a:pt x="61320" y="145241"/>
                </a:lnTo>
                <a:lnTo>
                  <a:pt x="78497" y="136033"/>
                </a:lnTo>
                <a:lnTo>
                  <a:pt x="83672" y="129115"/>
                </a:lnTo>
                <a:lnTo>
                  <a:pt x="38908" y="129115"/>
                </a:lnTo>
                <a:lnTo>
                  <a:pt x="28119" y="128184"/>
                </a:lnTo>
                <a:lnTo>
                  <a:pt x="17428" y="125728"/>
                </a:lnTo>
                <a:lnTo>
                  <a:pt x="7750" y="122254"/>
                </a:lnTo>
                <a:lnTo>
                  <a:pt x="0" y="118268"/>
                </a:lnTo>
                <a:close/>
              </a:path>
              <a:path w="92075" h="149225">
                <a:moveTo>
                  <a:pt x="51872" y="0"/>
                </a:moveTo>
                <a:lnTo>
                  <a:pt x="30543" y="3087"/>
                </a:lnTo>
                <a:lnTo>
                  <a:pt x="14181" y="11670"/>
                </a:lnTo>
                <a:lnTo>
                  <a:pt x="3697" y="24728"/>
                </a:lnTo>
                <a:lnTo>
                  <a:pt x="0" y="41242"/>
                </a:lnTo>
                <a:lnTo>
                  <a:pt x="2751" y="55328"/>
                </a:lnTo>
                <a:lnTo>
                  <a:pt x="10670" y="66869"/>
                </a:lnTo>
                <a:lnTo>
                  <a:pt x="23251" y="76174"/>
                </a:lnTo>
                <a:lnTo>
                  <a:pt x="39988" y="83551"/>
                </a:lnTo>
                <a:lnTo>
                  <a:pt x="51796" y="88502"/>
                </a:lnTo>
                <a:lnTo>
                  <a:pt x="59853" y="93860"/>
                </a:lnTo>
                <a:lnTo>
                  <a:pt x="64463" y="100030"/>
                </a:lnTo>
                <a:lnTo>
                  <a:pt x="65932" y="107421"/>
                </a:lnTo>
                <a:lnTo>
                  <a:pt x="64142" y="116304"/>
                </a:lnTo>
                <a:lnTo>
                  <a:pt x="58907" y="123151"/>
                </a:lnTo>
                <a:lnTo>
                  <a:pt x="50429" y="127557"/>
                </a:lnTo>
                <a:lnTo>
                  <a:pt x="38908" y="129115"/>
                </a:lnTo>
                <a:lnTo>
                  <a:pt x="83672" y="129115"/>
                </a:lnTo>
                <a:lnTo>
                  <a:pt x="88581" y="122553"/>
                </a:lnTo>
                <a:lnTo>
                  <a:pt x="91875" y="106326"/>
                </a:lnTo>
                <a:lnTo>
                  <a:pt x="89459" y="91767"/>
                </a:lnTo>
                <a:lnTo>
                  <a:pt x="82280" y="80158"/>
                </a:lnTo>
                <a:lnTo>
                  <a:pt x="70441" y="70786"/>
                </a:lnTo>
                <a:lnTo>
                  <a:pt x="54047" y="62937"/>
                </a:lnTo>
                <a:lnTo>
                  <a:pt x="41277" y="57530"/>
                </a:lnTo>
                <a:lnTo>
                  <a:pt x="32157" y="52223"/>
                </a:lnTo>
                <a:lnTo>
                  <a:pt x="26686" y="46305"/>
                </a:lnTo>
                <a:lnTo>
                  <a:pt x="24863" y="39067"/>
                </a:lnTo>
                <a:lnTo>
                  <a:pt x="26483" y="32527"/>
                </a:lnTo>
                <a:lnTo>
                  <a:pt x="31345" y="26595"/>
                </a:lnTo>
                <a:lnTo>
                  <a:pt x="39448" y="22290"/>
                </a:lnTo>
                <a:lnTo>
                  <a:pt x="50792" y="20628"/>
                </a:lnTo>
                <a:lnTo>
                  <a:pt x="82137" y="20628"/>
                </a:lnTo>
                <a:lnTo>
                  <a:pt x="82137" y="7606"/>
                </a:lnTo>
                <a:lnTo>
                  <a:pt x="76347" y="5044"/>
                </a:lnTo>
                <a:lnTo>
                  <a:pt x="69036" y="2582"/>
                </a:lnTo>
                <a:lnTo>
                  <a:pt x="60709" y="730"/>
                </a:lnTo>
                <a:lnTo>
                  <a:pt x="51872" y="0"/>
                </a:lnTo>
                <a:close/>
              </a:path>
              <a:path w="92075" h="149225">
                <a:moveTo>
                  <a:pt x="82137" y="20628"/>
                </a:moveTo>
                <a:lnTo>
                  <a:pt x="50792" y="20628"/>
                </a:lnTo>
                <a:lnTo>
                  <a:pt x="60253" y="21356"/>
                </a:lnTo>
                <a:lnTo>
                  <a:pt x="68901" y="23203"/>
                </a:lnTo>
                <a:lnTo>
                  <a:pt x="76330" y="25660"/>
                </a:lnTo>
                <a:lnTo>
                  <a:pt x="82137" y="28220"/>
                </a:lnTo>
                <a:lnTo>
                  <a:pt x="82137" y="20628"/>
                </a:lnTo>
                <a:close/>
              </a:path>
            </a:pathLst>
          </a:custGeom>
          <a:solidFill>
            <a:srgbClr val="1081C0"/>
          </a:solidFill>
        </p:spPr>
        <p:txBody>
          <a:bodyPr wrap="square" lIns="0" tIns="0" rIns="0" bIns="0" rtlCol="0"/>
          <a:lstStyle/>
          <a:p>
            <a:endParaRPr sz="1798"/>
          </a:p>
        </p:txBody>
      </p:sp>
      <p:sp>
        <p:nvSpPr>
          <p:cNvPr id="45" name="object 45"/>
          <p:cNvSpPr/>
          <p:nvPr/>
        </p:nvSpPr>
        <p:spPr>
          <a:xfrm>
            <a:off x="11791069" y="6523427"/>
            <a:ext cx="58404" cy="59674"/>
          </a:xfrm>
          <a:custGeom>
            <a:avLst/>
            <a:gdLst/>
            <a:ahLst/>
            <a:cxnLst/>
            <a:rect l="l" t="t" r="r" b="b"/>
            <a:pathLst>
              <a:path w="58420" h="59690">
                <a:moveTo>
                  <a:pt x="29098" y="0"/>
                </a:moveTo>
                <a:lnTo>
                  <a:pt x="17745" y="2288"/>
                </a:lnTo>
                <a:lnTo>
                  <a:pt x="8498" y="8544"/>
                </a:lnTo>
                <a:lnTo>
                  <a:pt x="2277" y="17848"/>
                </a:lnTo>
                <a:lnTo>
                  <a:pt x="0" y="29286"/>
                </a:lnTo>
                <a:lnTo>
                  <a:pt x="2277" y="41356"/>
                </a:lnTo>
                <a:lnTo>
                  <a:pt x="8499" y="50986"/>
                </a:lnTo>
                <a:lnTo>
                  <a:pt x="17745" y="57361"/>
                </a:lnTo>
                <a:lnTo>
                  <a:pt x="29098" y="59667"/>
                </a:lnTo>
                <a:lnTo>
                  <a:pt x="40534" y="57361"/>
                </a:lnTo>
                <a:lnTo>
                  <a:pt x="45066" y="54250"/>
                </a:lnTo>
                <a:lnTo>
                  <a:pt x="29098" y="54250"/>
                </a:lnTo>
                <a:lnTo>
                  <a:pt x="19915" y="52333"/>
                </a:lnTo>
                <a:lnTo>
                  <a:pt x="12352" y="47057"/>
                </a:lnTo>
                <a:lnTo>
                  <a:pt x="7220" y="39136"/>
                </a:lnTo>
                <a:lnTo>
                  <a:pt x="5329" y="29286"/>
                </a:lnTo>
                <a:lnTo>
                  <a:pt x="7220" y="20068"/>
                </a:lnTo>
                <a:lnTo>
                  <a:pt x="12352" y="12473"/>
                </a:lnTo>
                <a:lnTo>
                  <a:pt x="19914" y="7316"/>
                </a:lnTo>
                <a:lnTo>
                  <a:pt x="29098" y="5416"/>
                </a:lnTo>
                <a:lnTo>
                  <a:pt x="45178" y="5416"/>
                </a:lnTo>
                <a:lnTo>
                  <a:pt x="40534" y="2288"/>
                </a:lnTo>
                <a:lnTo>
                  <a:pt x="29098" y="0"/>
                </a:lnTo>
                <a:close/>
              </a:path>
              <a:path w="58420" h="59690">
                <a:moveTo>
                  <a:pt x="45178" y="5416"/>
                </a:moveTo>
                <a:lnTo>
                  <a:pt x="29098" y="5416"/>
                </a:lnTo>
                <a:lnTo>
                  <a:pt x="38281" y="7316"/>
                </a:lnTo>
                <a:lnTo>
                  <a:pt x="45844" y="12473"/>
                </a:lnTo>
                <a:lnTo>
                  <a:pt x="50975" y="20068"/>
                </a:lnTo>
                <a:lnTo>
                  <a:pt x="52866" y="29286"/>
                </a:lnTo>
                <a:lnTo>
                  <a:pt x="50975" y="39136"/>
                </a:lnTo>
                <a:lnTo>
                  <a:pt x="45844" y="47057"/>
                </a:lnTo>
                <a:lnTo>
                  <a:pt x="38281" y="52333"/>
                </a:lnTo>
                <a:lnTo>
                  <a:pt x="29098" y="54250"/>
                </a:lnTo>
                <a:lnTo>
                  <a:pt x="45066" y="54250"/>
                </a:lnTo>
                <a:lnTo>
                  <a:pt x="49823" y="50986"/>
                </a:lnTo>
                <a:lnTo>
                  <a:pt x="56060" y="41356"/>
                </a:lnTo>
                <a:lnTo>
                  <a:pt x="58340" y="29286"/>
                </a:lnTo>
                <a:lnTo>
                  <a:pt x="56060" y="17848"/>
                </a:lnTo>
                <a:lnTo>
                  <a:pt x="49823" y="8544"/>
                </a:lnTo>
                <a:lnTo>
                  <a:pt x="45178" y="5416"/>
                </a:lnTo>
                <a:close/>
              </a:path>
              <a:path w="58420" h="59690">
                <a:moveTo>
                  <a:pt x="38893" y="13022"/>
                </a:moveTo>
                <a:lnTo>
                  <a:pt x="18294" y="13022"/>
                </a:lnTo>
                <a:lnTo>
                  <a:pt x="18294" y="46644"/>
                </a:lnTo>
                <a:lnTo>
                  <a:pt x="22616" y="46644"/>
                </a:lnTo>
                <a:lnTo>
                  <a:pt x="22615" y="32541"/>
                </a:lnTo>
                <a:lnTo>
                  <a:pt x="35187" y="32541"/>
                </a:lnTo>
                <a:lnTo>
                  <a:pt x="34572" y="31461"/>
                </a:lnTo>
                <a:lnTo>
                  <a:pt x="38893" y="31461"/>
                </a:lnTo>
                <a:lnTo>
                  <a:pt x="43215" y="28205"/>
                </a:lnTo>
                <a:lnTo>
                  <a:pt x="22615" y="28205"/>
                </a:lnTo>
                <a:lnTo>
                  <a:pt x="22615" y="17358"/>
                </a:lnTo>
                <a:lnTo>
                  <a:pt x="43215" y="17358"/>
                </a:lnTo>
                <a:lnTo>
                  <a:pt x="43215" y="16278"/>
                </a:lnTo>
                <a:lnTo>
                  <a:pt x="38893" y="13022"/>
                </a:lnTo>
                <a:close/>
              </a:path>
              <a:path w="58420" h="59690">
                <a:moveTo>
                  <a:pt x="35187" y="32541"/>
                </a:moveTo>
                <a:lnTo>
                  <a:pt x="29098" y="32541"/>
                </a:lnTo>
                <a:lnTo>
                  <a:pt x="37741" y="46644"/>
                </a:lnTo>
                <a:lnTo>
                  <a:pt x="43215" y="46644"/>
                </a:lnTo>
                <a:lnTo>
                  <a:pt x="35187" y="32541"/>
                </a:lnTo>
                <a:close/>
              </a:path>
              <a:path w="58420" h="59690">
                <a:moveTo>
                  <a:pt x="43215" y="17358"/>
                </a:moveTo>
                <a:lnTo>
                  <a:pt x="33419" y="17358"/>
                </a:lnTo>
                <a:lnTo>
                  <a:pt x="37741" y="18438"/>
                </a:lnTo>
                <a:lnTo>
                  <a:pt x="37741" y="27125"/>
                </a:lnTo>
                <a:lnTo>
                  <a:pt x="33419" y="28205"/>
                </a:lnTo>
                <a:lnTo>
                  <a:pt x="43215" y="28205"/>
                </a:lnTo>
                <a:lnTo>
                  <a:pt x="43215" y="17358"/>
                </a:lnTo>
                <a:close/>
              </a:path>
            </a:pathLst>
          </a:custGeom>
          <a:solidFill>
            <a:srgbClr val="1081C0"/>
          </a:solidFill>
        </p:spPr>
        <p:txBody>
          <a:bodyPr wrap="square" lIns="0" tIns="0" rIns="0" bIns="0" rtlCol="0"/>
          <a:lstStyle/>
          <a:p>
            <a:endParaRPr sz="1798"/>
          </a:p>
        </p:txBody>
      </p:sp>
      <p:sp>
        <p:nvSpPr>
          <p:cNvPr id="46" name="object 46"/>
          <p:cNvSpPr txBox="1">
            <a:spLocks noGrp="1"/>
          </p:cNvSpPr>
          <p:nvPr>
            <p:ph type="ftr" sz="quarter" idx="5"/>
          </p:nvPr>
        </p:nvSpPr>
        <p:spPr>
          <a:xfrm>
            <a:off x="1229664" y="6366265"/>
            <a:ext cx="1717039"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6">
              <a:lnSpc>
                <a:spcPts val="1425"/>
              </a:lnSpc>
            </a:pPr>
            <a:r>
              <a:rPr lang="en-US" spc="-5">
                <a:solidFill>
                  <a:srgbClr val="003A71"/>
                </a:solidFill>
              </a:rPr>
              <a:t>kp.org/workforcehealth</a:t>
            </a:r>
            <a:endParaRPr spc="-5" dirty="0">
              <a:solidFill>
                <a:srgbClr val="003A71"/>
              </a:solidFill>
            </a:endParaRPr>
          </a:p>
        </p:txBody>
      </p:sp>
      <p:sp>
        <p:nvSpPr>
          <p:cNvPr id="51" name="Title 3">
            <a:extLst>
              <a:ext uri="{FF2B5EF4-FFF2-40B4-BE49-F238E27FC236}">
                <a16:creationId xmlns:a16="http://schemas.microsoft.com/office/drawing/2014/main" id="{01AB299B-DEF8-455A-848E-F8D3D1556842}"/>
              </a:ext>
            </a:extLst>
          </p:cNvPr>
          <p:cNvSpPr>
            <a:spLocks noGrp="1"/>
          </p:cNvSpPr>
          <p:nvPr>
            <p:ph type="title"/>
          </p:nvPr>
        </p:nvSpPr>
        <p:spPr>
          <a:xfrm>
            <a:off x="711501" y="209841"/>
            <a:ext cx="8835748" cy="1004888"/>
          </a:xfrm>
        </p:spPr>
        <p:txBody>
          <a:bodyPr/>
          <a:lstStyle/>
          <a:p>
            <a:r>
              <a:rPr lang="en-US" sz="3000" dirty="0"/>
              <a:t>Assessing safety when returning to work</a:t>
            </a:r>
          </a:p>
        </p:txBody>
      </p:sp>
      <p:sp>
        <p:nvSpPr>
          <p:cNvPr id="53" name="Rectangle 52">
            <a:extLst>
              <a:ext uri="{FF2B5EF4-FFF2-40B4-BE49-F238E27FC236}">
                <a16:creationId xmlns:a16="http://schemas.microsoft.com/office/drawing/2014/main" id="{7A8C00BE-B8D4-4601-974A-37AF36E8A3F0}"/>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B68FE8C-E20A-41AD-95F2-D836F2494112}"/>
              </a:ext>
            </a:extLst>
          </p:cNvPr>
          <p:cNvSpPr txBox="1">
            <a:spLocks/>
          </p:cNvSpPr>
          <p:nvPr/>
        </p:nvSpPr>
        <p:spPr>
          <a:xfrm>
            <a:off x="1083211" y="320183"/>
            <a:ext cx="11105613" cy="504710"/>
          </a:xfrm>
          <a:prstGeom prst="rect">
            <a:avLst/>
          </a:prstGeom>
          <a:solidFill>
            <a:schemeClr val="tx2"/>
          </a:solidFill>
          <a:ln w="9525" cap="flat" cmpd="sng" algn="ctr">
            <a:noFill/>
            <a:prstDash val="solid"/>
          </a:ln>
          <a:effectLst/>
        </p:spPr>
        <p:txBody>
          <a:bodyPr vert="horz" lIns="91440" tIns="45720" rIns="91440" bIns="45720" rtlCol="0" anchor="ctr">
            <a:normAutofit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Get Fit, Get Rewarded</a:t>
            </a:r>
          </a:p>
        </p:txBody>
      </p:sp>
      <p:sp>
        <p:nvSpPr>
          <p:cNvPr id="5" name="Rectangle 3">
            <a:extLst>
              <a:ext uri="{FF2B5EF4-FFF2-40B4-BE49-F238E27FC236}">
                <a16:creationId xmlns:a16="http://schemas.microsoft.com/office/drawing/2014/main" id="{58DB2F69-FBDC-438B-AEFD-23836F858B7F}"/>
              </a:ext>
            </a:extLst>
          </p:cNvPr>
          <p:cNvSpPr txBox="1">
            <a:spLocks noChangeArrowheads="1"/>
          </p:cNvSpPr>
          <p:nvPr/>
        </p:nvSpPr>
        <p:spPr>
          <a:xfrm>
            <a:off x="1589678" y="1501003"/>
            <a:ext cx="4284133" cy="3347904"/>
          </a:xfrm>
          <a:prstGeom prst="rect">
            <a:avLst/>
          </a:prstGeom>
        </p:spPr>
        <p:txBody>
          <a:bodyPr wrap="square">
            <a:spAutoFit/>
          </a:bodyPr>
          <a:lstStyle>
            <a:lvl1pPr marL="342900" indent="-3429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6pPr>
            <a:lvl7pPr marL="29718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7pPr>
            <a:lvl8pPr marL="34290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8pPr>
            <a:lvl9pPr marL="38862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9pPr>
          </a:lstStyle>
          <a:p>
            <a:pPr lvl="0">
              <a:lnSpc>
                <a:spcPct val="120000"/>
              </a:lnSpc>
              <a:buClr>
                <a:srgbClr val="0070C0"/>
              </a:buClr>
              <a:buFont typeface="Arial" panose="020B0604020202020204" pitchFamily="34" charset="0"/>
              <a:buChar char="•"/>
              <a:defRPr/>
            </a:pPr>
            <a:r>
              <a:rPr lang="en-US" sz="1400" dirty="0"/>
              <a:t>You may qualify to earn back the $200 annual program fee </a:t>
            </a:r>
            <a:r>
              <a:rPr lang="en-US" sz="1400" dirty="0">
                <a:solidFill>
                  <a:prstClr val="black"/>
                </a:solidFill>
              </a:rPr>
              <a:t>(equivalent to a free membership at applicable locations) if you meet the program requirements.</a:t>
            </a:r>
            <a:r>
              <a:rPr lang="en-US" sz="1400" baseline="30000" dirty="0">
                <a:solidFill>
                  <a:prstClr val="black"/>
                </a:solidFill>
              </a:rPr>
              <a:t>1</a:t>
            </a:r>
            <a:endParaRPr lang="en-US" sz="1400" strike="sngStrike" baseline="30000" dirty="0">
              <a:solidFill>
                <a:srgbClr val="FF0000"/>
              </a:solidFill>
              <a:latin typeface="Arial" panose="020B0604020202020204" pitchFamily="34" charset="0"/>
              <a:cs typeface="Arial" panose="020B0604020202020204" pitchFamily="34" charset="0"/>
            </a:endParaRPr>
          </a:p>
          <a:p>
            <a:pPr lvl="0">
              <a:lnSpc>
                <a:spcPct val="120000"/>
              </a:lnSpc>
              <a:buClr>
                <a:srgbClr val="0070C0"/>
              </a:buClr>
              <a:buFont typeface="Arial" panose="020B0604020202020204" pitchFamily="34" charset="0"/>
              <a:buChar char="•"/>
              <a:defRPr/>
            </a:pPr>
            <a:endParaRPr lang="en-US" sz="800" b="1" dirty="0">
              <a:cs typeface="Arial" panose="020B0604020202020204" pitchFamily="34" charset="0"/>
            </a:endParaRPr>
          </a:p>
          <a:p>
            <a:pPr marL="346075" indent="-347472" eaLnBrk="1" hangingPunct="1">
              <a:lnSpc>
                <a:spcPct val="120000"/>
              </a:lnSpc>
              <a:spcBef>
                <a:spcPts val="336"/>
              </a:spcBef>
              <a:buClr>
                <a:srgbClr val="0070C0"/>
              </a:buClr>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prefer working out at home, pay just $10 per calendar year and choose up to 2 Home Fitness kits and 1 Stay Fit kit, including the ability to choose a wearable fitness tracker at no additional cost.</a:t>
            </a:r>
          </a:p>
          <a:p>
            <a:pPr marL="346075" indent="-347472" eaLnBrk="1" hangingPunct="1">
              <a:lnSpc>
                <a:spcPct val="120000"/>
              </a:lnSpc>
              <a:spcBef>
                <a:spcPts val="336"/>
              </a:spcBef>
              <a:buClr>
                <a:srgbClr val="0070C0"/>
              </a:buClr>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346075" indent="-347472" eaLnBrk="1" hangingPunct="1">
              <a:lnSpc>
                <a:spcPct val="120000"/>
              </a:lnSpc>
              <a:spcBef>
                <a:spcPts val="336"/>
              </a:spcBef>
              <a:buClr>
                <a:srgbClr val="0070C0"/>
              </a:buClr>
              <a:buFont typeface="Arial" panose="020B0604020202020204" pitchFamily="34" charset="0"/>
              <a:buChar char="•"/>
              <a:defRPr/>
            </a:pPr>
            <a:r>
              <a:rPr lang="en-US" sz="1400" dirty="0">
                <a:latin typeface="Arial" panose="020B0604020202020204" pitchFamily="34" charset="0"/>
                <a:cs typeface="Arial" panose="020B0604020202020204" pitchFamily="34" charset="0"/>
              </a:rPr>
              <a:t>New virtual offerings to help you move more and be healthier at home.</a:t>
            </a:r>
          </a:p>
        </p:txBody>
      </p:sp>
      <p:pic>
        <p:nvPicPr>
          <p:cNvPr id="6" name="Picture 5">
            <a:extLst>
              <a:ext uri="{FF2B5EF4-FFF2-40B4-BE49-F238E27FC236}">
                <a16:creationId xmlns:a16="http://schemas.microsoft.com/office/drawing/2014/main" id="{637756C2-D31F-4D07-AF18-C3ED6D7D20B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57509" y="2114669"/>
            <a:ext cx="4101356" cy="273423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4AE1702-8DB3-4E6B-9E6F-A77CCC1BDCF7}"/>
              </a:ext>
            </a:extLst>
          </p:cNvPr>
          <p:cNvSpPr/>
          <p:nvPr/>
        </p:nvSpPr>
        <p:spPr>
          <a:xfrm>
            <a:off x="924909" y="5675285"/>
            <a:ext cx="10321159" cy="769441"/>
          </a:xfrm>
          <a:prstGeom prst="rect">
            <a:avLst/>
          </a:prstGeom>
        </p:spPr>
        <p:txBody>
          <a:bodyPr wrap="square">
            <a:spAutoFit/>
          </a:bodyPr>
          <a:lstStyle/>
          <a:p>
            <a:r>
              <a:rPr lang="en-US" sz="800" dirty="0"/>
              <a:t>¹Fitness centers must be qualified fitness organizations operating for the general public. Kaiser Permanente Fit Rewards is administered by American Specialty Health Fitness, Inc. through its </a:t>
            </a:r>
            <a:r>
              <a:rPr lang="en-US" sz="800" dirty="0" err="1"/>
              <a:t>Active&amp;Fit</a:t>
            </a:r>
            <a:r>
              <a:rPr lang="en-US" sz="800" dirty="0"/>
              <a:t>® program. Earn your annual $200 program fee back by exercising 45 days a year for at least 30 minutes per session at a participating fitness center. Learn more at </a:t>
            </a:r>
            <a:r>
              <a:rPr lang="en-US" sz="800" b="1" dirty="0"/>
              <a:t>kp.org/</a:t>
            </a:r>
            <a:r>
              <a:rPr lang="en-US" sz="800" b="1" dirty="0" err="1"/>
              <a:t>fitrewards</a:t>
            </a:r>
            <a:r>
              <a:rPr lang="en-US" sz="800" dirty="0"/>
              <a:t>. </a:t>
            </a:r>
            <a:r>
              <a:rPr lang="en-US" sz="800" dirty="0">
                <a:latin typeface="Arial" panose="020B0604020202020204" pitchFamily="34" charset="0"/>
                <a:cs typeface="Arial" panose="020B0604020202020204" pitchFamily="34" charset="0"/>
              </a:rPr>
              <a:t>You are responsible for any taxes that may be due on the amounts received. Please talk to your personal tax adviser for specific tax information about this reward.</a:t>
            </a:r>
          </a:p>
          <a:p>
            <a:endParaRPr lang="en-US" sz="1000" dirty="0"/>
          </a:p>
          <a:p>
            <a:endParaRPr lang="en-US" sz="1000" dirty="0"/>
          </a:p>
        </p:txBody>
      </p:sp>
      <p:sp>
        <p:nvSpPr>
          <p:cNvPr id="9" name="TextBox 8">
            <a:extLst>
              <a:ext uri="{FF2B5EF4-FFF2-40B4-BE49-F238E27FC236}">
                <a16:creationId xmlns:a16="http://schemas.microsoft.com/office/drawing/2014/main" id="{FBB850B6-F3DB-4DBE-B5B3-8E13DA0FE932}"/>
              </a:ext>
            </a:extLst>
          </p:cNvPr>
          <p:cNvSpPr txBox="1">
            <a:spLocks noChangeArrowheads="1"/>
          </p:cNvSpPr>
          <p:nvPr/>
        </p:nvSpPr>
        <p:spPr bwMode="auto">
          <a:xfrm>
            <a:off x="1995391" y="4999182"/>
            <a:ext cx="3148104" cy="37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150000"/>
              </a:lnSpc>
            </a:pPr>
            <a:r>
              <a:rPr lang="en-US" sz="1400" dirty="0"/>
              <a:t>Learn more at </a:t>
            </a:r>
            <a:r>
              <a:rPr lang="en-US" sz="1400" b="1" dirty="0">
                <a:solidFill>
                  <a:srgbClr val="0070C0"/>
                </a:solidFill>
                <a:ea typeface="MS PGothic" panose="020B0600070205080204" pitchFamily="34" charset="-128"/>
                <a:hlinkClick r:id="rId3">
                  <a:extLst>
                    <a:ext uri="{A12FA001-AC4F-418D-AE19-62706E023703}">
                      <ahyp:hlinkClr xmlns:ahyp="http://schemas.microsoft.com/office/drawing/2018/hyperlinkcolor" val="tx"/>
                    </a:ext>
                  </a:extLst>
                </a:hlinkClick>
              </a:rPr>
              <a:t>kp.org</a:t>
            </a:r>
            <a:r>
              <a:rPr lang="en-US" sz="1400" b="1" dirty="0">
                <a:solidFill>
                  <a:srgbClr val="0070C0"/>
                </a:solidFill>
                <a:ea typeface="MS PGothic" panose="020B0600070205080204" pitchFamily="34" charset="-128"/>
              </a:rPr>
              <a:t>/fitrewards</a:t>
            </a:r>
            <a:r>
              <a:rPr lang="en-US" sz="1400" dirty="0">
                <a:solidFill>
                  <a:schemeClr val="tx1">
                    <a:lumMod val="65000"/>
                    <a:lumOff val="35000"/>
                  </a:schemeClr>
                </a:solidFill>
                <a:ea typeface="MS PGothic" panose="020B0600070205080204" pitchFamily="34" charset="-128"/>
              </a:rPr>
              <a:t>.</a:t>
            </a:r>
          </a:p>
        </p:txBody>
      </p:sp>
    </p:spTree>
    <p:extLst>
      <p:ext uri="{BB962C8B-B14F-4D97-AF65-F5344CB8AC3E}">
        <p14:creationId xmlns:p14="http://schemas.microsoft.com/office/powerpoint/2010/main" val="3902847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ED25CC8-2000-EF4E-98CA-18A7B16CE4AF}"/>
              </a:ext>
            </a:extLst>
          </p:cNvPr>
          <p:cNvSpPr txBox="1">
            <a:spLocks/>
          </p:cNvSpPr>
          <p:nvPr/>
        </p:nvSpPr>
        <p:spPr bwMode="auto">
          <a:xfrm>
            <a:off x="523780" y="978699"/>
            <a:ext cx="7813675" cy="48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dirty="0">
                <a:solidFill>
                  <a:srgbClr val="0070C0"/>
                </a:solidFill>
              </a:rPr>
              <a:t>Get fit and get rewarded</a:t>
            </a:r>
            <a:endParaRPr lang="en-US" sz="2500" i="1" dirty="0">
              <a:solidFill>
                <a:srgbClr val="0070C0"/>
              </a:solidFill>
            </a:endParaRPr>
          </a:p>
        </p:txBody>
      </p:sp>
      <p:sp>
        <p:nvSpPr>
          <p:cNvPr id="28" name="Rectangle 3">
            <a:extLst>
              <a:ext uri="{FF2B5EF4-FFF2-40B4-BE49-F238E27FC236}">
                <a16:creationId xmlns:a16="http://schemas.microsoft.com/office/drawing/2014/main" id="{5CFF035D-94F9-4AFB-B400-D38F289D5263}"/>
              </a:ext>
            </a:extLst>
          </p:cNvPr>
          <p:cNvSpPr txBox="1">
            <a:spLocks noChangeArrowheads="1"/>
          </p:cNvSpPr>
          <p:nvPr/>
        </p:nvSpPr>
        <p:spPr>
          <a:xfrm>
            <a:off x="1505272" y="1589736"/>
            <a:ext cx="4284133" cy="2848472"/>
          </a:xfrm>
          <a:prstGeom prst="rect">
            <a:avLst/>
          </a:prstGeom>
        </p:spPr>
        <p:txBody>
          <a:bodyPr wrap="square">
            <a:spAutoFit/>
          </a:bodyPr>
          <a:lstStyle>
            <a:lvl1pPr marL="342900" indent="-3429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39531D"/>
              </a:buClr>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6pPr>
            <a:lvl7pPr marL="29718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7pPr>
            <a:lvl8pPr marL="34290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8pPr>
            <a:lvl9pPr marL="3886200" indent="-228600" algn="l" rtl="0" fontAlgn="base">
              <a:spcBef>
                <a:spcPct val="20000"/>
              </a:spcBef>
              <a:spcAft>
                <a:spcPct val="0"/>
              </a:spcAft>
              <a:buClr>
                <a:srgbClr val="39531D"/>
              </a:buClr>
              <a:buFont typeface="Wingdings" charset="2"/>
              <a:buChar char="§"/>
              <a:defRPr sz="2000">
                <a:solidFill>
                  <a:schemeClr val="tx1"/>
                </a:solidFill>
                <a:latin typeface="+mn-lt"/>
                <a:ea typeface="+mn-ea"/>
                <a:cs typeface="+mn-cs"/>
              </a:defRPr>
            </a:lvl9pPr>
          </a:lstStyle>
          <a:p>
            <a:pPr lvl="0">
              <a:buClr>
                <a:srgbClr val="0070C0"/>
              </a:buClr>
              <a:defRPr/>
            </a:pPr>
            <a:r>
              <a:rPr lang="en-US" sz="1400" dirty="0"/>
              <a:t>You may qualify to earn back the $200 annual program fee </a:t>
            </a:r>
            <a:r>
              <a:rPr lang="en-US" sz="1400" dirty="0">
                <a:solidFill>
                  <a:prstClr val="black"/>
                </a:solidFill>
              </a:rPr>
              <a:t>(equivalent to a free membership at applicable locations) if you meet the program requirements.</a:t>
            </a:r>
            <a:r>
              <a:rPr lang="en-US" sz="1400" baseline="30000" dirty="0">
                <a:solidFill>
                  <a:prstClr val="black"/>
                </a:solidFill>
              </a:rPr>
              <a:t>1</a:t>
            </a:r>
            <a:endParaRPr lang="en-US" sz="1400" strike="sngStrike" baseline="30000" dirty="0">
              <a:solidFill>
                <a:srgbClr val="FF0000"/>
              </a:solidFill>
              <a:latin typeface="Arial" panose="020B0604020202020204" pitchFamily="34" charset="0"/>
              <a:cs typeface="Arial" panose="020B0604020202020204" pitchFamily="34" charset="0"/>
            </a:endParaRPr>
          </a:p>
          <a:p>
            <a:pPr lvl="0">
              <a:buClr>
                <a:srgbClr val="0070C0"/>
              </a:buClr>
              <a:defRPr/>
            </a:pPr>
            <a:endParaRPr lang="en-US" sz="800" b="1" dirty="0">
              <a:cs typeface="Arial" panose="020B0604020202020204" pitchFamily="34" charset="0"/>
            </a:endParaRPr>
          </a:p>
          <a:p>
            <a:pPr marL="346075" indent="-347472" eaLnBrk="1" hangingPunct="1">
              <a:spcBef>
                <a:spcPts val="336"/>
              </a:spcBef>
              <a:buClr>
                <a:srgbClr val="0070C0"/>
              </a:buClr>
              <a:defRPr/>
            </a:pPr>
            <a:r>
              <a:rPr lang="en-US" sz="1400" dirty="0">
                <a:latin typeface="Arial" panose="020B0604020202020204" pitchFamily="34" charset="0"/>
                <a:cs typeface="Arial" panose="020B0604020202020204" pitchFamily="34" charset="0"/>
              </a:rPr>
              <a:t>If you prefer working out at home, pay just $10 per calendar year and choose up to 2 Home Fitness kits and 1 Stay Fit kit, including the ability to choose a wearable fitness tracker at no additional cost.</a:t>
            </a:r>
          </a:p>
          <a:p>
            <a:pPr marL="346075" indent="-347472" eaLnBrk="1" hangingPunct="1">
              <a:spcBef>
                <a:spcPts val="336"/>
              </a:spcBef>
              <a:buClr>
                <a:srgbClr val="0070C0"/>
              </a:buClr>
              <a:defRPr/>
            </a:pPr>
            <a:endParaRPr lang="en-US" sz="800" dirty="0">
              <a:latin typeface="Arial" panose="020B0604020202020204" pitchFamily="34" charset="0"/>
              <a:cs typeface="Arial" panose="020B0604020202020204" pitchFamily="34" charset="0"/>
            </a:endParaRPr>
          </a:p>
          <a:p>
            <a:pPr marL="346075" indent="-347472" eaLnBrk="1" hangingPunct="1">
              <a:spcBef>
                <a:spcPts val="336"/>
              </a:spcBef>
              <a:buClr>
                <a:srgbClr val="0070C0"/>
              </a:buClr>
              <a:defRPr/>
            </a:pPr>
            <a:r>
              <a:rPr lang="en-US" sz="1400" dirty="0">
                <a:latin typeface="Arial" panose="020B0604020202020204" pitchFamily="34" charset="0"/>
                <a:cs typeface="Arial" panose="020B0604020202020204" pitchFamily="34" charset="0"/>
              </a:rPr>
              <a:t>New virtual offerings to help you move more and be healthier at home.</a:t>
            </a:r>
          </a:p>
        </p:txBody>
      </p:sp>
      <p:pic>
        <p:nvPicPr>
          <p:cNvPr id="29" name="Picture 28">
            <a:extLst>
              <a:ext uri="{FF2B5EF4-FFF2-40B4-BE49-F238E27FC236}">
                <a16:creationId xmlns:a16="http://schemas.microsoft.com/office/drawing/2014/main" id="{53BDD2F9-4C8B-4A5A-A73D-D40B1AA642F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30939" y="1423500"/>
            <a:ext cx="3771329" cy="2514220"/>
          </a:xfrm>
          <a:prstGeom prst="rect">
            <a:avLst/>
          </a:prstGeom>
          <a:ln>
            <a:solidFill>
              <a:schemeClr val="tx1"/>
            </a:solidFill>
          </a:ln>
          <a:effectLst/>
        </p:spPr>
      </p:pic>
      <p:sp>
        <p:nvSpPr>
          <p:cNvPr id="30" name="Rectangle 29">
            <a:extLst>
              <a:ext uri="{FF2B5EF4-FFF2-40B4-BE49-F238E27FC236}">
                <a16:creationId xmlns:a16="http://schemas.microsoft.com/office/drawing/2014/main" id="{D93DB810-B960-44CF-BB7C-CD058F71DC79}"/>
              </a:ext>
            </a:extLst>
          </p:cNvPr>
          <p:cNvSpPr/>
          <p:nvPr/>
        </p:nvSpPr>
        <p:spPr>
          <a:xfrm>
            <a:off x="924909" y="5140709"/>
            <a:ext cx="10321159" cy="553998"/>
          </a:xfrm>
          <a:prstGeom prst="rect">
            <a:avLst/>
          </a:prstGeom>
        </p:spPr>
        <p:txBody>
          <a:bodyPr wrap="square">
            <a:spAutoFit/>
          </a:bodyPr>
          <a:lstStyle/>
          <a:p>
            <a:r>
              <a:rPr lang="en-US" sz="1000" dirty="0"/>
              <a:t>¹Fitness centers must be qualified fitness organizations operating for the general public. Kaiser Permanente Fit Rewards is administered by American Specialty Health Fitness, Inc. through its </a:t>
            </a:r>
            <a:r>
              <a:rPr lang="en-US" sz="1000" dirty="0" err="1"/>
              <a:t>Active&amp;Fit</a:t>
            </a:r>
            <a:r>
              <a:rPr lang="en-US" sz="1000" dirty="0"/>
              <a:t>® program. Earn your annual $200 program fee back by exercising 45 days a year for at least 30 minutes per session at a participating fitness center. Learn more at </a:t>
            </a:r>
            <a:r>
              <a:rPr lang="en-US" sz="1000" b="1" dirty="0"/>
              <a:t>kp.org/fitrewards</a:t>
            </a:r>
            <a:r>
              <a:rPr lang="en-US" sz="1000" dirty="0"/>
              <a:t>.</a:t>
            </a:r>
          </a:p>
        </p:txBody>
      </p:sp>
      <p:sp>
        <p:nvSpPr>
          <p:cNvPr id="8" name="Rectangle 7">
            <a:extLst>
              <a:ext uri="{FF2B5EF4-FFF2-40B4-BE49-F238E27FC236}">
                <a16:creationId xmlns:a16="http://schemas.microsoft.com/office/drawing/2014/main" id="{51C2AE29-D602-42A4-9D94-E4950CF8A78A}"/>
              </a:ext>
            </a:extLst>
          </p:cNvPr>
          <p:cNvSpPr/>
          <p:nvPr/>
        </p:nvSpPr>
        <p:spPr>
          <a:xfrm>
            <a:off x="1953187" y="5788463"/>
            <a:ext cx="8349159"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You are responsible for any taxes that may be due on the amounts received. Please talk to your personal tax adviser for specific tax information about this reward.</a:t>
            </a:r>
          </a:p>
        </p:txBody>
      </p:sp>
      <p:sp>
        <p:nvSpPr>
          <p:cNvPr id="9" name="TextBox 8">
            <a:extLst>
              <a:ext uri="{FF2B5EF4-FFF2-40B4-BE49-F238E27FC236}">
                <a16:creationId xmlns:a16="http://schemas.microsoft.com/office/drawing/2014/main" id="{72FAABD7-0EDB-41DF-B820-BF6B110C9F50}"/>
              </a:ext>
            </a:extLst>
          </p:cNvPr>
          <p:cNvSpPr txBox="1">
            <a:spLocks noChangeArrowheads="1"/>
          </p:cNvSpPr>
          <p:nvPr/>
        </p:nvSpPr>
        <p:spPr bwMode="auto">
          <a:xfrm>
            <a:off x="4215353" y="4566307"/>
            <a:ext cx="3148104" cy="37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150000"/>
              </a:lnSpc>
            </a:pPr>
            <a:r>
              <a:rPr lang="en-US" sz="1400" dirty="0"/>
              <a:t>Learn more at </a:t>
            </a:r>
            <a:r>
              <a:rPr lang="en-US" sz="1400" b="1" dirty="0">
                <a:solidFill>
                  <a:srgbClr val="0070C0"/>
                </a:solidFill>
                <a:ea typeface="MS PGothic" panose="020B0600070205080204" pitchFamily="34" charset="-128"/>
                <a:hlinkClick r:id="rId4">
                  <a:extLst>
                    <a:ext uri="{A12FA001-AC4F-418D-AE19-62706E023703}">
                      <ahyp:hlinkClr xmlns:ahyp="http://schemas.microsoft.com/office/drawing/2018/hyperlinkcolor" val="tx"/>
                    </a:ext>
                  </a:extLst>
                </a:hlinkClick>
              </a:rPr>
              <a:t>kp.org</a:t>
            </a:r>
            <a:r>
              <a:rPr lang="en-US" sz="1400" b="1" dirty="0">
                <a:solidFill>
                  <a:srgbClr val="0070C0"/>
                </a:solidFill>
                <a:ea typeface="MS PGothic" panose="020B0600070205080204" pitchFamily="34" charset="-128"/>
              </a:rPr>
              <a:t>/fitrewards</a:t>
            </a:r>
            <a:r>
              <a:rPr lang="en-US" sz="1400" dirty="0">
                <a:solidFill>
                  <a:schemeClr val="tx1">
                    <a:lumMod val="65000"/>
                    <a:lumOff val="35000"/>
                  </a:schemeClr>
                </a:solidFill>
                <a:ea typeface="MS PGothic" panose="020B0600070205080204" pitchFamily="34" charset="-128"/>
              </a:rPr>
              <a:t>.</a:t>
            </a:r>
          </a:p>
        </p:txBody>
      </p:sp>
      <p:sp>
        <p:nvSpPr>
          <p:cNvPr id="10" name="Title 4">
            <a:extLst>
              <a:ext uri="{FF2B5EF4-FFF2-40B4-BE49-F238E27FC236}">
                <a16:creationId xmlns:a16="http://schemas.microsoft.com/office/drawing/2014/main" id="{ABC56D99-1940-4D19-8254-4AEB01320B0E}"/>
              </a:ext>
            </a:extLst>
          </p:cNvPr>
          <p:cNvSpPr txBox="1">
            <a:spLocks/>
          </p:cNvSpPr>
          <p:nvPr/>
        </p:nvSpPr>
        <p:spPr>
          <a:xfrm>
            <a:off x="-1" y="367662"/>
            <a:ext cx="12188825" cy="482938"/>
          </a:xfrm>
          <a:prstGeom prst="rect">
            <a:avLst/>
          </a:prstGeom>
          <a:solidFill>
            <a:schemeClr val="tx2"/>
          </a:solidFill>
          <a:ln w="9525" cap="flat" cmpd="sng" algn="ctr">
            <a:noFill/>
            <a:prstDash val="solid"/>
          </a:ln>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a:lstStyle>
          <a:p>
            <a:pPr algn="ctr">
              <a:spcBef>
                <a:spcPts val="0"/>
              </a:spcBef>
              <a:defRPr/>
            </a:pPr>
            <a:r>
              <a:rPr lang="en-US" kern="0" dirty="0">
                <a:solidFill>
                  <a:prstClr val="white"/>
                </a:solidFill>
                <a:latin typeface="+mj-lt"/>
                <a:ea typeface="+mn-ea"/>
                <a:cs typeface="Arial" panose="020B0604020202020204" pitchFamily="34" charset="0"/>
              </a:rPr>
              <a:t>Get Fit, Get Rewarded </a:t>
            </a:r>
          </a:p>
        </p:txBody>
      </p:sp>
    </p:spTree>
    <p:extLst>
      <p:ext uri="{BB962C8B-B14F-4D97-AF65-F5344CB8AC3E}">
        <p14:creationId xmlns:p14="http://schemas.microsoft.com/office/powerpoint/2010/main" val="337884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8168" y="2273388"/>
            <a:ext cx="0" cy="2535530"/>
          </a:xfrm>
          <a:custGeom>
            <a:avLst/>
            <a:gdLst/>
            <a:ahLst/>
            <a:cxnLst/>
            <a:rect l="l" t="t" r="r" b="b"/>
            <a:pathLst>
              <a:path h="2536190">
                <a:moveTo>
                  <a:pt x="0" y="0"/>
                </a:moveTo>
                <a:lnTo>
                  <a:pt x="0" y="2535682"/>
                </a:lnTo>
              </a:path>
            </a:pathLst>
          </a:custGeom>
          <a:ln w="28575">
            <a:solidFill>
              <a:srgbClr val="91CCED"/>
            </a:solidFill>
            <a:prstDash val="dash"/>
          </a:ln>
        </p:spPr>
        <p:txBody>
          <a:bodyPr wrap="square" lIns="0" tIns="0" rIns="0" bIns="0" rtlCol="0"/>
          <a:lstStyle/>
          <a:p>
            <a:endParaRPr sz="1798"/>
          </a:p>
        </p:txBody>
      </p:sp>
      <p:sp>
        <p:nvSpPr>
          <p:cNvPr id="3" name="object 3"/>
          <p:cNvSpPr txBox="1">
            <a:spLocks noGrp="1"/>
          </p:cNvSpPr>
          <p:nvPr>
            <p:ph type="title"/>
          </p:nvPr>
        </p:nvSpPr>
        <p:spPr>
          <a:xfrm>
            <a:off x="824065" y="529573"/>
            <a:ext cx="8593122" cy="884855"/>
          </a:xfrm>
          <a:prstGeom prst="rect">
            <a:avLst/>
          </a:prstGeom>
        </p:spPr>
        <p:txBody>
          <a:bodyPr vert="horz" wrap="square" lIns="0" tIns="12697" rIns="0" bIns="0" rtlCol="0" anchor="ctr" anchorCtr="0">
            <a:spAutoFit/>
          </a:bodyPr>
          <a:lstStyle/>
          <a:p>
            <a:pPr marL="12696">
              <a:lnSpc>
                <a:spcPts val="3419"/>
              </a:lnSpc>
              <a:spcBef>
                <a:spcPts val="100"/>
              </a:spcBef>
            </a:pPr>
            <a:r>
              <a:rPr sz="3000" spc="-5" dirty="0"/>
              <a:t>Return-to-work timelines </a:t>
            </a:r>
            <a:r>
              <a:rPr sz="3000" dirty="0"/>
              <a:t>for </a:t>
            </a:r>
            <a:r>
              <a:rPr sz="3000" spc="-5" dirty="0">
                <a:solidFill>
                  <a:srgbClr val="003A70"/>
                </a:solidFill>
              </a:rPr>
              <a:t>people </a:t>
            </a:r>
            <a:r>
              <a:rPr sz="3000" spc="-10" dirty="0"/>
              <a:t>with</a:t>
            </a:r>
            <a:r>
              <a:rPr sz="3000" spc="-60" dirty="0"/>
              <a:t> </a:t>
            </a:r>
            <a:r>
              <a:rPr sz="3000" spc="-5" dirty="0"/>
              <a:t>COVID-19</a:t>
            </a:r>
          </a:p>
          <a:p>
            <a:pPr marL="12696">
              <a:lnSpc>
                <a:spcPts val="3419"/>
              </a:lnSpc>
            </a:pPr>
            <a:r>
              <a:rPr sz="3000" spc="-10" dirty="0"/>
              <a:t>symptoms </a:t>
            </a:r>
            <a:r>
              <a:rPr sz="3000" dirty="0"/>
              <a:t>or</a:t>
            </a:r>
            <a:r>
              <a:rPr sz="3000" spc="-15" dirty="0"/>
              <a:t> </a:t>
            </a:r>
            <a:r>
              <a:rPr sz="3000" spc="-10" dirty="0"/>
              <a:t>exposure</a:t>
            </a:r>
          </a:p>
        </p:txBody>
      </p:sp>
      <p:sp>
        <p:nvSpPr>
          <p:cNvPr id="4" name="object 4"/>
          <p:cNvSpPr/>
          <p:nvPr/>
        </p:nvSpPr>
        <p:spPr>
          <a:xfrm>
            <a:off x="1117008" y="2302461"/>
            <a:ext cx="69443" cy="95677"/>
          </a:xfrm>
          <a:prstGeom prst="rect">
            <a:avLst/>
          </a:prstGeom>
          <a:blipFill>
            <a:blip r:embed="rId3" cstate="print"/>
            <a:stretch>
              <a:fillRect/>
            </a:stretch>
          </a:blipFill>
        </p:spPr>
        <p:txBody>
          <a:bodyPr wrap="square" lIns="0" tIns="0" rIns="0" bIns="0" rtlCol="0"/>
          <a:lstStyle/>
          <a:p>
            <a:endParaRPr sz="1798"/>
          </a:p>
        </p:txBody>
      </p:sp>
      <p:sp>
        <p:nvSpPr>
          <p:cNvPr id="5" name="object 5"/>
          <p:cNvSpPr/>
          <p:nvPr/>
        </p:nvSpPr>
        <p:spPr>
          <a:xfrm>
            <a:off x="937612" y="2314199"/>
            <a:ext cx="17775" cy="17775"/>
          </a:xfrm>
          <a:custGeom>
            <a:avLst/>
            <a:gdLst/>
            <a:ahLst/>
            <a:cxnLst/>
            <a:rect l="l" t="t" r="r" b="b"/>
            <a:pathLst>
              <a:path w="17780" h="17780">
                <a:moveTo>
                  <a:pt x="0" y="17243"/>
                </a:moveTo>
                <a:lnTo>
                  <a:pt x="17275" y="17243"/>
                </a:lnTo>
                <a:lnTo>
                  <a:pt x="17275" y="0"/>
                </a:lnTo>
                <a:lnTo>
                  <a:pt x="0" y="0"/>
                </a:lnTo>
                <a:lnTo>
                  <a:pt x="0" y="17243"/>
                </a:lnTo>
                <a:close/>
              </a:path>
            </a:pathLst>
          </a:custGeom>
          <a:solidFill>
            <a:srgbClr val="154677"/>
          </a:solidFill>
        </p:spPr>
        <p:txBody>
          <a:bodyPr wrap="square" lIns="0" tIns="0" rIns="0" bIns="0" rtlCol="0"/>
          <a:lstStyle/>
          <a:p>
            <a:endParaRPr sz="1798"/>
          </a:p>
        </p:txBody>
      </p:sp>
      <p:sp>
        <p:nvSpPr>
          <p:cNvPr id="6" name="object 6"/>
          <p:cNvSpPr/>
          <p:nvPr/>
        </p:nvSpPr>
        <p:spPr>
          <a:xfrm>
            <a:off x="903070" y="2348677"/>
            <a:ext cx="17775" cy="17775"/>
          </a:xfrm>
          <a:custGeom>
            <a:avLst/>
            <a:gdLst/>
            <a:ahLst/>
            <a:cxnLst/>
            <a:rect l="l" t="t" r="r" b="b"/>
            <a:pathLst>
              <a:path w="17780" h="17780">
                <a:moveTo>
                  <a:pt x="0" y="17243"/>
                </a:moveTo>
                <a:lnTo>
                  <a:pt x="17275" y="17243"/>
                </a:lnTo>
                <a:lnTo>
                  <a:pt x="17275" y="0"/>
                </a:lnTo>
                <a:lnTo>
                  <a:pt x="0" y="0"/>
                </a:lnTo>
                <a:lnTo>
                  <a:pt x="0" y="17243"/>
                </a:lnTo>
                <a:close/>
              </a:path>
            </a:pathLst>
          </a:custGeom>
          <a:solidFill>
            <a:srgbClr val="154677"/>
          </a:solidFill>
        </p:spPr>
        <p:txBody>
          <a:bodyPr wrap="square" lIns="0" tIns="0" rIns="0" bIns="0" rtlCol="0"/>
          <a:lstStyle/>
          <a:p>
            <a:endParaRPr sz="1798"/>
          </a:p>
        </p:txBody>
      </p:sp>
      <p:sp>
        <p:nvSpPr>
          <p:cNvPr id="7" name="object 7"/>
          <p:cNvSpPr/>
          <p:nvPr/>
        </p:nvSpPr>
        <p:spPr>
          <a:xfrm>
            <a:off x="920341" y="2469353"/>
            <a:ext cx="17775" cy="17775"/>
          </a:xfrm>
          <a:custGeom>
            <a:avLst/>
            <a:gdLst/>
            <a:ahLst/>
            <a:cxnLst/>
            <a:rect l="l" t="t" r="r" b="b"/>
            <a:pathLst>
              <a:path w="17780" h="17780">
                <a:moveTo>
                  <a:pt x="0" y="17243"/>
                </a:moveTo>
                <a:lnTo>
                  <a:pt x="17275" y="17243"/>
                </a:lnTo>
                <a:lnTo>
                  <a:pt x="17275" y="0"/>
                </a:lnTo>
                <a:lnTo>
                  <a:pt x="0" y="0"/>
                </a:lnTo>
                <a:lnTo>
                  <a:pt x="0" y="17243"/>
                </a:lnTo>
                <a:close/>
              </a:path>
            </a:pathLst>
          </a:custGeom>
          <a:solidFill>
            <a:srgbClr val="154677"/>
          </a:solidFill>
        </p:spPr>
        <p:txBody>
          <a:bodyPr wrap="square" lIns="0" tIns="0" rIns="0" bIns="0" rtlCol="0"/>
          <a:lstStyle/>
          <a:p>
            <a:endParaRPr sz="1798"/>
          </a:p>
        </p:txBody>
      </p:sp>
      <p:sp>
        <p:nvSpPr>
          <p:cNvPr id="8" name="object 8"/>
          <p:cNvSpPr/>
          <p:nvPr/>
        </p:nvSpPr>
        <p:spPr>
          <a:xfrm>
            <a:off x="868528" y="2383156"/>
            <a:ext cx="17775" cy="17775"/>
          </a:xfrm>
          <a:custGeom>
            <a:avLst/>
            <a:gdLst/>
            <a:ahLst/>
            <a:cxnLst/>
            <a:rect l="l" t="t" r="r" b="b"/>
            <a:pathLst>
              <a:path w="17780" h="17780">
                <a:moveTo>
                  <a:pt x="0" y="17243"/>
                </a:moveTo>
                <a:lnTo>
                  <a:pt x="17275" y="17243"/>
                </a:lnTo>
                <a:lnTo>
                  <a:pt x="17275" y="0"/>
                </a:lnTo>
                <a:lnTo>
                  <a:pt x="0" y="0"/>
                </a:lnTo>
                <a:lnTo>
                  <a:pt x="0" y="17243"/>
                </a:lnTo>
                <a:close/>
              </a:path>
            </a:pathLst>
          </a:custGeom>
          <a:solidFill>
            <a:srgbClr val="154677"/>
          </a:solidFill>
        </p:spPr>
        <p:txBody>
          <a:bodyPr wrap="square" lIns="0" tIns="0" rIns="0" bIns="0" rtlCol="0"/>
          <a:lstStyle/>
          <a:p>
            <a:endParaRPr sz="1798"/>
          </a:p>
        </p:txBody>
      </p:sp>
      <p:sp>
        <p:nvSpPr>
          <p:cNvPr id="9" name="object 9"/>
          <p:cNvSpPr/>
          <p:nvPr/>
        </p:nvSpPr>
        <p:spPr>
          <a:xfrm>
            <a:off x="937612" y="2383156"/>
            <a:ext cx="17775" cy="17775"/>
          </a:xfrm>
          <a:custGeom>
            <a:avLst/>
            <a:gdLst/>
            <a:ahLst/>
            <a:cxnLst/>
            <a:rect l="l" t="t" r="r" b="b"/>
            <a:pathLst>
              <a:path w="17780" h="17780">
                <a:moveTo>
                  <a:pt x="0" y="17243"/>
                </a:moveTo>
                <a:lnTo>
                  <a:pt x="17275" y="17243"/>
                </a:lnTo>
                <a:lnTo>
                  <a:pt x="17275" y="0"/>
                </a:lnTo>
                <a:lnTo>
                  <a:pt x="0" y="0"/>
                </a:lnTo>
                <a:lnTo>
                  <a:pt x="0" y="17243"/>
                </a:lnTo>
                <a:close/>
              </a:path>
            </a:pathLst>
          </a:custGeom>
          <a:solidFill>
            <a:srgbClr val="154677"/>
          </a:solidFill>
        </p:spPr>
        <p:txBody>
          <a:bodyPr wrap="square" lIns="0" tIns="0" rIns="0" bIns="0" rtlCol="0"/>
          <a:lstStyle/>
          <a:p>
            <a:endParaRPr sz="1798"/>
          </a:p>
        </p:txBody>
      </p:sp>
      <p:sp>
        <p:nvSpPr>
          <p:cNvPr id="10" name="object 10"/>
          <p:cNvSpPr/>
          <p:nvPr/>
        </p:nvSpPr>
        <p:spPr>
          <a:xfrm>
            <a:off x="954883" y="2434874"/>
            <a:ext cx="17775" cy="17775"/>
          </a:xfrm>
          <a:custGeom>
            <a:avLst/>
            <a:gdLst/>
            <a:ahLst/>
            <a:cxnLst/>
            <a:rect l="l" t="t" r="r" b="b"/>
            <a:pathLst>
              <a:path w="17780" h="17780">
                <a:moveTo>
                  <a:pt x="0" y="17243"/>
                </a:moveTo>
                <a:lnTo>
                  <a:pt x="17275" y="17243"/>
                </a:lnTo>
                <a:lnTo>
                  <a:pt x="17275" y="0"/>
                </a:lnTo>
                <a:lnTo>
                  <a:pt x="0" y="0"/>
                </a:lnTo>
                <a:lnTo>
                  <a:pt x="0" y="17243"/>
                </a:lnTo>
                <a:close/>
              </a:path>
            </a:pathLst>
          </a:custGeom>
          <a:solidFill>
            <a:srgbClr val="154677"/>
          </a:solidFill>
        </p:spPr>
        <p:txBody>
          <a:bodyPr wrap="square" lIns="0" tIns="0" rIns="0" bIns="0" rtlCol="0"/>
          <a:lstStyle/>
          <a:p>
            <a:endParaRPr sz="1798"/>
          </a:p>
        </p:txBody>
      </p:sp>
      <p:sp>
        <p:nvSpPr>
          <p:cNvPr id="11" name="object 11"/>
          <p:cNvSpPr/>
          <p:nvPr/>
        </p:nvSpPr>
        <p:spPr>
          <a:xfrm>
            <a:off x="903070" y="2417634"/>
            <a:ext cx="17775" cy="17775"/>
          </a:xfrm>
          <a:custGeom>
            <a:avLst/>
            <a:gdLst/>
            <a:ahLst/>
            <a:cxnLst/>
            <a:rect l="l" t="t" r="r" b="b"/>
            <a:pathLst>
              <a:path w="17780" h="17780">
                <a:moveTo>
                  <a:pt x="0" y="17243"/>
                </a:moveTo>
                <a:lnTo>
                  <a:pt x="17275" y="17243"/>
                </a:lnTo>
                <a:lnTo>
                  <a:pt x="17275" y="0"/>
                </a:lnTo>
                <a:lnTo>
                  <a:pt x="0" y="0"/>
                </a:lnTo>
                <a:lnTo>
                  <a:pt x="0" y="17243"/>
                </a:lnTo>
                <a:close/>
              </a:path>
            </a:pathLst>
          </a:custGeom>
          <a:solidFill>
            <a:srgbClr val="154677"/>
          </a:solidFill>
        </p:spPr>
        <p:txBody>
          <a:bodyPr wrap="square" lIns="0" tIns="0" rIns="0" bIns="0" rtlCol="0"/>
          <a:lstStyle/>
          <a:p>
            <a:endParaRPr sz="1798"/>
          </a:p>
        </p:txBody>
      </p:sp>
      <p:sp>
        <p:nvSpPr>
          <p:cNvPr id="12" name="object 12"/>
          <p:cNvSpPr/>
          <p:nvPr/>
        </p:nvSpPr>
        <p:spPr>
          <a:xfrm>
            <a:off x="961741" y="2141820"/>
            <a:ext cx="322496" cy="448828"/>
          </a:xfrm>
          <a:custGeom>
            <a:avLst/>
            <a:gdLst/>
            <a:ahLst/>
            <a:cxnLst/>
            <a:rect l="l" t="t" r="r" b="b"/>
            <a:pathLst>
              <a:path w="322580" h="448944">
                <a:moveTo>
                  <a:pt x="138605" y="340061"/>
                </a:moveTo>
                <a:lnTo>
                  <a:pt x="116105" y="340061"/>
                </a:lnTo>
                <a:lnTo>
                  <a:pt x="121648" y="342288"/>
                </a:lnTo>
                <a:lnTo>
                  <a:pt x="125823" y="347102"/>
                </a:lnTo>
                <a:lnTo>
                  <a:pt x="132949" y="359400"/>
                </a:lnTo>
                <a:lnTo>
                  <a:pt x="136836" y="373381"/>
                </a:lnTo>
                <a:lnTo>
                  <a:pt x="138455" y="384911"/>
                </a:lnTo>
                <a:lnTo>
                  <a:pt x="138779" y="389852"/>
                </a:lnTo>
                <a:lnTo>
                  <a:pt x="138265" y="395888"/>
                </a:lnTo>
                <a:lnTo>
                  <a:pt x="138143" y="399552"/>
                </a:lnTo>
                <a:lnTo>
                  <a:pt x="133237" y="439859"/>
                </a:lnTo>
                <a:lnTo>
                  <a:pt x="133237" y="444530"/>
                </a:lnTo>
                <a:lnTo>
                  <a:pt x="135972" y="447835"/>
                </a:lnTo>
                <a:lnTo>
                  <a:pt x="139787" y="448338"/>
                </a:lnTo>
                <a:lnTo>
                  <a:pt x="144466" y="448481"/>
                </a:lnTo>
                <a:lnTo>
                  <a:pt x="146697" y="445751"/>
                </a:lnTo>
                <a:lnTo>
                  <a:pt x="147705" y="442662"/>
                </a:lnTo>
                <a:lnTo>
                  <a:pt x="147921" y="442662"/>
                </a:lnTo>
                <a:lnTo>
                  <a:pt x="147921" y="442302"/>
                </a:lnTo>
                <a:lnTo>
                  <a:pt x="148065" y="442302"/>
                </a:lnTo>
                <a:lnTo>
                  <a:pt x="148281" y="441584"/>
                </a:lnTo>
                <a:lnTo>
                  <a:pt x="148569" y="440362"/>
                </a:lnTo>
                <a:lnTo>
                  <a:pt x="151459" y="425308"/>
                </a:lnTo>
                <a:lnTo>
                  <a:pt x="152906" y="412826"/>
                </a:lnTo>
                <a:lnTo>
                  <a:pt x="153350" y="405228"/>
                </a:lnTo>
                <a:lnTo>
                  <a:pt x="153309" y="389350"/>
                </a:lnTo>
                <a:lnTo>
                  <a:pt x="153104" y="386404"/>
                </a:lnTo>
                <a:lnTo>
                  <a:pt x="151262" y="370697"/>
                </a:lnTo>
                <a:lnTo>
                  <a:pt x="147822" y="357206"/>
                </a:lnTo>
                <a:lnTo>
                  <a:pt x="142829" y="345938"/>
                </a:lnTo>
                <a:lnTo>
                  <a:pt x="138605" y="340061"/>
                </a:lnTo>
                <a:close/>
              </a:path>
              <a:path w="322580" h="448944">
                <a:moveTo>
                  <a:pt x="250037" y="15160"/>
                </a:moveTo>
                <a:lnTo>
                  <a:pt x="167788" y="15160"/>
                </a:lnTo>
                <a:lnTo>
                  <a:pt x="205517" y="18113"/>
                </a:lnTo>
                <a:lnTo>
                  <a:pt x="237322" y="26180"/>
                </a:lnTo>
                <a:lnTo>
                  <a:pt x="282670" y="57407"/>
                </a:lnTo>
                <a:lnTo>
                  <a:pt x="301169" y="94256"/>
                </a:lnTo>
                <a:lnTo>
                  <a:pt x="307359" y="144847"/>
                </a:lnTo>
                <a:lnTo>
                  <a:pt x="305985" y="167873"/>
                </a:lnTo>
                <a:lnTo>
                  <a:pt x="302033" y="184364"/>
                </a:lnTo>
                <a:lnTo>
                  <a:pt x="296083" y="196922"/>
                </a:lnTo>
                <a:lnTo>
                  <a:pt x="288716" y="208146"/>
                </a:lnTo>
                <a:lnTo>
                  <a:pt x="282878" y="216556"/>
                </a:lnTo>
                <a:lnTo>
                  <a:pt x="276938" y="226333"/>
                </a:lnTo>
                <a:lnTo>
                  <a:pt x="271093" y="238225"/>
                </a:lnTo>
                <a:lnTo>
                  <a:pt x="265538" y="252980"/>
                </a:lnTo>
                <a:lnTo>
                  <a:pt x="262160" y="279995"/>
                </a:lnTo>
                <a:lnTo>
                  <a:pt x="262087" y="281217"/>
                </a:lnTo>
                <a:lnTo>
                  <a:pt x="266051" y="311806"/>
                </a:lnTo>
                <a:lnTo>
                  <a:pt x="274821" y="342681"/>
                </a:lnTo>
                <a:lnTo>
                  <a:pt x="285621" y="370525"/>
                </a:lnTo>
                <a:lnTo>
                  <a:pt x="285909" y="371603"/>
                </a:lnTo>
                <a:lnTo>
                  <a:pt x="286485" y="372609"/>
                </a:lnTo>
                <a:lnTo>
                  <a:pt x="286989" y="373686"/>
                </a:lnTo>
                <a:lnTo>
                  <a:pt x="290588" y="382093"/>
                </a:lnTo>
                <a:lnTo>
                  <a:pt x="294259" y="389350"/>
                </a:lnTo>
                <a:lnTo>
                  <a:pt x="296994" y="395026"/>
                </a:lnTo>
                <a:lnTo>
                  <a:pt x="297138" y="395385"/>
                </a:lnTo>
                <a:lnTo>
                  <a:pt x="298218" y="397468"/>
                </a:lnTo>
                <a:lnTo>
                  <a:pt x="299082" y="399552"/>
                </a:lnTo>
                <a:lnTo>
                  <a:pt x="302537" y="406737"/>
                </a:lnTo>
                <a:lnTo>
                  <a:pt x="304624" y="410401"/>
                </a:lnTo>
                <a:lnTo>
                  <a:pt x="309447" y="411623"/>
                </a:lnTo>
                <a:lnTo>
                  <a:pt x="313406" y="409324"/>
                </a:lnTo>
                <a:lnTo>
                  <a:pt x="319452" y="405228"/>
                </a:lnTo>
                <a:lnTo>
                  <a:pt x="317365" y="399552"/>
                </a:lnTo>
                <a:lnTo>
                  <a:pt x="315277" y="395888"/>
                </a:lnTo>
                <a:lnTo>
                  <a:pt x="306496" y="381590"/>
                </a:lnTo>
                <a:lnTo>
                  <a:pt x="294793" y="354952"/>
                </a:lnTo>
                <a:lnTo>
                  <a:pt x="283381" y="321955"/>
                </a:lnTo>
                <a:lnTo>
                  <a:pt x="276706" y="287827"/>
                </a:lnTo>
                <a:lnTo>
                  <a:pt x="279215" y="257794"/>
                </a:lnTo>
                <a:lnTo>
                  <a:pt x="284193" y="244576"/>
                </a:lnTo>
                <a:lnTo>
                  <a:pt x="289454" y="233904"/>
                </a:lnTo>
                <a:lnTo>
                  <a:pt x="294904" y="224957"/>
                </a:lnTo>
                <a:lnTo>
                  <a:pt x="300449" y="216912"/>
                </a:lnTo>
                <a:lnTo>
                  <a:pt x="308793" y="204355"/>
                </a:lnTo>
                <a:lnTo>
                  <a:pt x="315700" y="189959"/>
                </a:lnTo>
                <a:lnTo>
                  <a:pt x="320380" y="170970"/>
                </a:lnTo>
                <a:lnTo>
                  <a:pt x="322030" y="144847"/>
                </a:lnTo>
                <a:lnTo>
                  <a:pt x="321958" y="143267"/>
                </a:lnTo>
                <a:lnTo>
                  <a:pt x="314962" y="89038"/>
                </a:lnTo>
                <a:lnTo>
                  <a:pt x="293899" y="47779"/>
                </a:lnTo>
                <a:lnTo>
                  <a:pt x="260364" y="20044"/>
                </a:lnTo>
                <a:lnTo>
                  <a:pt x="250037" y="15160"/>
                </a:lnTo>
                <a:close/>
              </a:path>
              <a:path w="322580" h="448944">
                <a:moveTo>
                  <a:pt x="167572" y="0"/>
                </a:moveTo>
                <a:lnTo>
                  <a:pt x="165340" y="0"/>
                </a:lnTo>
                <a:lnTo>
                  <a:pt x="132356" y="2862"/>
                </a:lnTo>
                <a:lnTo>
                  <a:pt x="78642" y="25643"/>
                </a:lnTo>
                <a:lnTo>
                  <a:pt x="40509" y="74258"/>
                </a:lnTo>
                <a:lnTo>
                  <a:pt x="27458" y="127502"/>
                </a:lnTo>
                <a:lnTo>
                  <a:pt x="27856" y="143267"/>
                </a:lnTo>
                <a:lnTo>
                  <a:pt x="29080" y="150667"/>
                </a:lnTo>
                <a:lnTo>
                  <a:pt x="30232" y="157277"/>
                </a:lnTo>
                <a:lnTo>
                  <a:pt x="30232" y="163097"/>
                </a:lnTo>
                <a:lnTo>
                  <a:pt x="16771" y="194495"/>
                </a:lnTo>
                <a:lnTo>
                  <a:pt x="9413" y="203990"/>
                </a:lnTo>
                <a:lnTo>
                  <a:pt x="3527" y="213014"/>
                </a:lnTo>
                <a:lnTo>
                  <a:pt x="69" y="221795"/>
                </a:lnTo>
                <a:lnTo>
                  <a:pt x="0" y="230563"/>
                </a:lnTo>
                <a:lnTo>
                  <a:pt x="1439" y="236886"/>
                </a:lnTo>
                <a:lnTo>
                  <a:pt x="5902" y="241915"/>
                </a:lnTo>
                <a:lnTo>
                  <a:pt x="13820" y="245508"/>
                </a:lnTo>
                <a:lnTo>
                  <a:pt x="19003" y="247951"/>
                </a:lnTo>
                <a:lnTo>
                  <a:pt x="20586" y="250178"/>
                </a:lnTo>
                <a:lnTo>
                  <a:pt x="20730" y="251256"/>
                </a:lnTo>
                <a:lnTo>
                  <a:pt x="20730" y="251759"/>
                </a:lnTo>
                <a:lnTo>
                  <a:pt x="20082" y="253267"/>
                </a:lnTo>
                <a:lnTo>
                  <a:pt x="18355" y="254704"/>
                </a:lnTo>
                <a:lnTo>
                  <a:pt x="16987" y="256429"/>
                </a:lnTo>
                <a:lnTo>
                  <a:pt x="16627" y="256932"/>
                </a:lnTo>
                <a:lnTo>
                  <a:pt x="14180" y="261386"/>
                </a:lnTo>
                <a:lnTo>
                  <a:pt x="14396" y="266057"/>
                </a:lnTo>
                <a:lnTo>
                  <a:pt x="21594" y="272092"/>
                </a:lnTo>
                <a:lnTo>
                  <a:pt x="23177" y="272810"/>
                </a:lnTo>
                <a:lnTo>
                  <a:pt x="23321" y="273457"/>
                </a:lnTo>
                <a:lnTo>
                  <a:pt x="23537" y="273960"/>
                </a:lnTo>
                <a:lnTo>
                  <a:pt x="23177" y="275397"/>
                </a:lnTo>
                <a:lnTo>
                  <a:pt x="21954" y="277768"/>
                </a:lnTo>
                <a:lnTo>
                  <a:pt x="17275" y="285528"/>
                </a:lnTo>
                <a:lnTo>
                  <a:pt x="23537" y="291204"/>
                </a:lnTo>
                <a:lnTo>
                  <a:pt x="33687" y="301047"/>
                </a:lnTo>
                <a:lnTo>
                  <a:pt x="36278" y="303993"/>
                </a:lnTo>
                <a:lnTo>
                  <a:pt x="36854" y="305358"/>
                </a:lnTo>
                <a:lnTo>
                  <a:pt x="36998" y="305861"/>
                </a:lnTo>
                <a:lnTo>
                  <a:pt x="35126" y="312112"/>
                </a:lnTo>
                <a:lnTo>
                  <a:pt x="33940" y="318093"/>
                </a:lnTo>
                <a:lnTo>
                  <a:pt x="64135" y="349186"/>
                </a:lnTo>
                <a:lnTo>
                  <a:pt x="66510" y="349186"/>
                </a:lnTo>
                <a:lnTo>
                  <a:pt x="71909" y="348683"/>
                </a:lnTo>
                <a:lnTo>
                  <a:pt x="72053" y="348683"/>
                </a:lnTo>
                <a:lnTo>
                  <a:pt x="78603" y="347462"/>
                </a:lnTo>
                <a:lnTo>
                  <a:pt x="88320" y="345019"/>
                </a:lnTo>
                <a:lnTo>
                  <a:pt x="99190" y="341067"/>
                </a:lnTo>
                <a:lnTo>
                  <a:pt x="104372" y="340061"/>
                </a:lnTo>
                <a:lnTo>
                  <a:pt x="138605" y="340061"/>
                </a:lnTo>
                <a:lnTo>
                  <a:pt x="136332" y="336900"/>
                </a:lnTo>
                <a:lnTo>
                  <a:pt x="133265" y="334169"/>
                </a:lnTo>
                <a:lnTo>
                  <a:pt x="57585" y="334169"/>
                </a:lnTo>
                <a:lnTo>
                  <a:pt x="53266" y="332589"/>
                </a:lnTo>
                <a:lnTo>
                  <a:pt x="47867" y="325045"/>
                </a:lnTo>
                <a:lnTo>
                  <a:pt x="48731" y="318794"/>
                </a:lnTo>
                <a:lnTo>
                  <a:pt x="49954" y="315345"/>
                </a:lnTo>
                <a:lnTo>
                  <a:pt x="51774" y="307069"/>
                </a:lnTo>
                <a:lnTo>
                  <a:pt x="50962" y="300329"/>
                </a:lnTo>
                <a:lnTo>
                  <a:pt x="47019" y="293642"/>
                </a:lnTo>
                <a:lnTo>
                  <a:pt x="39445" y="285528"/>
                </a:lnTo>
                <a:lnTo>
                  <a:pt x="36494" y="282797"/>
                </a:lnTo>
                <a:lnTo>
                  <a:pt x="36638" y="282079"/>
                </a:lnTo>
                <a:lnTo>
                  <a:pt x="36854" y="281217"/>
                </a:lnTo>
                <a:lnTo>
                  <a:pt x="37358" y="280714"/>
                </a:lnTo>
                <a:lnTo>
                  <a:pt x="38581" y="280570"/>
                </a:lnTo>
                <a:lnTo>
                  <a:pt x="39949" y="280355"/>
                </a:lnTo>
                <a:lnTo>
                  <a:pt x="41821" y="280355"/>
                </a:lnTo>
                <a:lnTo>
                  <a:pt x="43188" y="280211"/>
                </a:lnTo>
                <a:lnTo>
                  <a:pt x="48371" y="279995"/>
                </a:lnTo>
                <a:lnTo>
                  <a:pt x="52402" y="276547"/>
                </a:lnTo>
                <a:lnTo>
                  <a:pt x="52239" y="273457"/>
                </a:lnTo>
                <a:lnTo>
                  <a:pt x="52186" y="268787"/>
                </a:lnTo>
                <a:lnTo>
                  <a:pt x="49217" y="264835"/>
                </a:lnTo>
                <a:lnTo>
                  <a:pt x="33039" y="264835"/>
                </a:lnTo>
                <a:lnTo>
                  <a:pt x="32319" y="264188"/>
                </a:lnTo>
                <a:lnTo>
                  <a:pt x="31815" y="263470"/>
                </a:lnTo>
                <a:lnTo>
                  <a:pt x="33903" y="260740"/>
                </a:lnTo>
                <a:lnTo>
                  <a:pt x="36854" y="255567"/>
                </a:lnTo>
                <a:lnTo>
                  <a:pt x="35990" y="249172"/>
                </a:lnTo>
                <a:lnTo>
                  <a:pt x="34910" y="242059"/>
                </a:lnTo>
                <a:lnTo>
                  <a:pt x="29728" y="236383"/>
                </a:lnTo>
                <a:lnTo>
                  <a:pt x="20586" y="231928"/>
                </a:lnTo>
                <a:lnTo>
                  <a:pt x="16123" y="229701"/>
                </a:lnTo>
                <a:lnTo>
                  <a:pt x="15260" y="227977"/>
                </a:lnTo>
                <a:lnTo>
                  <a:pt x="15044" y="227258"/>
                </a:lnTo>
                <a:lnTo>
                  <a:pt x="15857" y="222956"/>
                </a:lnTo>
                <a:lnTo>
                  <a:pt x="19120" y="217199"/>
                </a:lnTo>
                <a:lnTo>
                  <a:pt x="23799" y="210688"/>
                </a:lnTo>
                <a:lnTo>
                  <a:pt x="32175" y="199812"/>
                </a:lnTo>
                <a:lnTo>
                  <a:pt x="39268" y="189157"/>
                </a:lnTo>
                <a:lnTo>
                  <a:pt x="43080" y="180637"/>
                </a:lnTo>
                <a:lnTo>
                  <a:pt x="44626" y="174987"/>
                </a:lnTo>
                <a:lnTo>
                  <a:pt x="44916" y="172940"/>
                </a:lnTo>
                <a:lnTo>
                  <a:pt x="45250" y="170970"/>
                </a:lnTo>
                <a:lnTo>
                  <a:pt x="45320" y="170322"/>
                </a:lnTo>
                <a:lnTo>
                  <a:pt x="45627" y="164552"/>
                </a:lnTo>
                <a:lnTo>
                  <a:pt x="45128" y="154531"/>
                </a:lnTo>
                <a:lnTo>
                  <a:pt x="43044" y="140536"/>
                </a:lnTo>
                <a:lnTo>
                  <a:pt x="42655" y="127179"/>
                </a:lnTo>
                <a:lnTo>
                  <a:pt x="54321" y="80661"/>
                </a:lnTo>
                <a:lnTo>
                  <a:pt x="88153" y="37711"/>
                </a:lnTo>
                <a:lnTo>
                  <a:pt x="136135" y="17674"/>
                </a:lnTo>
                <a:lnTo>
                  <a:pt x="165700" y="15160"/>
                </a:lnTo>
                <a:lnTo>
                  <a:pt x="250037" y="15160"/>
                </a:lnTo>
                <a:lnTo>
                  <a:pt x="246391" y="13435"/>
                </a:lnTo>
                <a:lnTo>
                  <a:pt x="229298" y="7749"/>
                </a:lnTo>
                <a:lnTo>
                  <a:pt x="210437" y="3619"/>
                </a:lnTo>
                <a:lnTo>
                  <a:pt x="189848" y="1038"/>
                </a:lnTo>
                <a:lnTo>
                  <a:pt x="167572" y="0"/>
                </a:lnTo>
                <a:close/>
              </a:path>
              <a:path w="322580" h="448944">
                <a:moveTo>
                  <a:pt x="108691" y="325045"/>
                </a:moveTo>
                <a:lnTo>
                  <a:pt x="102789" y="325045"/>
                </a:lnTo>
                <a:lnTo>
                  <a:pt x="96238" y="326266"/>
                </a:lnTo>
                <a:lnTo>
                  <a:pt x="88320" y="328996"/>
                </a:lnTo>
                <a:lnTo>
                  <a:pt x="80504" y="331592"/>
                </a:lnTo>
                <a:lnTo>
                  <a:pt x="70685" y="333667"/>
                </a:lnTo>
                <a:lnTo>
                  <a:pt x="66006" y="334169"/>
                </a:lnTo>
                <a:lnTo>
                  <a:pt x="133265" y="334169"/>
                </a:lnTo>
                <a:lnTo>
                  <a:pt x="130505" y="331713"/>
                </a:lnTo>
                <a:lnTo>
                  <a:pt x="123942" y="328008"/>
                </a:lnTo>
                <a:lnTo>
                  <a:pt x="116664" y="325786"/>
                </a:lnTo>
                <a:lnTo>
                  <a:pt x="108691" y="325045"/>
                </a:lnTo>
                <a:close/>
              </a:path>
              <a:path w="322580" h="448944">
                <a:moveTo>
                  <a:pt x="48947" y="264476"/>
                </a:moveTo>
                <a:lnTo>
                  <a:pt x="37358" y="264476"/>
                </a:lnTo>
                <a:lnTo>
                  <a:pt x="34766" y="264835"/>
                </a:lnTo>
                <a:lnTo>
                  <a:pt x="49217" y="264835"/>
                </a:lnTo>
                <a:lnTo>
                  <a:pt x="48947" y="264476"/>
                </a:lnTo>
                <a:close/>
              </a:path>
            </a:pathLst>
          </a:custGeom>
          <a:solidFill>
            <a:srgbClr val="154677"/>
          </a:solidFill>
        </p:spPr>
        <p:txBody>
          <a:bodyPr wrap="square" lIns="0" tIns="0" rIns="0" bIns="0" rtlCol="0"/>
          <a:lstStyle/>
          <a:p>
            <a:endParaRPr sz="1798"/>
          </a:p>
        </p:txBody>
      </p:sp>
      <p:sp>
        <p:nvSpPr>
          <p:cNvPr id="13" name="object 13"/>
          <p:cNvSpPr txBox="1"/>
          <p:nvPr/>
        </p:nvSpPr>
        <p:spPr>
          <a:xfrm>
            <a:off x="871906" y="2870768"/>
            <a:ext cx="3241324" cy="2017216"/>
          </a:xfrm>
          <a:prstGeom prst="rect">
            <a:avLst/>
          </a:prstGeom>
        </p:spPr>
        <p:txBody>
          <a:bodyPr vert="horz" wrap="square" lIns="0" tIns="11427" rIns="0" bIns="0" rtlCol="0">
            <a:spAutoFit/>
          </a:bodyPr>
          <a:lstStyle/>
          <a:p>
            <a:pPr marL="12696" marR="240593">
              <a:spcBef>
                <a:spcPts val="90"/>
              </a:spcBef>
            </a:pPr>
            <a:r>
              <a:rPr sz="1600" spc="-15" dirty="0">
                <a:latin typeface="Arial"/>
                <a:cs typeface="Arial"/>
              </a:rPr>
              <a:t>Employees </a:t>
            </a:r>
            <a:r>
              <a:rPr sz="1600" spc="-20" dirty="0">
                <a:latin typeface="Arial"/>
                <a:cs typeface="Arial"/>
              </a:rPr>
              <a:t>who </a:t>
            </a:r>
            <a:r>
              <a:rPr sz="1600" spc="-10" dirty="0">
                <a:latin typeface="Arial"/>
                <a:cs typeface="Arial"/>
              </a:rPr>
              <a:t>have tested  positive </a:t>
            </a:r>
            <a:r>
              <a:rPr sz="1600" spc="-15" dirty="0">
                <a:latin typeface="Arial"/>
                <a:cs typeface="Arial"/>
              </a:rPr>
              <a:t>and </a:t>
            </a:r>
            <a:r>
              <a:rPr sz="1600" spc="-10" dirty="0">
                <a:latin typeface="Arial"/>
                <a:cs typeface="Arial"/>
              </a:rPr>
              <a:t>have </a:t>
            </a:r>
            <a:r>
              <a:rPr sz="1600" spc="-15" dirty="0">
                <a:latin typeface="Arial"/>
                <a:cs typeface="Arial"/>
              </a:rPr>
              <a:t>experienced  symptoms </a:t>
            </a:r>
            <a:r>
              <a:rPr sz="1600" spc="-10" dirty="0">
                <a:latin typeface="Arial"/>
                <a:cs typeface="Arial"/>
              </a:rPr>
              <a:t>can </a:t>
            </a:r>
            <a:r>
              <a:rPr sz="1600" spc="-15" dirty="0">
                <a:latin typeface="Arial"/>
                <a:cs typeface="Arial"/>
              </a:rPr>
              <a:t>return </a:t>
            </a:r>
            <a:r>
              <a:rPr sz="1600" spc="-5" dirty="0">
                <a:latin typeface="Arial"/>
                <a:cs typeface="Arial"/>
              </a:rPr>
              <a:t>to</a:t>
            </a:r>
            <a:r>
              <a:rPr sz="1600" spc="100" dirty="0">
                <a:latin typeface="Arial"/>
                <a:cs typeface="Arial"/>
              </a:rPr>
              <a:t> </a:t>
            </a:r>
            <a:r>
              <a:rPr sz="1600" spc="-10" dirty="0">
                <a:latin typeface="Arial"/>
                <a:cs typeface="Arial"/>
              </a:rPr>
              <a:t>work:</a:t>
            </a:r>
            <a:endParaRPr sz="1600" dirty="0">
              <a:latin typeface="Arial"/>
              <a:cs typeface="Arial"/>
            </a:endParaRPr>
          </a:p>
          <a:p>
            <a:pPr marL="259001" marR="717335" indent="-137119">
              <a:spcBef>
                <a:spcPts val="990"/>
              </a:spcBef>
              <a:buChar char="•"/>
              <a:tabLst>
                <a:tab pos="259637" algn="l"/>
              </a:tabLst>
            </a:pPr>
            <a:endParaRPr lang="en-US" sz="1600" spc="-5" dirty="0">
              <a:latin typeface="Arial"/>
              <a:cs typeface="Arial"/>
            </a:endParaRPr>
          </a:p>
          <a:p>
            <a:pPr marL="259001" marR="717335" indent="-137119">
              <a:spcBef>
                <a:spcPts val="1200"/>
              </a:spcBef>
              <a:buChar char="•"/>
              <a:tabLst>
                <a:tab pos="259637" algn="l"/>
              </a:tabLst>
            </a:pPr>
            <a:r>
              <a:rPr sz="1600" b="1" spc="-5" dirty="0">
                <a:latin typeface="Arial"/>
                <a:cs typeface="Arial"/>
              </a:rPr>
              <a:t>&gt;1 </a:t>
            </a:r>
            <a:r>
              <a:rPr sz="1600" b="1" spc="-15" dirty="0">
                <a:latin typeface="Arial"/>
                <a:cs typeface="Arial"/>
              </a:rPr>
              <a:t>day from recovery  </a:t>
            </a:r>
            <a:endParaRPr lang="en-US" sz="1600" b="1" spc="-15" dirty="0">
              <a:latin typeface="Arial"/>
              <a:cs typeface="Arial"/>
            </a:endParaRPr>
          </a:p>
          <a:p>
            <a:pPr marL="121882" marR="717335">
              <a:tabLst>
                <a:tab pos="259637" algn="l"/>
              </a:tabLst>
            </a:pPr>
            <a:r>
              <a:rPr sz="1600" b="1" spc="-10" dirty="0">
                <a:latin typeface="Arial"/>
                <a:cs typeface="Arial"/>
              </a:rPr>
              <a:t>or</a:t>
            </a:r>
            <a:endParaRPr sz="1600" b="1" dirty="0">
              <a:latin typeface="Arial"/>
              <a:cs typeface="Arial"/>
            </a:endParaRPr>
          </a:p>
          <a:p>
            <a:pPr marL="259001" indent="-137119">
              <a:buChar char="•"/>
              <a:tabLst>
                <a:tab pos="259637" algn="l"/>
              </a:tabLst>
            </a:pPr>
            <a:r>
              <a:rPr sz="1600" b="1" spc="-10" dirty="0">
                <a:latin typeface="Arial"/>
                <a:cs typeface="Arial"/>
              </a:rPr>
              <a:t>&gt;10 </a:t>
            </a:r>
            <a:r>
              <a:rPr sz="1600" b="1" spc="-25" dirty="0">
                <a:latin typeface="Arial"/>
                <a:cs typeface="Arial"/>
              </a:rPr>
              <a:t>days </a:t>
            </a:r>
            <a:r>
              <a:rPr sz="1600" b="1" spc="-10" dirty="0">
                <a:latin typeface="Arial"/>
                <a:cs typeface="Arial"/>
              </a:rPr>
              <a:t>from </a:t>
            </a:r>
            <a:r>
              <a:rPr sz="1600" b="1" spc="-15" dirty="0">
                <a:latin typeface="Arial"/>
                <a:cs typeface="Arial"/>
              </a:rPr>
              <a:t>symptom</a:t>
            </a:r>
            <a:r>
              <a:rPr sz="1600" b="1" spc="125" dirty="0">
                <a:latin typeface="Arial"/>
                <a:cs typeface="Arial"/>
              </a:rPr>
              <a:t> </a:t>
            </a:r>
            <a:r>
              <a:rPr sz="1600" b="1" spc="-10" dirty="0">
                <a:latin typeface="Arial"/>
                <a:cs typeface="Arial"/>
              </a:rPr>
              <a:t>onset</a:t>
            </a:r>
            <a:endParaRPr sz="1600" b="1" dirty="0">
              <a:latin typeface="Arial"/>
              <a:cs typeface="Arial"/>
            </a:endParaRPr>
          </a:p>
        </p:txBody>
      </p:sp>
      <p:sp>
        <p:nvSpPr>
          <p:cNvPr id="14" name="object 14"/>
          <p:cNvSpPr/>
          <p:nvPr/>
        </p:nvSpPr>
        <p:spPr>
          <a:xfrm>
            <a:off x="5363990" y="2373069"/>
            <a:ext cx="402485" cy="169501"/>
          </a:xfrm>
          <a:custGeom>
            <a:avLst/>
            <a:gdLst/>
            <a:ahLst/>
            <a:cxnLst/>
            <a:rect l="l" t="t" r="r" b="b"/>
            <a:pathLst>
              <a:path w="402589" h="169544">
                <a:moveTo>
                  <a:pt x="143986" y="0"/>
                </a:moveTo>
                <a:lnTo>
                  <a:pt x="107405" y="0"/>
                </a:lnTo>
                <a:lnTo>
                  <a:pt x="65625" y="9484"/>
                </a:lnTo>
                <a:lnTo>
                  <a:pt x="31465" y="35359"/>
                </a:lnTo>
                <a:lnTo>
                  <a:pt x="8412" y="73755"/>
                </a:lnTo>
                <a:lnTo>
                  <a:pt x="0" y="120541"/>
                </a:lnTo>
                <a:lnTo>
                  <a:pt x="63" y="122652"/>
                </a:lnTo>
                <a:lnTo>
                  <a:pt x="3259" y="140314"/>
                </a:lnTo>
                <a:lnTo>
                  <a:pt x="12260" y="155218"/>
                </a:lnTo>
                <a:lnTo>
                  <a:pt x="25574" y="165256"/>
                </a:lnTo>
                <a:lnTo>
                  <a:pt x="41822" y="168933"/>
                </a:lnTo>
                <a:lnTo>
                  <a:pt x="360214" y="168933"/>
                </a:lnTo>
                <a:lnTo>
                  <a:pt x="376499" y="165208"/>
                </a:lnTo>
                <a:lnTo>
                  <a:pt x="389810" y="154965"/>
                </a:lnTo>
                <a:lnTo>
                  <a:pt x="392498" y="150368"/>
                </a:lnTo>
                <a:lnTo>
                  <a:pt x="41646" y="150368"/>
                </a:lnTo>
                <a:lnTo>
                  <a:pt x="31906" y="148148"/>
                </a:lnTo>
                <a:lnTo>
                  <a:pt x="23884" y="142108"/>
                </a:lnTo>
                <a:lnTo>
                  <a:pt x="18441" y="133182"/>
                </a:lnTo>
                <a:lnTo>
                  <a:pt x="16501" y="122652"/>
                </a:lnTo>
                <a:lnTo>
                  <a:pt x="16515" y="120541"/>
                </a:lnTo>
                <a:lnTo>
                  <a:pt x="23594" y="81365"/>
                </a:lnTo>
                <a:lnTo>
                  <a:pt x="43090" y="48942"/>
                </a:lnTo>
                <a:lnTo>
                  <a:pt x="71957" y="27044"/>
                </a:lnTo>
                <a:lnTo>
                  <a:pt x="107228" y="19005"/>
                </a:lnTo>
                <a:lnTo>
                  <a:pt x="172230" y="19005"/>
                </a:lnTo>
                <a:lnTo>
                  <a:pt x="147600" y="2287"/>
                </a:lnTo>
                <a:lnTo>
                  <a:pt x="146102" y="879"/>
                </a:lnTo>
                <a:lnTo>
                  <a:pt x="143986" y="0"/>
                </a:lnTo>
                <a:close/>
              </a:path>
              <a:path w="402589" h="169544">
                <a:moveTo>
                  <a:pt x="79285" y="122652"/>
                </a:moveTo>
                <a:lnTo>
                  <a:pt x="69942" y="122652"/>
                </a:lnTo>
                <a:lnTo>
                  <a:pt x="66151" y="126876"/>
                </a:lnTo>
                <a:lnTo>
                  <a:pt x="66151" y="150368"/>
                </a:lnTo>
                <a:lnTo>
                  <a:pt x="83076" y="150368"/>
                </a:lnTo>
                <a:lnTo>
                  <a:pt x="83076" y="126700"/>
                </a:lnTo>
                <a:lnTo>
                  <a:pt x="79285" y="122652"/>
                </a:lnTo>
                <a:close/>
              </a:path>
              <a:path w="402589" h="169544">
                <a:moveTo>
                  <a:pt x="330155" y="122652"/>
                </a:moveTo>
                <a:lnTo>
                  <a:pt x="320900" y="122652"/>
                </a:lnTo>
                <a:lnTo>
                  <a:pt x="317109" y="126876"/>
                </a:lnTo>
                <a:lnTo>
                  <a:pt x="317109" y="150368"/>
                </a:lnTo>
                <a:lnTo>
                  <a:pt x="334034" y="150368"/>
                </a:lnTo>
                <a:lnTo>
                  <a:pt x="334034" y="126700"/>
                </a:lnTo>
                <a:lnTo>
                  <a:pt x="330155" y="122652"/>
                </a:lnTo>
                <a:close/>
              </a:path>
              <a:path w="402589" h="169544">
                <a:moveTo>
                  <a:pt x="348469" y="19005"/>
                </a:moveTo>
                <a:lnTo>
                  <a:pt x="294015" y="19005"/>
                </a:lnTo>
                <a:lnTo>
                  <a:pt x="329410" y="27044"/>
                </a:lnTo>
                <a:lnTo>
                  <a:pt x="358308" y="49008"/>
                </a:lnTo>
                <a:lnTo>
                  <a:pt x="377823" y="81810"/>
                </a:lnTo>
                <a:lnTo>
                  <a:pt x="384937" y="122037"/>
                </a:lnTo>
                <a:lnTo>
                  <a:pt x="384920" y="122652"/>
                </a:lnTo>
                <a:lnTo>
                  <a:pt x="383015" y="133182"/>
                </a:lnTo>
                <a:lnTo>
                  <a:pt x="377634" y="142108"/>
                </a:lnTo>
                <a:lnTo>
                  <a:pt x="369625" y="148148"/>
                </a:lnTo>
                <a:lnTo>
                  <a:pt x="359773" y="150368"/>
                </a:lnTo>
                <a:lnTo>
                  <a:pt x="392498" y="150368"/>
                </a:lnTo>
                <a:lnTo>
                  <a:pt x="398790" y="139609"/>
                </a:lnTo>
                <a:lnTo>
                  <a:pt x="402084" y="120541"/>
                </a:lnTo>
                <a:lnTo>
                  <a:pt x="393405" y="73755"/>
                </a:lnTo>
                <a:lnTo>
                  <a:pt x="370197" y="35425"/>
                </a:lnTo>
                <a:lnTo>
                  <a:pt x="348469" y="19005"/>
                </a:lnTo>
                <a:close/>
              </a:path>
              <a:path w="402589" h="169544">
                <a:moveTo>
                  <a:pt x="172230" y="19005"/>
                </a:moveTo>
                <a:lnTo>
                  <a:pt x="138697" y="19005"/>
                </a:lnTo>
                <a:lnTo>
                  <a:pt x="167797" y="37688"/>
                </a:lnTo>
                <a:lnTo>
                  <a:pt x="200071" y="43949"/>
                </a:lnTo>
                <a:lnTo>
                  <a:pt x="232509" y="37737"/>
                </a:lnTo>
                <a:lnTo>
                  <a:pt x="252722" y="24944"/>
                </a:lnTo>
                <a:lnTo>
                  <a:pt x="200335" y="24944"/>
                </a:lnTo>
                <a:lnTo>
                  <a:pt x="172530" y="19208"/>
                </a:lnTo>
                <a:lnTo>
                  <a:pt x="172230" y="19005"/>
                </a:lnTo>
                <a:close/>
              </a:path>
              <a:path w="402589" h="169544">
                <a:moveTo>
                  <a:pt x="294015" y="0"/>
                </a:moveTo>
                <a:lnTo>
                  <a:pt x="257169" y="0"/>
                </a:lnTo>
                <a:lnTo>
                  <a:pt x="254700" y="1231"/>
                </a:lnTo>
                <a:lnTo>
                  <a:pt x="253202" y="2727"/>
                </a:lnTo>
                <a:lnTo>
                  <a:pt x="228173" y="19461"/>
                </a:lnTo>
                <a:lnTo>
                  <a:pt x="200335" y="24944"/>
                </a:lnTo>
                <a:lnTo>
                  <a:pt x="252722" y="24944"/>
                </a:lnTo>
                <a:lnTo>
                  <a:pt x="262105" y="19005"/>
                </a:lnTo>
                <a:lnTo>
                  <a:pt x="348469" y="19005"/>
                </a:lnTo>
                <a:lnTo>
                  <a:pt x="335915" y="9517"/>
                </a:lnTo>
                <a:lnTo>
                  <a:pt x="294015" y="0"/>
                </a:lnTo>
                <a:close/>
              </a:path>
            </a:pathLst>
          </a:custGeom>
          <a:solidFill>
            <a:srgbClr val="154677"/>
          </a:solidFill>
        </p:spPr>
        <p:txBody>
          <a:bodyPr wrap="square" lIns="0" tIns="0" rIns="0" bIns="0" rtlCol="0"/>
          <a:lstStyle/>
          <a:p>
            <a:endParaRPr sz="1798"/>
          </a:p>
        </p:txBody>
      </p:sp>
      <p:sp>
        <p:nvSpPr>
          <p:cNvPr id="15" name="object 15"/>
          <p:cNvSpPr/>
          <p:nvPr/>
        </p:nvSpPr>
        <p:spPr>
          <a:xfrm>
            <a:off x="5460336" y="2146069"/>
            <a:ext cx="208303" cy="235198"/>
          </a:xfrm>
          <a:prstGeom prst="rect">
            <a:avLst/>
          </a:prstGeom>
          <a:blipFill>
            <a:blip r:embed="rId4" cstate="print"/>
            <a:stretch>
              <a:fillRect/>
            </a:stretch>
          </a:blipFill>
        </p:spPr>
        <p:txBody>
          <a:bodyPr wrap="square" lIns="0" tIns="0" rIns="0" bIns="0" rtlCol="0"/>
          <a:lstStyle/>
          <a:p>
            <a:endParaRPr sz="1798"/>
          </a:p>
        </p:txBody>
      </p:sp>
      <p:sp>
        <p:nvSpPr>
          <p:cNvPr id="16" name="object 16"/>
          <p:cNvSpPr txBox="1"/>
          <p:nvPr/>
        </p:nvSpPr>
        <p:spPr>
          <a:xfrm>
            <a:off x="1415172" y="2112647"/>
            <a:ext cx="7605319" cy="299642"/>
          </a:xfrm>
          <a:prstGeom prst="rect">
            <a:avLst/>
          </a:prstGeom>
        </p:spPr>
        <p:txBody>
          <a:bodyPr vert="horz" wrap="square" lIns="0" tIns="12697" rIns="0" bIns="0" rtlCol="0">
            <a:spAutoFit/>
          </a:bodyPr>
          <a:lstStyle/>
          <a:p>
            <a:pPr marL="12696">
              <a:spcBef>
                <a:spcPts val="100"/>
              </a:spcBef>
              <a:tabLst>
                <a:tab pos="4524922" algn="l"/>
              </a:tabLst>
            </a:pPr>
            <a:r>
              <a:rPr spc="-5" dirty="0">
                <a:solidFill>
                  <a:srgbClr val="0078B3"/>
                </a:solidFill>
                <a:latin typeface="Arial"/>
                <a:cs typeface="Arial"/>
              </a:rPr>
              <a:t>Individuals</a:t>
            </a:r>
            <a:r>
              <a:rPr spc="-20" dirty="0">
                <a:solidFill>
                  <a:srgbClr val="0078B3"/>
                </a:solidFill>
                <a:latin typeface="Arial"/>
                <a:cs typeface="Arial"/>
              </a:rPr>
              <a:t> </a:t>
            </a:r>
            <a:r>
              <a:rPr b="1" dirty="0">
                <a:solidFill>
                  <a:srgbClr val="0078B3"/>
                </a:solidFill>
                <a:latin typeface="Arial"/>
                <a:cs typeface="Arial"/>
              </a:rPr>
              <a:t>with</a:t>
            </a:r>
            <a:r>
              <a:rPr b="1" spc="-5" dirty="0">
                <a:solidFill>
                  <a:srgbClr val="0078B3"/>
                </a:solidFill>
                <a:latin typeface="Arial"/>
                <a:cs typeface="Arial"/>
              </a:rPr>
              <a:t> </a:t>
            </a:r>
            <a:r>
              <a:rPr dirty="0">
                <a:solidFill>
                  <a:srgbClr val="0078B3"/>
                </a:solidFill>
                <a:latin typeface="Arial"/>
                <a:cs typeface="Arial"/>
              </a:rPr>
              <a:t>symptoms*	</a:t>
            </a:r>
            <a:r>
              <a:rPr spc="-5" dirty="0">
                <a:solidFill>
                  <a:srgbClr val="0078B3"/>
                </a:solidFill>
                <a:latin typeface="Arial"/>
                <a:cs typeface="Arial"/>
              </a:rPr>
              <a:t>Individuals </a:t>
            </a:r>
            <a:r>
              <a:rPr b="1" dirty="0">
                <a:solidFill>
                  <a:srgbClr val="0078B3"/>
                </a:solidFill>
                <a:latin typeface="Arial"/>
                <a:cs typeface="Arial"/>
              </a:rPr>
              <a:t>without</a:t>
            </a:r>
            <a:r>
              <a:rPr b="1" spc="-40" dirty="0">
                <a:solidFill>
                  <a:srgbClr val="0078B3"/>
                </a:solidFill>
                <a:latin typeface="Arial"/>
                <a:cs typeface="Arial"/>
              </a:rPr>
              <a:t> </a:t>
            </a:r>
            <a:r>
              <a:rPr dirty="0">
                <a:solidFill>
                  <a:srgbClr val="0078B3"/>
                </a:solidFill>
                <a:latin typeface="Arial"/>
                <a:cs typeface="Arial"/>
              </a:rPr>
              <a:t>symptoms</a:t>
            </a:r>
            <a:endParaRPr>
              <a:latin typeface="Arial"/>
              <a:cs typeface="Arial"/>
            </a:endParaRPr>
          </a:p>
        </p:txBody>
      </p:sp>
      <p:sp>
        <p:nvSpPr>
          <p:cNvPr id="17" name="object 17"/>
          <p:cNvSpPr txBox="1"/>
          <p:nvPr/>
        </p:nvSpPr>
        <p:spPr>
          <a:xfrm>
            <a:off x="5288805" y="2869574"/>
            <a:ext cx="3051621" cy="1784460"/>
          </a:xfrm>
          <a:prstGeom prst="rect">
            <a:avLst/>
          </a:prstGeom>
        </p:spPr>
        <p:txBody>
          <a:bodyPr vert="horz" wrap="square" lIns="0" tIns="12062" rIns="0" bIns="0" rtlCol="0">
            <a:spAutoFit/>
          </a:bodyPr>
          <a:lstStyle/>
          <a:p>
            <a:pPr marL="12696" marR="288204">
              <a:spcBef>
                <a:spcPts val="95"/>
              </a:spcBef>
            </a:pPr>
            <a:r>
              <a:rPr sz="1600" spc="-15" dirty="0">
                <a:latin typeface="Arial"/>
                <a:cs typeface="Arial"/>
              </a:rPr>
              <a:t>Employees</a:t>
            </a:r>
            <a:r>
              <a:rPr lang="en-US" sz="1600" spc="-15" dirty="0">
                <a:latin typeface="Arial"/>
                <a:cs typeface="Arial"/>
              </a:rPr>
              <a:t> </a:t>
            </a:r>
            <a:r>
              <a:rPr sz="1600" spc="-20" dirty="0">
                <a:latin typeface="Arial"/>
                <a:cs typeface="Arial"/>
              </a:rPr>
              <a:t>who </a:t>
            </a:r>
            <a:r>
              <a:rPr sz="1600" spc="-10" dirty="0">
                <a:latin typeface="Arial"/>
                <a:cs typeface="Arial"/>
              </a:rPr>
              <a:t>tested </a:t>
            </a:r>
            <a:r>
              <a:rPr sz="1600" spc="-5" dirty="0">
                <a:latin typeface="Arial"/>
                <a:cs typeface="Arial"/>
              </a:rPr>
              <a:t>positive  </a:t>
            </a:r>
            <a:r>
              <a:rPr sz="1600" spc="-15" dirty="0">
                <a:latin typeface="Arial"/>
                <a:cs typeface="Arial"/>
              </a:rPr>
              <a:t>without symptoms</a:t>
            </a:r>
            <a:r>
              <a:rPr lang="en-US" sz="1600" spc="-15" dirty="0">
                <a:latin typeface="Arial"/>
                <a:cs typeface="Arial"/>
              </a:rPr>
              <a:t> </a:t>
            </a:r>
            <a:r>
              <a:rPr sz="1600" spc="-10" dirty="0">
                <a:latin typeface="Arial"/>
                <a:cs typeface="Arial"/>
              </a:rPr>
              <a:t>can </a:t>
            </a:r>
            <a:r>
              <a:rPr sz="1600" spc="-15" dirty="0">
                <a:latin typeface="Arial"/>
                <a:cs typeface="Arial"/>
              </a:rPr>
              <a:t>return </a:t>
            </a:r>
            <a:r>
              <a:rPr sz="1600" spc="-5" dirty="0">
                <a:latin typeface="Arial"/>
                <a:cs typeface="Arial"/>
              </a:rPr>
              <a:t>to </a:t>
            </a:r>
            <a:r>
              <a:rPr sz="1600" spc="-10" dirty="0">
                <a:latin typeface="Arial"/>
                <a:cs typeface="Arial"/>
              </a:rPr>
              <a:t>work:</a:t>
            </a:r>
            <a:endParaRPr lang="en-US" sz="1600" spc="-10" dirty="0">
              <a:latin typeface="Arial"/>
              <a:cs typeface="Arial"/>
            </a:endParaRPr>
          </a:p>
          <a:p>
            <a:pPr marL="12696" marR="288204">
              <a:spcBef>
                <a:spcPts val="1000"/>
              </a:spcBef>
            </a:pPr>
            <a:endParaRPr sz="1600" dirty="0">
              <a:latin typeface="Arial"/>
              <a:cs typeface="Arial"/>
            </a:endParaRPr>
          </a:p>
          <a:p>
            <a:pPr marL="242497" indent="-137119">
              <a:spcBef>
                <a:spcPts val="1100"/>
              </a:spcBef>
              <a:buChar char="•"/>
              <a:tabLst>
                <a:tab pos="242497" algn="l"/>
              </a:tabLst>
            </a:pPr>
            <a:r>
              <a:rPr sz="1600" b="1" spc="-10" dirty="0">
                <a:latin typeface="Arial"/>
                <a:cs typeface="Arial"/>
              </a:rPr>
              <a:t>&gt;10 </a:t>
            </a:r>
            <a:r>
              <a:rPr sz="1600" b="1" spc="-25" dirty="0">
                <a:latin typeface="Arial"/>
                <a:cs typeface="Arial"/>
              </a:rPr>
              <a:t>days </a:t>
            </a:r>
            <a:r>
              <a:rPr sz="1600" b="1" spc="-10" dirty="0">
                <a:latin typeface="Arial"/>
                <a:cs typeface="Arial"/>
              </a:rPr>
              <a:t>since </a:t>
            </a:r>
            <a:r>
              <a:rPr sz="1600" b="1" spc="-5" dirty="0">
                <a:latin typeface="Arial"/>
                <a:cs typeface="Arial"/>
              </a:rPr>
              <a:t>first </a:t>
            </a:r>
            <a:r>
              <a:rPr sz="1600" b="1" spc="-10" dirty="0">
                <a:latin typeface="Arial"/>
                <a:cs typeface="Arial"/>
              </a:rPr>
              <a:t>positive</a:t>
            </a:r>
            <a:r>
              <a:rPr sz="1600" b="1" spc="180" dirty="0">
                <a:latin typeface="Arial"/>
                <a:cs typeface="Arial"/>
              </a:rPr>
              <a:t> </a:t>
            </a:r>
            <a:r>
              <a:rPr sz="1600" b="1" spc="-5" dirty="0">
                <a:latin typeface="Arial"/>
                <a:cs typeface="Arial"/>
              </a:rPr>
              <a:t>test</a:t>
            </a:r>
            <a:endParaRPr sz="1600" b="1" dirty="0">
              <a:latin typeface="Arial"/>
              <a:cs typeface="Arial"/>
            </a:endParaRPr>
          </a:p>
        </p:txBody>
      </p:sp>
      <p:sp>
        <p:nvSpPr>
          <p:cNvPr id="18" name="object 18"/>
          <p:cNvSpPr txBox="1"/>
          <p:nvPr/>
        </p:nvSpPr>
        <p:spPr>
          <a:xfrm>
            <a:off x="8436099" y="2865817"/>
            <a:ext cx="3633981" cy="996424"/>
          </a:xfrm>
          <a:prstGeom prst="rect">
            <a:avLst/>
          </a:prstGeom>
        </p:spPr>
        <p:txBody>
          <a:bodyPr vert="horz" wrap="square" lIns="0" tIns="11427" rIns="0" bIns="0" rtlCol="0">
            <a:spAutoFit/>
          </a:bodyPr>
          <a:lstStyle/>
          <a:p>
            <a:pPr marL="12696" marR="5078">
              <a:spcBef>
                <a:spcPts val="90"/>
              </a:spcBef>
            </a:pPr>
            <a:r>
              <a:rPr sz="1600" spc="-15" dirty="0">
                <a:latin typeface="Arial"/>
                <a:cs typeface="Arial"/>
              </a:rPr>
              <a:t>Employees </a:t>
            </a:r>
            <a:r>
              <a:rPr sz="1600" spc="-20" dirty="0">
                <a:latin typeface="Arial"/>
                <a:cs typeface="Arial"/>
              </a:rPr>
              <a:t>who </a:t>
            </a:r>
            <a:r>
              <a:rPr sz="1600" spc="-10" dirty="0">
                <a:latin typeface="Arial"/>
                <a:cs typeface="Arial"/>
              </a:rPr>
              <a:t>have </a:t>
            </a:r>
            <a:r>
              <a:rPr sz="1600" spc="-15" dirty="0">
                <a:latin typeface="Arial"/>
                <a:cs typeface="Arial"/>
              </a:rPr>
              <a:t>had  exposure </a:t>
            </a:r>
            <a:r>
              <a:rPr sz="1600" spc="-5" dirty="0">
                <a:latin typeface="Arial"/>
                <a:cs typeface="Arial"/>
              </a:rPr>
              <a:t>to </a:t>
            </a:r>
            <a:r>
              <a:rPr sz="1600" spc="-15" dirty="0">
                <a:latin typeface="Arial"/>
                <a:cs typeface="Arial"/>
              </a:rPr>
              <a:t>COVID-19, but  </a:t>
            </a:r>
            <a:r>
              <a:rPr sz="1600" spc="-10" dirty="0">
                <a:latin typeface="Arial"/>
                <a:cs typeface="Arial"/>
              </a:rPr>
              <a:t>haven't tested </a:t>
            </a:r>
            <a:r>
              <a:rPr sz="1600" spc="-5" dirty="0">
                <a:latin typeface="Arial"/>
                <a:cs typeface="Arial"/>
              </a:rPr>
              <a:t>positive </a:t>
            </a:r>
            <a:r>
              <a:rPr sz="1600" spc="-10" dirty="0">
                <a:latin typeface="Arial"/>
                <a:cs typeface="Arial"/>
              </a:rPr>
              <a:t>or  </a:t>
            </a:r>
            <a:r>
              <a:rPr sz="1600" spc="-15" dirty="0">
                <a:latin typeface="Arial"/>
                <a:cs typeface="Arial"/>
              </a:rPr>
              <a:t>experienced </a:t>
            </a:r>
            <a:r>
              <a:rPr sz="1600" spc="-10" dirty="0">
                <a:latin typeface="Arial"/>
                <a:cs typeface="Arial"/>
              </a:rPr>
              <a:t>symptoms, can  </a:t>
            </a:r>
            <a:r>
              <a:rPr sz="1600" spc="-15" dirty="0">
                <a:latin typeface="Arial"/>
                <a:cs typeface="Arial"/>
              </a:rPr>
              <a:t>return </a:t>
            </a:r>
            <a:r>
              <a:rPr sz="1600" spc="-5" dirty="0">
                <a:latin typeface="Arial"/>
                <a:cs typeface="Arial"/>
              </a:rPr>
              <a:t>to</a:t>
            </a:r>
            <a:r>
              <a:rPr sz="1600" spc="25" dirty="0">
                <a:latin typeface="Arial"/>
                <a:cs typeface="Arial"/>
              </a:rPr>
              <a:t> </a:t>
            </a:r>
            <a:r>
              <a:rPr sz="1600" spc="-10" dirty="0">
                <a:latin typeface="Arial"/>
                <a:cs typeface="Arial"/>
              </a:rPr>
              <a:t>work:</a:t>
            </a:r>
            <a:endParaRPr sz="1600" dirty="0">
              <a:latin typeface="Arial"/>
              <a:cs typeface="Arial"/>
            </a:endParaRPr>
          </a:p>
        </p:txBody>
      </p:sp>
      <p:sp>
        <p:nvSpPr>
          <p:cNvPr id="19" name="object 19"/>
          <p:cNvSpPr txBox="1"/>
          <p:nvPr/>
        </p:nvSpPr>
        <p:spPr>
          <a:xfrm>
            <a:off x="8436728" y="4084190"/>
            <a:ext cx="2494265" cy="750202"/>
          </a:xfrm>
          <a:prstGeom prst="rect">
            <a:avLst/>
          </a:prstGeom>
        </p:spPr>
        <p:txBody>
          <a:bodyPr vert="horz" wrap="square" lIns="0" tIns="11427" rIns="0" bIns="0" rtlCol="0">
            <a:spAutoFit/>
          </a:bodyPr>
          <a:lstStyle/>
          <a:p>
            <a:pPr marL="149815" marR="5078" indent="-137119">
              <a:spcBef>
                <a:spcPts val="90"/>
              </a:spcBef>
              <a:buChar char="•"/>
              <a:tabLst>
                <a:tab pos="149815" algn="l"/>
              </a:tabLst>
            </a:pPr>
            <a:r>
              <a:rPr sz="1600" b="1" spc="-5" dirty="0">
                <a:latin typeface="Arial"/>
                <a:cs typeface="Arial"/>
              </a:rPr>
              <a:t>&gt;14 </a:t>
            </a:r>
            <a:r>
              <a:rPr sz="1600" b="1" spc="-25" dirty="0">
                <a:latin typeface="Arial"/>
                <a:cs typeface="Arial"/>
              </a:rPr>
              <a:t>days </a:t>
            </a:r>
            <a:r>
              <a:rPr sz="1600" b="1" spc="-5" dirty="0">
                <a:latin typeface="Arial"/>
                <a:cs typeface="Arial"/>
              </a:rPr>
              <a:t>since </a:t>
            </a:r>
            <a:r>
              <a:rPr sz="1600" b="1" spc="-10" dirty="0">
                <a:latin typeface="Arial"/>
                <a:cs typeface="Arial"/>
              </a:rPr>
              <a:t>last </a:t>
            </a:r>
            <a:r>
              <a:rPr sz="1600" b="1" spc="-15" dirty="0">
                <a:latin typeface="Arial"/>
                <a:cs typeface="Arial"/>
              </a:rPr>
              <a:t>exposure,  </a:t>
            </a:r>
            <a:r>
              <a:rPr sz="1600" b="1" spc="-10" dirty="0">
                <a:latin typeface="Arial"/>
                <a:cs typeface="Arial"/>
              </a:rPr>
              <a:t>even after </a:t>
            </a:r>
            <a:r>
              <a:rPr sz="1600" b="1" spc="-5" dirty="0">
                <a:latin typeface="Arial"/>
                <a:cs typeface="Arial"/>
              </a:rPr>
              <a:t>a </a:t>
            </a:r>
            <a:r>
              <a:rPr sz="1600" b="1" spc="-10" dirty="0">
                <a:latin typeface="Arial"/>
                <a:cs typeface="Arial"/>
              </a:rPr>
              <a:t>negative</a:t>
            </a:r>
            <a:r>
              <a:rPr sz="1600" b="1" spc="55" dirty="0">
                <a:latin typeface="Arial"/>
                <a:cs typeface="Arial"/>
              </a:rPr>
              <a:t> </a:t>
            </a:r>
            <a:r>
              <a:rPr sz="1600" b="1" spc="-10" dirty="0">
                <a:latin typeface="Arial"/>
                <a:cs typeface="Arial"/>
              </a:rPr>
              <a:t>test**</a:t>
            </a:r>
            <a:endParaRPr sz="1600" b="1" dirty="0">
              <a:latin typeface="Arial"/>
              <a:cs typeface="Arial"/>
            </a:endParaRPr>
          </a:p>
        </p:txBody>
      </p:sp>
      <p:sp>
        <p:nvSpPr>
          <p:cNvPr id="20" name="object 20"/>
          <p:cNvSpPr txBox="1"/>
          <p:nvPr/>
        </p:nvSpPr>
        <p:spPr>
          <a:xfrm>
            <a:off x="920341" y="5631933"/>
            <a:ext cx="10553491" cy="628374"/>
          </a:xfrm>
          <a:prstGeom prst="rect">
            <a:avLst/>
          </a:prstGeom>
        </p:spPr>
        <p:txBody>
          <a:bodyPr vert="horz" wrap="square" lIns="0" tIns="12697" rIns="0" bIns="0" rtlCol="0">
            <a:spAutoFit/>
          </a:bodyPr>
          <a:lstStyle/>
          <a:p>
            <a:pPr marL="12696">
              <a:spcBef>
                <a:spcPts val="100"/>
              </a:spcBef>
            </a:pPr>
            <a:r>
              <a:rPr sz="800" spc="-10" dirty="0">
                <a:latin typeface="Arial"/>
                <a:cs typeface="Arial"/>
              </a:rPr>
              <a:t>*A</a:t>
            </a:r>
            <a:r>
              <a:rPr sz="800" spc="-60" dirty="0">
                <a:latin typeface="Arial"/>
                <a:cs typeface="Arial"/>
              </a:rPr>
              <a:t> </a:t>
            </a:r>
            <a:r>
              <a:rPr sz="800" dirty="0">
                <a:latin typeface="Arial"/>
                <a:cs typeface="Arial"/>
              </a:rPr>
              <a:t>test-based</a:t>
            </a:r>
            <a:r>
              <a:rPr sz="800" spc="-40" dirty="0">
                <a:latin typeface="Arial"/>
                <a:cs typeface="Arial"/>
              </a:rPr>
              <a:t> </a:t>
            </a:r>
            <a:r>
              <a:rPr sz="800" dirty="0">
                <a:latin typeface="Arial"/>
                <a:cs typeface="Arial"/>
              </a:rPr>
              <a:t>strategy</a:t>
            </a:r>
            <a:r>
              <a:rPr sz="800" spc="-45"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a:t>
            </a:r>
            <a:r>
              <a:rPr sz="800" spc="5" dirty="0">
                <a:latin typeface="Arial"/>
                <a:cs typeface="Arial"/>
              </a:rPr>
              <a:t> </a:t>
            </a:r>
            <a:r>
              <a:rPr sz="800" dirty="0">
                <a:latin typeface="Arial"/>
                <a:cs typeface="Arial"/>
              </a:rPr>
              <a:t>longer</a:t>
            </a:r>
            <a:r>
              <a:rPr sz="800" spc="-65" dirty="0">
                <a:latin typeface="Arial"/>
                <a:cs typeface="Arial"/>
              </a:rPr>
              <a:t> </a:t>
            </a:r>
            <a:r>
              <a:rPr sz="800" spc="-10" dirty="0">
                <a:latin typeface="Arial"/>
                <a:cs typeface="Arial"/>
              </a:rPr>
              <a:t>recommended</a:t>
            </a:r>
            <a:r>
              <a:rPr sz="800" spc="5" dirty="0">
                <a:latin typeface="Arial"/>
                <a:cs typeface="Arial"/>
              </a:rPr>
              <a:t> </a:t>
            </a:r>
            <a:r>
              <a:rPr sz="800" dirty="0">
                <a:latin typeface="Arial"/>
                <a:cs typeface="Arial"/>
              </a:rPr>
              <a:t>to</a:t>
            </a:r>
            <a:r>
              <a:rPr sz="800" spc="5" dirty="0">
                <a:latin typeface="Arial"/>
                <a:cs typeface="Arial"/>
              </a:rPr>
              <a:t> </a:t>
            </a:r>
            <a:r>
              <a:rPr sz="800" spc="-5" dirty="0">
                <a:latin typeface="Arial"/>
                <a:cs typeface="Arial"/>
              </a:rPr>
              <a:t>determine</a:t>
            </a:r>
            <a:r>
              <a:rPr sz="800" spc="-40" dirty="0">
                <a:latin typeface="Arial"/>
                <a:cs typeface="Arial"/>
              </a:rPr>
              <a:t> </a:t>
            </a:r>
            <a:r>
              <a:rPr sz="800" spc="-10" dirty="0">
                <a:latin typeface="Arial"/>
                <a:cs typeface="Arial"/>
              </a:rPr>
              <a:t>when</a:t>
            </a:r>
            <a:r>
              <a:rPr sz="800" spc="5" dirty="0">
                <a:latin typeface="Arial"/>
                <a:cs typeface="Arial"/>
              </a:rPr>
              <a:t> </a:t>
            </a:r>
            <a:r>
              <a:rPr sz="800" dirty="0">
                <a:latin typeface="Arial"/>
                <a:cs typeface="Arial"/>
              </a:rPr>
              <a:t>to</a:t>
            </a:r>
            <a:r>
              <a:rPr sz="800" spc="5" dirty="0">
                <a:latin typeface="Arial"/>
                <a:cs typeface="Arial"/>
              </a:rPr>
              <a:t> </a:t>
            </a:r>
            <a:r>
              <a:rPr sz="800" dirty="0">
                <a:latin typeface="Arial"/>
                <a:cs typeface="Arial"/>
              </a:rPr>
              <a:t>discontinue</a:t>
            </a:r>
            <a:r>
              <a:rPr sz="800" spc="-90" dirty="0">
                <a:latin typeface="Arial"/>
                <a:cs typeface="Arial"/>
              </a:rPr>
              <a:t> </a:t>
            </a:r>
            <a:r>
              <a:rPr sz="800" spc="-10" dirty="0">
                <a:latin typeface="Arial"/>
                <a:cs typeface="Arial"/>
              </a:rPr>
              <a:t>home</a:t>
            </a:r>
            <a:r>
              <a:rPr sz="800" spc="30" dirty="0">
                <a:latin typeface="Arial"/>
                <a:cs typeface="Arial"/>
              </a:rPr>
              <a:t> </a:t>
            </a:r>
            <a:r>
              <a:rPr sz="800" dirty="0">
                <a:latin typeface="Arial"/>
                <a:cs typeface="Arial"/>
              </a:rPr>
              <a:t>isolation,</a:t>
            </a:r>
            <a:r>
              <a:rPr sz="800" spc="-180" dirty="0">
                <a:latin typeface="Arial"/>
                <a:cs typeface="Arial"/>
              </a:rPr>
              <a:t> </a:t>
            </a:r>
            <a:r>
              <a:rPr sz="800" u="sng" spc="-5" dirty="0">
                <a:solidFill>
                  <a:srgbClr val="0078C1"/>
                </a:solidFill>
                <a:uFill>
                  <a:solidFill>
                    <a:srgbClr val="0078C1"/>
                  </a:solidFill>
                </a:uFill>
                <a:latin typeface="Arial"/>
                <a:cs typeface="Arial"/>
                <a:hlinkClick r:id="rId5"/>
              </a:rPr>
              <a:t>except</a:t>
            </a:r>
            <a:r>
              <a:rPr sz="800" u="sng" dirty="0">
                <a:solidFill>
                  <a:srgbClr val="0078C1"/>
                </a:solidFill>
                <a:uFill>
                  <a:solidFill>
                    <a:srgbClr val="0078C1"/>
                  </a:solidFill>
                </a:uFill>
                <a:latin typeface="Arial"/>
                <a:cs typeface="Arial"/>
                <a:hlinkClick r:id="rId5"/>
              </a:rPr>
              <a:t> in</a:t>
            </a:r>
            <a:r>
              <a:rPr sz="800" u="sng" spc="-20" dirty="0">
                <a:solidFill>
                  <a:srgbClr val="0078C1"/>
                </a:solidFill>
                <a:uFill>
                  <a:solidFill>
                    <a:srgbClr val="0078C1"/>
                  </a:solidFill>
                </a:uFill>
                <a:latin typeface="Arial"/>
                <a:cs typeface="Arial"/>
                <a:hlinkClick r:id="rId5"/>
              </a:rPr>
              <a:t> </a:t>
            </a:r>
            <a:r>
              <a:rPr sz="800" u="sng" dirty="0">
                <a:solidFill>
                  <a:srgbClr val="0078C1"/>
                </a:solidFill>
                <a:uFill>
                  <a:solidFill>
                    <a:srgbClr val="0078C1"/>
                  </a:solidFill>
                </a:uFill>
                <a:latin typeface="Arial"/>
                <a:cs typeface="Arial"/>
                <a:hlinkClick r:id="rId5"/>
              </a:rPr>
              <a:t>certain</a:t>
            </a:r>
            <a:r>
              <a:rPr sz="800" u="sng" spc="-70" dirty="0">
                <a:solidFill>
                  <a:srgbClr val="0078C1"/>
                </a:solidFill>
                <a:uFill>
                  <a:solidFill>
                    <a:srgbClr val="0078C1"/>
                  </a:solidFill>
                </a:uFill>
                <a:latin typeface="Arial"/>
                <a:cs typeface="Arial"/>
                <a:hlinkClick r:id="rId5"/>
              </a:rPr>
              <a:t> </a:t>
            </a:r>
            <a:r>
              <a:rPr sz="800" u="sng" spc="-5" dirty="0">
                <a:solidFill>
                  <a:srgbClr val="0078C1"/>
                </a:solidFill>
                <a:uFill>
                  <a:solidFill>
                    <a:srgbClr val="0078C1"/>
                  </a:solidFill>
                </a:uFill>
                <a:latin typeface="Arial"/>
                <a:cs typeface="Arial"/>
                <a:hlinkClick r:id="rId5"/>
              </a:rPr>
              <a:t>circumstances</a:t>
            </a:r>
            <a:r>
              <a:rPr sz="800" spc="-5" dirty="0">
                <a:latin typeface="Arial"/>
                <a:cs typeface="Arial"/>
              </a:rPr>
              <a:t>.</a:t>
            </a:r>
            <a:endParaRPr sz="800" dirty="0">
              <a:latin typeface="Arial"/>
              <a:cs typeface="Arial"/>
            </a:endParaRPr>
          </a:p>
          <a:p>
            <a:pPr marL="12696" marR="5078">
              <a:spcBef>
                <a:spcPts val="5"/>
              </a:spcBef>
            </a:pPr>
            <a:r>
              <a:rPr sz="800" spc="-10" dirty="0">
                <a:latin typeface="Arial"/>
                <a:cs typeface="Arial"/>
              </a:rPr>
              <a:t>**Based </a:t>
            </a:r>
            <a:r>
              <a:rPr sz="800" dirty="0">
                <a:latin typeface="Arial"/>
                <a:cs typeface="Arial"/>
              </a:rPr>
              <a:t>on local </a:t>
            </a:r>
            <a:r>
              <a:rPr sz="800" spc="-5" dirty="0">
                <a:latin typeface="Arial"/>
                <a:cs typeface="Arial"/>
              </a:rPr>
              <a:t>recommendations, </a:t>
            </a:r>
            <a:r>
              <a:rPr sz="800" dirty="0">
                <a:latin typeface="Arial"/>
                <a:cs typeface="Arial"/>
              </a:rPr>
              <a:t>the </a:t>
            </a:r>
            <a:r>
              <a:rPr sz="800" spc="-5" dirty="0">
                <a:latin typeface="Arial"/>
                <a:cs typeface="Arial"/>
              </a:rPr>
              <a:t>CDC </a:t>
            </a:r>
            <a:r>
              <a:rPr sz="800" dirty="0">
                <a:latin typeface="Arial"/>
                <a:cs typeface="Arial"/>
              </a:rPr>
              <a:t>is also </a:t>
            </a:r>
            <a:r>
              <a:rPr sz="800" spc="-5" dirty="0">
                <a:latin typeface="Arial"/>
                <a:cs typeface="Arial"/>
              </a:rPr>
              <a:t>allowing </a:t>
            </a:r>
            <a:r>
              <a:rPr sz="800" spc="-10" dirty="0">
                <a:latin typeface="Arial"/>
                <a:cs typeface="Arial"/>
              </a:rPr>
              <a:t>some </a:t>
            </a:r>
            <a:r>
              <a:rPr sz="800" dirty="0">
                <a:latin typeface="Arial"/>
                <a:cs typeface="Arial"/>
              </a:rPr>
              <a:t>health </a:t>
            </a:r>
            <a:r>
              <a:rPr sz="800" spc="-5" dirty="0">
                <a:latin typeface="Arial"/>
                <a:cs typeface="Arial"/>
              </a:rPr>
              <a:t>departments </a:t>
            </a:r>
            <a:r>
              <a:rPr sz="800" dirty="0">
                <a:latin typeface="Arial"/>
                <a:cs typeface="Arial"/>
              </a:rPr>
              <a:t>to choose a </a:t>
            </a:r>
            <a:r>
              <a:rPr sz="800" spc="5" dirty="0">
                <a:latin typeface="Arial"/>
                <a:cs typeface="Arial"/>
              </a:rPr>
              <a:t>10-day </a:t>
            </a:r>
            <a:r>
              <a:rPr sz="800" dirty="0">
                <a:latin typeface="Arial"/>
                <a:cs typeface="Arial"/>
              </a:rPr>
              <a:t>quarantine </a:t>
            </a:r>
            <a:r>
              <a:rPr sz="800" spc="-10" dirty="0">
                <a:latin typeface="Arial"/>
                <a:cs typeface="Arial"/>
              </a:rPr>
              <a:t>time </a:t>
            </a:r>
            <a:r>
              <a:rPr sz="800" dirty="0">
                <a:latin typeface="Arial"/>
                <a:cs typeface="Arial"/>
              </a:rPr>
              <a:t>or a 7-day </a:t>
            </a:r>
            <a:r>
              <a:rPr sz="800" spc="-5" dirty="0">
                <a:latin typeface="Arial"/>
                <a:cs typeface="Arial"/>
              </a:rPr>
              <a:t>quarantine </a:t>
            </a:r>
            <a:r>
              <a:rPr sz="800" spc="-10" dirty="0">
                <a:latin typeface="Arial"/>
                <a:cs typeface="Arial"/>
              </a:rPr>
              <a:t>time </a:t>
            </a:r>
            <a:r>
              <a:rPr sz="800" spc="-5" dirty="0">
                <a:latin typeface="Arial"/>
                <a:cs typeface="Arial"/>
              </a:rPr>
              <a:t>with </a:t>
            </a:r>
            <a:r>
              <a:rPr sz="800" dirty="0">
                <a:latin typeface="Arial"/>
                <a:cs typeface="Arial"/>
              </a:rPr>
              <a:t>a  negative</a:t>
            </a:r>
            <a:r>
              <a:rPr sz="800" spc="-70" dirty="0">
                <a:latin typeface="Arial"/>
                <a:cs typeface="Arial"/>
              </a:rPr>
              <a:t> </a:t>
            </a:r>
            <a:r>
              <a:rPr sz="800" dirty="0">
                <a:latin typeface="Arial"/>
                <a:cs typeface="Arial"/>
              </a:rPr>
              <a:t>test. </a:t>
            </a:r>
            <a:r>
              <a:rPr sz="800" spc="-5" dirty="0">
                <a:latin typeface="Arial"/>
                <a:cs typeface="Arial"/>
              </a:rPr>
              <a:t>Check</a:t>
            </a:r>
            <a:r>
              <a:rPr sz="800" spc="-25" dirty="0">
                <a:latin typeface="Arial"/>
                <a:cs typeface="Arial"/>
              </a:rPr>
              <a:t> </a:t>
            </a:r>
            <a:r>
              <a:rPr sz="800" spc="-5" dirty="0">
                <a:latin typeface="Arial"/>
                <a:cs typeface="Arial"/>
              </a:rPr>
              <a:t>with</a:t>
            </a:r>
            <a:r>
              <a:rPr sz="800" dirty="0">
                <a:latin typeface="Arial"/>
                <a:cs typeface="Arial"/>
              </a:rPr>
              <a:t> your</a:t>
            </a:r>
            <a:r>
              <a:rPr sz="800" spc="-15" dirty="0">
                <a:latin typeface="Arial"/>
                <a:cs typeface="Arial"/>
              </a:rPr>
              <a:t> </a:t>
            </a:r>
            <a:r>
              <a:rPr sz="800" dirty="0">
                <a:latin typeface="Arial"/>
                <a:cs typeface="Arial"/>
              </a:rPr>
              <a:t>local</a:t>
            </a:r>
            <a:r>
              <a:rPr sz="800" spc="-50" dirty="0">
                <a:latin typeface="Arial"/>
                <a:cs typeface="Arial"/>
              </a:rPr>
              <a:t> </a:t>
            </a:r>
            <a:r>
              <a:rPr sz="800" dirty="0">
                <a:latin typeface="Arial"/>
                <a:cs typeface="Arial"/>
              </a:rPr>
              <a:t>officials</a:t>
            </a:r>
            <a:r>
              <a:rPr sz="800" spc="-75" dirty="0">
                <a:latin typeface="Arial"/>
                <a:cs typeface="Arial"/>
              </a:rPr>
              <a:t> </a:t>
            </a:r>
            <a:r>
              <a:rPr sz="800" dirty="0">
                <a:latin typeface="Arial"/>
                <a:cs typeface="Arial"/>
              </a:rPr>
              <a:t>for the</a:t>
            </a:r>
            <a:r>
              <a:rPr sz="800" spc="-20" dirty="0">
                <a:latin typeface="Arial"/>
                <a:cs typeface="Arial"/>
              </a:rPr>
              <a:t> </a:t>
            </a:r>
            <a:r>
              <a:rPr sz="800" dirty="0">
                <a:latin typeface="Arial"/>
                <a:cs typeface="Arial"/>
              </a:rPr>
              <a:t>latest</a:t>
            </a:r>
            <a:r>
              <a:rPr sz="800" spc="-45" dirty="0">
                <a:latin typeface="Arial"/>
                <a:cs typeface="Arial"/>
              </a:rPr>
              <a:t> </a:t>
            </a:r>
            <a:r>
              <a:rPr sz="800" dirty="0">
                <a:latin typeface="Arial"/>
                <a:cs typeface="Arial"/>
              </a:rPr>
              <a:t>guidance.</a:t>
            </a:r>
          </a:p>
          <a:p>
            <a:pPr>
              <a:lnSpc>
                <a:spcPct val="100000"/>
              </a:lnSpc>
            </a:pPr>
            <a:endParaRPr sz="800" dirty="0">
              <a:latin typeface="Times New Roman"/>
              <a:cs typeface="Times New Roman"/>
            </a:endParaRPr>
          </a:p>
          <a:p>
            <a:pPr marL="12696"/>
            <a:r>
              <a:rPr sz="800" spc="-5" dirty="0">
                <a:latin typeface="Arial"/>
                <a:cs typeface="Arial"/>
              </a:rPr>
              <a:t>Sources:</a:t>
            </a:r>
            <a:r>
              <a:rPr sz="800" spc="-10" dirty="0">
                <a:latin typeface="Arial"/>
                <a:cs typeface="Arial"/>
              </a:rPr>
              <a:t> </a:t>
            </a:r>
            <a:r>
              <a:rPr sz="800" u="sng" dirty="0">
                <a:solidFill>
                  <a:srgbClr val="0078C1"/>
                </a:solidFill>
                <a:uFill>
                  <a:solidFill>
                    <a:srgbClr val="0078C1"/>
                  </a:solidFill>
                </a:uFill>
                <a:latin typeface="Arial"/>
                <a:cs typeface="Arial"/>
                <a:hlinkClick r:id="rId6"/>
              </a:rPr>
              <a:t>Duration</a:t>
            </a:r>
            <a:r>
              <a:rPr sz="800" u="sng" spc="-60" dirty="0">
                <a:solidFill>
                  <a:srgbClr val="0078C1"/>
                </a:solidFill>
                <a:uFill>
                  <a:solidFill>
                    <a:srgbClr val="0078C1"/>
                  </a:solidFill>
                </a:uFill>
                <a:latin typeface="Arial"/>
                <a:cs typeface="Arial"/>
                <a:hlinkClick r:id="rId6"/>
              </a:rPr>
              <a:t> </a:t>
            </a:r>
            <a:r>
              <a:rPr sz="800" u="sng" spc="-5" dirty="0">
                <a:solidFill>
                  <a:srgbClr val="0078C1"/>
                </a:solidFill>
                <a:uFill>
                  <a:solidFill>
                    <a:srgbClr val="0078C1"/>
                  </a:solidFill>
                </a:uFill>
                <a:latin typeface="Arial"/>
                <a:cs typeface="Arial"/>
                <a:hlinkClick r:id="rId6"/>
              </a:rPr>
              <a:t>of</a:t>
            </a:r>
            <a:r>
              <a:rPr sz="800" u="sng" spc="5" dirty="0">
                <a:solidFill>
                  <a:srgbClr val="0078C1"/>
                </a:solidFill>
                <a:uFill>
                  <a:solidFill>
                    <a:srgbClr val="0078C1"/>
                  </a:solidFill>
                </a:uFill>
                <a:latin typeface="Arial"/>
                <a:cs typeface="Arial"/>
                <a:hlinkClick r:id="rId6"/>
              </a:rPr>
              <a:t> </a:t>
            </a:r>
            <a:r>
              <a:rPr sz="800" u="sng" dirty="0">
                <a:solidFill>
                  <a:srgbClr val="0078C1"/>
                </a:solidFill>
                <a:uFill>
                  <a:solidFill>
                    <a:srgbClr val="0078C1"/>
                  </a:solidFill>
                </a:uFill>
                <a:latin typeface="Arial"/>
                <a:cs typeface="Arial"/>
                <a:hlinkClick r:id="rId6"/>
              </a:rPr>
              <a:t>Isolation</a:t>
            </a:r>
            <a:r>
              <a:rPr sz="800" u="sng" spc="-85" dirty="0">
                <a:solidFill>
                  <a:srgbClr val="0078C1"/>
                </a:solidFill>
                <a:uFill>
                  <a:solidFill>
                    <a:srgbClr val="0078C1"/>
                  </a:solidFill>
                </a:uFill>
                <a:latin typeface="Arial"/>
                <a:cs typeface="Arial"/>
                <a:hlinkClick r:id="rId6"/>
              </a:rPr>
              <a:t> </a:t>
            </a:r>
            <a:r>
              <a:rPr sz="800" u="sng" spc="-5" dirty="0">
                <a:solidFill>
                  <a:srgbClr val="0078C1"/>
                </a:solidFill>
                <a:uFill>
                  <a:solidFill>
                    <a:srgbClr val="0078C1"/>
                  </a:solidFill>
                </a:uFill>
                <a:latin typeface="Arial"/>
                <a:cs typeface="Arial"/>
                <a:hlinkClick r:id="rId6"/>
              </a:rPr>
              <a:t>and</a:t>
            </a:r>
            <a:r>
              <a:rPr sz="800" u="sng" spc="-15" dirty="0">
                <a:solidFill>
                  <a:srgbClr val="0078C1"/>
                </a:solidFill>
                <a:uFill>
                  <a:solidFill>
                    <a:srgbClr val="0078C1"/>
                  </a:solidFill>
                </a:uFill>
                <a:latin typeface="Arial"/>
                <a:cs typeface="Arial"/>
                <a:hlinkClick r:id="rId6"/>
              </a:rPr>
              <a:t> </a:t>
            </a:r>
            <a:r>
              <a:rPr sz="800" u="sng" spc="-5" dirty="0">
                <a:solidFill>
                  <a:srgbClr val="0078C1"/>
                </a:solidFill>
                <a:uFill>
                  <a:solidFill>
                    <a:srgbClr val="0078C1"/>
                  </a:solidFill>
                </a:uFill>
                <a:latin typeface="Arial"/>
                <a:cs typeface="Arial"/>
                <a:hlinkClick r:id="rId6"/>
              </a:rPr>
              <a:t>Precautions</a:t>
            </a:r>
            <a:r>
              <a:rPr sz="800" u="sng" spc="-70" dirty="0">
                <a:solidFill>
                  <a:srgbClr val="0078C1"/>
                </a:solidFill>
                <a:uFill>
                  <a:solidFill>
                    <a:srgbClr val="0078C1"/>
                  </a:solidFill>
                </a:uFill>
                <a:latin typeface="Arial"/>
                <a:cs typeface="Arial"/>
                <a:hlinkClick r:id="rId6"/>
              </a:rPr>
              <a:t> </a:t>
            </a:r>
            <a:r>
              <a:rPr sz="800" u="sng" dirty="0">
                <a:solidFill>
                  <a:srgbClr val="0078C1"/>
                </a:solidFill>
                <a:uFill>
                  <a:solidFill>
                    <a:srgbClr val="0078C1"/>
                  </a:solidFill>
                </a:uFill>
                <a:latin typeface="Arial"/>
                <a:cs typeface="Arial"/>
                <a:hlinkClick r:id="rId6"/>
              </a:rPr>
              <a:t>for</a:t>
            </a:r>
            <a:r>
              <a:rPr sz="800" u="sng" spc="-60" dirty="0">
                <a:solidFill>
                  <a:srgbClr val="0078C1"/>
                </a:solidFill>
                <a:uFill>
                  <a:solidFill>
                    <a:srgbClr val="0078C1"/>
                  </a:solidFill>
                </a:uFill>
                <a:latin typeface="Arial"/>
                <a:cs typeface="Arial"/>
                <a:hlinkClick r:id="rId6"/>
              </a:rPr>
              <a:t> </a:t>
            </a:r>
            <a:r>
              <a:rPr sz="800" u="sng" dirty="0">
                <a:solidFill>
                  <a:srgbClr val="0078C1"/>
                </a:solidFill>
                <a:uFill>
                  <a:solidFill>
                    <a:srgbClr val="0078C1"/>
                  </a:solidFill>
                </a:uFill>
                <a:latin typeface="Arial"/>
                <a:cs typeface="Arial"/>
                <a:hlinkClick r:id="rId6"/>
              </a:rPr>
              <a:t>Adults</a:t>
            </a:r>
            <a:r>
              <a:rPr sz="800" u="sng" spc="-40" dirty="0">
                <a:solidFill>
                  <a:srgbClr val="0078C1"/>
                </a:solidFill>
                <a:uFill>
                  <a:solidFill>
                    <a:srgbClr val="0078C1"/>
                  </a:solidFill>
                </a:uFill>
                <a:latin typeface="Arial"/>
                <a:cs typeface="Arial"/>
                <a:hlinkClick r:id="rId6"/>
              </a:rPr>
              <a:t> </a:t>
            </a:r>
            <a:r>
              <a:rPr sz="800" u="sng" spc="10" dirty="0">
                <a:solidFill>
                  <a:srgbClr val="0078C1"/>
                </a:solidFill>
                <a:uFill>
                  <a:solidFill>
                    <a:srgbClr val="0078C1"/>
                  </a:solidFill>
                </a:uFill>
                <a:latin typeface="Arial"/>
                <a:cs typeface="Arial"/>
                <a:hlinkClick r:id="rId6"/>
              </a:rPr>
              <a:t>With</a:t>
            </a:r>
            <a:r>
              <a:rPr sz="800" u="sng" spc="-15" dirty="0">
                <a:solidFill>
                  <a:srgbClr val="0078C1"/>
                </a:solidFill>
                <a:uFill>
                  <a:solidFill>
                    <a:srgbClr val="0078C1"/>
                  </a:solidFill>
                </a:uFill>
                <a:latin typeface="Arial"/>
                <a:cs typeface="Arial"/>
                <a:hlinkClick r:id="rId6"/>
              </a:rPr>
              <a:t> </a:t>
            </a:r>
            <a:r>
              <a:rPr sz="800" u="sng" dirty="0">
                <a:solidFill>
                  <a:srgbClr val="0078C1"/>
                </a:solidFill>
                <a:uFill>
                  <a:solidFill>
                    <a:srgbClr val="0078C1"/>
                  </a:solidFill>
                </a:uFill>
                <a:latin typeface="Arial"/>
                <a:cs typeface="Arial"/>
                <a:hlinkClick r:id="rId6"/>
              </a:rPr>
              <a:t>COVID-19</a:t>
            </a:r>
            <a:r>
              <a:rPr sz="800" dirty="0">
                <a:latin typeface="Arial"/>
                <a:cs typeface="Arial"/>
              </a:rPr>
              <a:t>,</a:t>
            </a:r>
            <a:r>
              <a:rPr sz="800" spc="-65" dirty="0">
                <a:latin typeface="Arial"/>
                <a:cs typeface="Arial"/>
              </a:rPr>
              <a:t> </a:t>
            </a:r>
            <a:r>
              <a:rPr sz="800" dirty="0">
                <a:latin typeface="Arial"/>
                <a:cs typeface="Arial"/>
              </a:rPr>
              <a:t>October</a:t>
            </a:r>
            <a:r>
              <a:rPr sz="800" spc="-15" dirty="0">
                <a:latin typeface="Arial"/>
                <a:cs typeface="Arial"/>
              </a:rPr>
              <a:t> </a:t>
            </a:r>
            <a:r>
              <a:rPr sz="800" spc="-5" dirty="0">
                <a:latin typeface="Arial"/>
                <a:cs typeface="Arial"/>
              </a:rPr>
              <a:t>19,</a:t>
            </a:r>
            <a:r>
              <a:rPr sz="800" spc="-15" dirty="0">
                <a:latin typeface="Arial"/>
                <a:cs typeface="Arial"/>
              </a:rPr>
              <a:t> </a:t>
            </a:r>
            <a:r>
              <a:rPr sz="800" spc="-5" dirty="0">
                <a:latin typeface="Arial"/>
                <a:cs typeface="Arial"/>
              </a:rPr>
              <a:t>2020;</a:t>
            </a:r>
            <a:r>
              <a:rPr sz="800" spc="-30" dirty="0">
                <a:latin typeface="Arial"/>
                <a:cs typeface="Arial"/>
              </a:rPr>
              <a:t> </a:t>
            </a:r>
            <a:r>
              <a:rPr sz="800" u="sng" dirty="0">
                <a:solidFill>
                  <a:srgbClr val="0078C1"/>
                </a:solidFill>
                <a:uFill>
                  <a:solidFill>
                    <a:srgbClr val="0078C1"/>
                  </a:solidFill>
                </a:uFill>
                <a:latin typeface="Arial"/>
                <a:cs typeface="Arial"/>
                <a:hlinkClick r:id="rId7"/>
              </a:rPr>
              <a:t>Ending</a:t>
            </a:r>
            <a:r>
              <a:rPr sz="800" u="sng" spc="-35" dirty="0">
                <a:solidFill>
                  <a:srgbClr val="0078C1"/>
                </a:solidFill>
                <a:uFill>
                  <a:solidFill>
                    <a:srgbClr val="0078C1"/>
                  </a:solidFill>
                </a:uFill>
                <a:latin typeface="Arial"/>
                <a:cs typeface="Arial"/>
                <a:hlinkClick r:id="rId7"/>
              </a:rPr>
              <a:t> </a:t>
            </a:r>
            <a:r>
              <a:rPr sz="800" u="sng" spc="-15" dirty="0">
                <a:solidFill>
                  <a:srgbClr val="0078C1"/>
                </a:solidFill>
                <a:uFill>
                  <a:solidFill>
                    <a:srgbClr val="0078C1"/>
                  </a:solidFill>
                </a:uFill>
                <a:latin typeface="Arial"/>
                <a:cs typeface="Arial"/>
                <a:hlinkClick r:id="rId7"/>
              </a:rPr>
              <a:t>Home</a:t>
            </a:r>
            <a:r>
              <a:rPr sz="800" u="sng" spc="30" dirty="0">
                <a:solidFill>
                  <a:srgbClr val="0078C1"/>
                </a:solidFill>
                <a:uFill>
                  <a:solidFill>
                    <a:srgbClr val="0078C1"/>
                  </a:solidFill>
                </a:uFill>
                <a:latin typeface="Arial"/>
                <a:cs typeface="Arial"/>
                <a:hlinkClick r:id="rId7"/>
              </a:rPr>
              <a:t> </a:t>
            </a:r>
            <a:r>
              <a:rPr sz="800" u="sng" dirty="0">
                <a:solidFill>
                  <a:srgbClr val="0078C1"/>
                </a:solidFill>
                <a:uFill>
                  <a:solidFill>
                    <a:srgbClr val="0078C1"/>
                  </a:solidFill>
                </a:uFill>
                <a:latin typeface="Arial"/>
                <a:cs typeface="Arial"/>
                <a:hlinkClick r:id="rId7"/>
              </a:rPr>
              <a:t>Isolation</a:t>
            </a:r>
            <a:r>
              <a:rPr sz="800" u="sng" spc="-85" dirty="0">
                <a:solidFill>
                  <a:srgbClr val="0078C1"/>
                </a:solidFill>
                <a:uFill>
                  <a:solidFill>
                    <a:srgbClr val="0078C1"/>
                  </a:solidFill>
                </a:uFill>
                <a:latin typeface="Arial"/>
                <a:cs typeface="Arial"/>
                <a:hlinkClick r:id="rId7"/>
              </a:rPr>
              <a:t> </a:t>
            </a:r>
            <a:r>
              <a:rPr sz="800" u="sng" dirty="0">
                <a:solidFill>
                  <a:srgbClr val="0078C1"/>
                </a:solidFill>
                <a:uFill>
                  <a:solidFill>
                    <a:srgbClr val="0078C1"/>
                  </a:solidFill>
                </a:uFill>
                <a:latin typeface="Arial"/>
                <a:cs typeface="Arial"/>
                <a:hlinkClick r:id="rId7"/>
              </a:rPr>
              <a:t>for</a:t>
            </a:r>
            <a:r>
              <a:rPr sz="800" u="sng" spc="10" dirty="0">
                <a:solidFill>
                  <a:srgbClr val="0078C1"/>
                </a:solidFill>
                <a:uFill>
                  <a:solidFill>
                    <a:srgbClr val="0078C1"/>
                  </a:solidFill>
                </a:uFill>
                <a:latin typeface="Arial"/>
                <a:cs typeface="Arial"/>
                <a:hlinkClick r:id="rId7"/>
              </a:rPr>
              <a:t> </a:t>
            </a:r>
            <a:r>
              <a:rPr sz="800" u="sng" spc="-5" dirty="0">
                <a:solidFill>
                  <a:srgbClr val="0078C1"/>
                </a:solidFill>
                <a:uFill>
                  <a:solidFill>
                    <a:srgbClr val="0078C1"/>
                  </a:solidFill>
                </a:uFill>
                <a:latin typeface="Arial"/>
                <a:cs typeface="Arial"/>
                <a:hlinkClick r:id="rId7"/>
              </a:rPr>
              <a:t>Persons</a:t>
            </a:r>
            <a:r>
              <a:rPr sz="800" u="sng" spc="-20" dirty="0">
                <a:solidFill>
                  <a:srgbClr val="0078C1"/>
                </a:solidFill>
                <a:uFill>
                  <a:solidFill>
                    <a:srgbClr val="0078C1"/>
                  </a:solidFill>
                </a:uFill>
                <a:latin typeface="Arial"/>
                <a:cs typeface="Arial"/>
                <a:hlinkClick r:id="rId7"/>
              </a:rPr>
              <a:t> </a:t>
            </a:r>
            <a:r>
              <a:rPr sz="800" u="sng" spc="5" dirty="0">
                <a:solidFill>
                  <a:srgbClr val="0078C1"/>
                </a:solidFill>
                <a:uFill>
                  <a:solidFill>
                    <a:srgbClr val="0078C1"/>
                  </a:solidFill>
                </a:uFill>
                <a:latin typeface="Arial"/>
                <a:cs typeface="Arial"/>
                <a:hlinkClick r:id="rId7"/>
              </a:rPr>
              <a:t>With</a:t>
            </a:r>
            <a:r>
              <a:rPr sz="800" u="sng" spc="-65" dirty="0">
                <a:solidFill>
                  <a:srgbClr val="0078C1"/>
                </a:solidFill>
                <a:uFill>
                  <a:solidFill>
                    <a:srgbClr val="0078C1"/>
                  </a:solidFill>
                </a:uFill>
                <a:latin typeface="Arial"/>
                <a:cs typeface="Arial"/>
                <a:hlinkClick r:id="rId7"/>
              </a:rPr>
              <a:t> </a:t>
            </a:r>
            <a:r>
              <a:rPr sz="800" u="sng" spc="-5" dirty="0">
                <a:solidFill>
                  <a:srgbClr val="0078C1"/>
                </a:solidFill>
                <a:uFill>
                  <a:solidFill>
                    <a:srgbClr val="0078C1"/>
                  </a:solidFill>
                </a:uFill>
                <a:latin typeface="Arial"/>
                <a:cs typeface="Arial"/>
                <a:hlinkClick r:id="rId7"/>
              </a:rPr>
              <a:t>COVID-19</a:t>
            </a:r>
            <a:endParaRPr sz="800" dirty="0">
              <a:latin typeface="Arial"/>
              <a:cs typeface="Arial"/>
            </a:endParaRPr>
          </a:p>
          <a:p>
            <a:pPr marL="12696" marR="323753">
              <a:spcBef>
                <a:spcPts val="5"/>
              </a:spcBef>
            </a:pPr>
            <a:r>
              <a:rPr sz="800" u="sng" spc="-5" dirty="0">
                <a:solidFill>
                  <a:srgbClr val="0078C1"/>
                </a:solidFill>
                <a:uFill>
                  <a:solidFill>
                    <a:srgbClr val="0078C1"/>
                  </a:solidFill>
                </a:uFill>
                <a:latin typeface="Arial"/>
                <a:cs typeface="Arial"/>
                <a:hlinkClick r:id="rId7"/>
              </a:rPr>
              <a:t>Not</a:t>
            </a:r>
            <a:r>
              <a:rPr sz="800" u="sng" spc="10" dirty="0">
                <a:solidFill>
                  <a:srgbClr val="0078C1"/>
                </a:solidFill>
                <a:uFill>
                  <a:solidFill>
                    <a:srgbClr val="0078C1"/>
                  </a:solidFill>
                </a:uFill>
                <a:latin typeface="Arial"/>
                <a:cs typeface="Arial"/>
                <a:hlinkClick r:id="rId7"/>
              </a:rPr>
              <a:t> </a:t>
            </a:r>
            <a:r>
              <a:rPr sz="800" u="sng" dirty="0">
                <a:solidFill>
                  <a:srgbClr val="0078C1"/>
                </a:solidFill>
                <a:uFill>
                  <a:solidFill>
                    <a:srgbClr val="0078C1"/>
                  </a:solidFill>
                </a:uFill>
                <a:latin typeface="Arial"/>
                <a:cs typeface="Arial"/>
                <a:hlinkClick r:id="rId7"/>
              </a:rPr>
              <a:t>in</a:t>
            </a:r>
            <a:r>
              <a:rPr sz="800" u="sng" spc="-30" dirty="0">
                <a:solidFill>
                  <a:srgbClr val="0078C1"/>
                </a:solidFill>
                <a:uFill>
                  <a:solidFill>
                    <a:srgbClr val="0078C1"/>
                  </a:solidFill>
                </a:uFill>
                <a:latin typeface="Arial"/>
                <a:cs typeface="Arial"/>
                <a:hlinkClick r:id="rId7"/>
              </a:rPr>
              <a:t> </a:t>
            </a:r>
            <a:r>
              <a:rPr sz="800" u="sng" dirty="0">
                <a:solidFill>
                  <a:srgbClr val="0078C1"/>
                </a:solidFill>
                <a:uFill>
                  <a:solidFill>
                    <a:srgbClr val="0078C1"/>
                  </a:solidFill>
                </a:uFill>
                <a:latin typeface="Arial"/>
                <a:cs typeface="Arial"/>
                <a:hlinkClick r:id="rId7"/>
              </a:rPr>
              <a:t>Healthcare</a:t>
            </a:r>
            <a:r>
              <a:rPr sz="800" u="sng" spc="-60" dirty="0">
                <a:solidFill>
                  <a:srgbClr val="0078C1"/>
                </a:solidFill>
                <a:uFill>
                  <a:solidFill>
                    <a:srgbClr val="0078C1"/>
                  </a:solidFill>
                </a:uFill>
                <a:latin typeface="Arial"/>
                <a:cs typeface="Arial"/>
                <a:hlinkClick r:id="rId7"/>
              </a:rPr>
              <a:t> </a:t>
            </a:r>
            <a:r>
              <a:rPr sz="800" u="sng" dirty="0">
                <a:solidFill>
                  <a:srgbClr val="0078C1"/>
                </a:solidFill>
                <a:uFill>
                  <a:solidFill>
                    <a:srgbClr val="0078C1"/>
                  </a:solidFill>
                </a:uFill>
                <a:latin typeface="Arial"/>
                <a:cs typeface="Arial"/>
                <a:hlinkClick r:id="rId7"/>
              </a:rPr>
              <a:t>Settings</a:t>
            </a:r>
            <a:r>
              <a:rPr sz="800" dirty="0">
                <a:latin typeface="Arial"/>
                <a:cs typeface="Arial"/>
              </a:rPr>
              <a:t>,</a:t>
            </a:r>
            <a:r>
              <a:rPr sz="800" spc="-30" dirty="0">
                <a:latin typeface="Arial"/>
                <a:cs typeface="Arial"/>
              </a:rPr>
              <a:t> </a:t>
            </a:r>
            <a:r>
              <a:rPr sz="800" spc="-10" dirty="0">
                <a:latin typeface="Arial"/>
                <a:cs typeface="Arial"/>
              </a:rPr>
              <a:t>December</a:t>
            </a:r>
            <a:r>
              <a:rPr sz="800" spc="15" dirty="0">
                <a:latin typeface="Arial"/>
                <a:cs typeface="Arial"/>
              </a:rPr>
              <a:t> </a:t>
            </a:r>
            <a:r>
              <a:rPr sz="800" dirty="0">
                <a:latin typeface="Arial"/>
                <a:cs typeface="Arial"/>
              </a:rPr>
              <a:t>3,</a:t>
            </a:r>
            <a:r>
              <a:rPr sz="800" spc="10" dirty="0">
                <a:latin typeface="Arial"/>
                <a:cs typeface="Arial"/>
              </a:rPr>
              <a:t> </a:t>
            </a:r>
            <a:r>
              <a:rPr sz="800" dirty="0">
                <a:latin typeface="Arial"/>
                <a:cs typeface="Arial"/>
              </a:rPr>
              <a:t>2020;</a:t>
            </a:r>
            <a:r>
              <a:rPr sz="800" spc="-15" dirty="0">
                <a:latin typeface="Arial"/>
                <a:cs typeface="Arial"/>
              </a:rPr>
              <a:t> </a:t>
            </a:r>
            <a:r>
              <a:rPr sz="800" u="sng" spc="-5" dirty="0">
                <a:solidFill>
                  <a:srgbClr val="0078C1"/>
                </a:solidFill>
                <a:uFill>
                  <a:solidFill>
                    <a:srgbClr val="0078C1"/>
                  </a:solidFill>
                </a:uFill>
                <a:latin typeface="Arial"/>
                <a:cs typeface="Arial"/>
                <a:hlinkClick r:id="rId8"/>
              </a:rPr>
              <a:t>Return-to-Work</a:t>
            </a:r>
            <a:r>
              <a:rPr sz="800" u="sng" spc="-60" dirty="0">
                <a:solidFill>
                  <a:srgbClr val="0078C1"/>
                </a:solidFill>
                <a:uFill>
                  <a:solidFill>
                    <a:srgbClr val="0078C1"/>
                  </a:solidFill>
                </a:uFill>
                <a:latin typeface="Arial"/>
                <a:cs typeface="Arial"/>
                <a:hlinkClick r:id="rId8"/>
              </a:rPr>
              <a:t> </a:t>
            </a:r>
            <a:r>
              <a:rPr sz="800" u="sng" dirty="0">
                <a:solidFill>
                  <a:srgbClr val="0078C1"/>
                </a:solidFill>
                <a:uFill>
                  <a:solidFill>
                    <a:srgbClr val="0078C1"/>
                  </a:solidFill>
                </a:uFill>
                <a:latin typeface="Arial"/>
                <a:cs typeface="Arial"/>
                <a:hlinkClick r:id="rId8"/>
              </a:rPr>
              <a:t>Criteria</a:t>
            </a:r>
            <a:r>
              <a:rPr sz="800" u="sng" spc="-60" dirty="0">
                <a:solidFill>
                  <a:srgbClr val="0078C1"/>
                </a:solidFill>
                <a:uFill>
                  <a:solidFill>
                    <a:srgbClr val="0078C1"/>
                  </a:solidFill>
                </a:uFill>
                <a:latin typeface="Arial"/>
                <a:cs typeface="Arial"/>
                <a:hlinkClick r:id="rId8"/>
              </a:rPr>
              <a:t> </a:t>
            </a:r>
            <a:r>
              <a:rPr sz="800" u="sng" dirty="0">
                <a:solidFill>
                  <a:srgbClr val="0078C1"/>
                </a:solidFill>
                <a:uFill>
                  <a:solidFill>
                    <a:srgbClr val="0078C1"/>
                  </a:solidFill>
                </a:uFill>
                <a:latin typeface="Arial"/>
                <a:cs typeface="Arial"/>
                <a:hlinkClick r:id="rId8"/>
              </a:rPr>
              <a:t>for</a:t>
            </a:r>
            <a:r>
              <a:rPr sz="800" u="sng" spc="15" dirty="0">
                <a:solidFill>
                  <a:srgbClr val="0078C1"/>
                </a:solidFill>
                <a:uFill>
                  <a:solidFill>
                    <a:srgbClr val="0078C1"/>
                  </a:solidFill>
                </a:uFill>
                <a:latin typeface="Arial"/>
                <a:cs typeface="Arial"/>
                <a:hlinkClick r:id="rId8"/>
              </a:rPr>
              <a:t> </a:t>
            </a:r>
            <a:r>
              <a:rPr sz="800" u="sng" dirty="0">
                <a:solidFill>
                  <a:srgbClr val="0078C1"/>
                </a:solidFill>
                <a:uFill>
                  <a:solidFill>
                    <a:srgbClr val="0078C1"/>
                  </a:solidFill>
                </a:uFill>
                <a:latin typeface="Arial"/>
                <a:cs typeface="Arial"/>
                <a:hlinkClick r:id="rId8"/>
              </a:rPr>
              <a:t>Healthcare</a:t>
            </a:r>
            <a:r>
              <a:rPr sz="800" u="sng" spc="-80" dirty="0">
                <a:solidFill>
                  <a:srgbClr val="0078C1"/>
                </a:solidFill>
                <a:uFill>
                  <a:solidFill>
                    <a:srgbClr val="0078C1"/>
                  </a:solidFill>
                </a:uFill>
                <a:latin typeface="Arial"/>
                <a:cs typeface="Arial"/>
                <a:hlinkClick r:id="rId8"/>
              </a:rPr>
              <a:t> </a:t>
            </a:r>
            <a:r>
              <a:rPr sz="800" u="sng" spc="-5" dirty="0">
                <a:solidFill>
                  <a:srgbClr val="0078C1"/>
                </a:solidFill>
                <a:uFill>
                  <a:solidFill>
                    <a:srgbClr val="0078C1"/>
                  </a:solidFill>
                </a:uFill>
                <a:latin typeface="Arial"/>
                <a:cs typeface="Arial"/>
                <a:hlinkClick r:id="rId8"/>
              </a:rPr>
              <a:t>Personnel</a:t>
            </a:r>
            <a:r>
              <a:rPr sz="800" u="sng" spc="-35" dirty="0">
                <a:solidFill>
                  <a:srgbClr val="0078C1"/>
                </a:solidFill>
                <a:uFill>
                  <a:solidFill>
                    <a:srgbClr val="0078C1"/>
                  </a:solidFill>
                </a:uFill>
                <a:latin typeface="Arial"/>
                <a:cs typeface="Arial"/>
                <a:hlinkClick r:id="rId8"/>
              </a:rPr>
              <a:t> </a:t>
            </a:r>
            <a:r>
              <a:rPr sz="800" u="sng" spc="10" dirty="0">
                <a:solidFill>
                  <a:srgbClr val="0078C1"/>
                </a:solidFill>
                <a:uFill>
                  <a:solidFill>
                    <a:srgbClr val="0078C1"/>
                  </a:solidFill>
                </a:uFill>
                <a:latin typeface="Arial"/>
                <a:cs typeface="Arial"/>
                <a:hlinkClick r:id="rId8"/>
              </a:rPr>
              <a:t>With</a:t>
            </a:r>
            <a:r>
              <a:rPr sz="800" u="sng" spc="-80" dirty="0">
                <a:solidFill>
                  <a:srgbClr val="0078C1"/>
                </a:solidFill>
                <a:uFill>
                  <a:solidFill>
                    <a:srgbClr val="0078C1"/>
                  </a:solidFill>
                </a:uFill>
                <a:latin typeface="Arial"/>
                <a:cs typeface="Arial"/>
                <a:hlinkClick r:id="rId8"/>
              </a:rPr>
              <a:t> </a:t>
            </a:r>
            <a:r>
              <a:rPr sz="800" u="sng" spc="-15" dirty="0">
                <a:solidFill>
                  <a:srgbClr val="0078C1"/>
                </a:solidFill>
                <a:uFill>
                  <a:solidFill>
                    <a:srgbClr val="0078C1"/>
                  </a:solidFill>
                </a:uFill>
                <a:latin typeface="Arial"/>
                <a:cs typeface="Arial"/>
                <a:hlinkClick r:id="rId8"/>
              </a:rPr>
              <a:t>SARS-CoV-2</a:t>
            </a:r>
            <a:r>
              <a:rPr sz="800" u="sng" spc="10" dirty="0">
                <a:solidFill>
                  <a:srgbClr val="0078C1"/>
                </a:solidFill>
                <a:uFill>
                  <a:solidFill>
                    <a:srgbClr val="0078C1"/>
                  </a:solidFill>
                </a:uFill>
                <a:latin typeface="Arial"/>
                <a:cs typeface="Arial"/>
                <a:hlinkClick r:id="rId8"/>
              </a:rPr>
              <a:t> </a:t>
            </a:r>
            <a:r>
              <a:rPr sz="800" u="sng" dirty="0">
                <a:solidFill>
                  <a:srgbClr val="0078C1"/>
                </a:solidFill>
                <a:uFill>
                  <a:solidFill>
                    <a:srgbClr val="0078C1"/>
                  </a:solidFill>
                </a:uFill>
                <a:latin typeface="Arial"/>
                <a:cs typeface="Arial"/>
                <a:hlinkClick r:id="rId8"/>
              </a:rPr>
              <a:t>Infection</a:t>
            </a:r>
            <a:r>
              <a:rPr sz="800" dirty="0">
                <a:latin typeface="Arial"/>
                <a:cs typeface="Arial"/>
              </a:rPr>
              <a:t>,</a:t>
            </a:r>
            <a:r>
              <a:rPr sz="800" spc="-105" dirty="0">
                <a:latin typeface="Arial"/>
                <a:cs typeface="Arial"/>
              </a:rPr>
              <a:t> </a:t>
            </a:r>
            <a:r>
              <a:rPr sz="800" spc="-5" dirty="0">
                <a:latin typeface="Arial"/>
                <a:cs typeface="Arial"/>
              </a:rPr>
              <a:t>August</a:t>
            </a:r>
            <a:r>
              <a:rPr sz="800" spc="10" dirty="0">
                <a:latin typeface="Arial"/>
                <a:cs typeface="Arial"/>
              </a:rPr>
              <a:t> </a:t>
            </a:r>
            <a:r>
              <a:rPr sz="800" dirty="0">
                <a:latin typeface="Arial"/>
                <a:cs typeface="Arial"/>
              </a:rPr>
              <a:t>10,</a:t>
            </a:r>
            <a:r>
              <a:rPr sz="800" spc="-5" dirty="0">
                <a:latin typeface="Arial"/>
                <a:cs typeface="Arial"/>
              </a:rPr>
              <a:t> </a:t>
            </a:r>
            <a:r>
              <a:rPr sz="800" dirty="0">
                <a:latin typeface="Arial"/>
                <a:cs typeface="Arial"/>
              </a:rPr>
              <a:t>2020;</a:t>
            </a:r>
            <a:r>
              <a:rPr sz="800" spc="-15" dirty="0">
                <a:latin typeface="Arial"/>
                <a:cs typeface="Arial"/>
              </a:rPr>
              <a:t> </a:t>
            </a:r>
            <a:r>
              <a:rPr sz="800" u="sng" spc="10" dirty="0">
                <a:solidFill>
                  <a:srgbClr val="0078C1"/>
                </a:solidFill>
                <a:uFill>
                  <a:solidFill>
                    <a:srgbClr val="0078C1"/>
                  </a:solidFill>
                </a:uFill>
                <a:latin typeface="Arial"/>
                <a:cs typeface="Arial"/>
                <a:hlinkClick r:id="rId9"/>
              </a:rPr>
              <a:t>When</a:t>
            </a:r>
            <a:r>
              <a:rPr sz="800" u="sng" spc="-60" dirty="0">
                <a:solidFill>
                  <a:srgbClr val="0078C1"/>
                </a:solidFill>
                <a:uFill>
                  <a:solidFill>
                    <a:srgbClr val="0078C1"/>
                  </a:solidFill>
                </a:uFill>
                <a:latin typeface="Arial"/>
                <a:cs typeface="Arial"/>
                <a:hlinkClick r:id="rId9"/>
              </a:rPr>
              <a:t> </a:t>
            </a:r>
            <a:r>
              <a:rPr sz="800" u="sng" dirty="0">
                <a:solidFill>
                  <a:srgbClr val="0078C1"/>
                </a:solidFill>
                <a:uFill>
                  <a:solidFill>
                    <a:srgbClr val="0078C1"/>
                  </a:solidFill>
                </a:uFill>
                <a:latin typeface="Arial"/>
                <a:cs typeface="Arial"/>
                <a:hlinkClick r:id="rId9"/>
              </a:rPr>
              <a:t>to </a:t>
            </a:r>
            <a:r>
              <a:rPr sz="800" dirty="0">
                <a:solidFill>
                  <a:srgbClr val="0078C1"/>
                </a:solidFill>
                <a:latin typeface="Arial"/>
                <a:cs typeface="Arial"/>
              </a:rPr>
              <a:t> </a:t>
            </a:r>
            <a:r>
              <a:rPr sz="800" u="sng" dirty="0">
                <a:solidFill>
                  <a:srgbClr val="0078C1"/>
                </a:solidFill>
                <a:uFill>
                  <a:solidFill>
                    <a:srgbClr val="0078C1"/>
                  </a:solidFill>
                </a:uFill>
                <a:latin typeface="Arial"/>
                <a:cs typeface="Arial"/>
                <a:hlinkClick r:id="rId9"/>
              </a:rPr>
              <a:t>Quarantine</a:t>
            </a:r>
            <a:r>
              <a:rPr sz="800" dirty="0">
                <a:latin typeface="Arial"/>
                <a:cs typeface="Arial"/>
              </a:rPr>
              <a:t>, </a:t>
            </a:r>
            <a:r>
              <a:rPr sz="800" spc="-10" dirty="0">
                <a:latin typeface="Arial"/>
                <a:cs typeface="Arial"/>
              </a:rPr>
              <a:t>December </a:t>
            </a:r>
            <a:r>
              <a:rPr sz="800" dirty="0">
                <a:latin typeface="Arial"/>
                <a:cs typeface="Arial"/>
              </a:rPr>
              <a:t>2,</a:t>
            </a:r>
            <a:r>
              <a:rPr sz="800" spc="-60" dirty="0">
                <a:latin typeface="Arial"/>
                <a:cs typeface="Arial"/>
              </a:rPr>
              <a:t> </a:t>
            </a:r>
            <a:r>
              <a:rPr sz="800" dirty="0">
                <a:latin typeface="Arial"/>
                <a:cs typeface="Arial"/>
              </a:rPr>
              <a:t>2020.</a:t>
            </a:r>
          </a:p>
        </p:txBody>
      </p:sp>
      <p:sp>
        <p:nvSpPr>
          <p:cNvPr id="21" name="object 21"/>
          <p:cNvSpPr/>
          <p:nvPr/>
        </p:nvSpPr>
        <p:spPr>
          <a:xfrm>
            <a:off x="874547" y="6339083"/>
            <a:ext cx="240729" cy="240728"/>
          </a:xfrm>
          <a:prstGeom prst="rect">
            <a:avLst/>
          </a:prstGeom>
          <a:blipFill>
            <a:blip r:embed="rId10" cstate="print"/>
            <a:stretch>
              <a:fillRect/>
            </a:stretch>
          </a:blipFill>
        </p:spPr>
        <p:txBody>
          <a:bodyPr wrap="square" lIns="0" tIns="0" rIns="0" bIns="0" rtlCol="0"/>
          <a:lstStyle/>
          <a:p>
            <a:endParaRPr sz="1798"/>
          </a:p>
        </p:txBody>
      </p:sp>
      <p:sp>
        <p:nvSpPr>
          <p:cNvPr id="22" name="object 22"/>
          <p:cNvSpPr/>
          <p:nvPr/>
        </p:nvSpPr>
        <p:spPr>
          <a:xfrm>
            <a:off x="411372" y="6339083"/>
            <a:ext cx="240729" cy="240728"/>
          </a:xfrm>
          <a:prstGeom prst="rect">
            <a:avLst/>
          </a:prstGeom>
          <a:blipFill>
            <a:blip r:embed="rId11" cstate="print"/>
            <a:stretch>
              <a:fillRect/>
            </a:stretch>
          </a:blipFill>
        </p:spPr>
        <p:txBody>
          <a:bodyPr wrap="square" lIns="0" tIns="0" rIns="0" bIns="0" rtlCol="0"/>
          <a:lstStyle/>
          <a:p>
            <a:endParaRPr sz="1798"/>
          </a:p>
        </p:txBody>
      </p:sp>
      <p:sp>
        <p:nvSpPr>
          <p:cNvPr id="24" name="object 24"/>
          <p:cNvSpPr/>
          <p:nvPr/>
        </p:nvSpPr>
        <p:spPr>
          <a:xfrm>
            <a:off x="874547" y="6339082"/>
            <a:ext cx="241237" cy="241237"/>
          </a:xfrm>
          <a:custGeom>
            <a:avLst/>
            <a:gdLst/>
            <a:ahLst/>
            <a:cxnLst/>
            <a:rect l="l" t="t" r="r" b="b"/>
            <a:pathLst>
              <a:path w="241300" h="241300">
                <a:moveTo>
                  <a:pt x="120396" y="0"/>
                </a:moveTo>
                <a:lnTo>
                  <a:pt x="73530" y="9460"/>
                </a:lnTo>
                <a:lnTo>
                  <a:pt x="35261" y="35261"/>
                </a:lnTo>
                <a:lnTo>
                  <a:pt x="9460" y="73530"/>
                </a:lnTo>
                <a:lnTo>
                  <a:pt x="0" y="120396"/>
                </a:lnTo>
                <a:lnTo>
                  <a:pt x="9460" y="167261"/>
                </a:lnTo>
                <a:lnTo>
                  <a:pt x="35261" y="205530"/>
                </a:lnTo>
                <a:lnTo>
                  <a:pt x="73530" y="231331"/>
                </a:lnTo>
                <a:lnTo>
                  <a:pt x="120396" y="240792"/>
                </a:lnTo>
                <a:lnTo>
                  <a:pt x="167261" y="231331"/>
                </a:lnTo>
                <a:lnTo>
                  <a:pt x="205530" y="205530"/>
                </a:lnTo>
                <a:lnTo>
                  <a:pt x="231331" y="167261"/>
                </a:lnTo>
                <a:lnTo>
                  <a:pt x="240792" y="120396"/>
                </a:lnTo>
                <a:lnTo>
                  <a:pt x="231331" y="73530"/>
                </a:lnTo>
                <a:lnTo>
                  <a:pt x="205530" y="35261"/>
                </a:lnTo>
                <a:lnTo>
                  <a:pt x="167261" y="9460"/>
                </a:lnTo>
                <a:lnTo>
                  <a:pt x="120396" y="0"/>
                </a:lnTo>
                <a:close/>
              </a:path>
            </a:pathLst>
          </a:custGeom>
          <a:solidFill>
            <a:srgbClr val="0078B3"/>
          </a:solidFill>
        </p:spPr>
        <p:txBody>
          <a:bodyPr wrap="square" lIns="0" tIns="0" rIns="0" bIns="0" rtlCol="0"/>
          <a:lstStyle/>
          <a:p>
            <a:endParaRPr sz="1798"/>
          </a:p>
        </p:txBody>
      </p:sp>
      <p:sp>
        <p:nvSpPr>
          <p:cNvPr id="25" name="object 25"/>
          <p:cNvSpPr/>
          <p:nvPr/>
        </p:nvSpPr>
        <p:spPr>
          <a:xfrm>
            <a:off x="411372" y="6339083"/>
            <a:ext cx="240729" cy="240728"/>
          </a:xfrm>
          <a:prstGeom prst="rect">
            <a:avLst/>
          </a:prstGeom>
          <a:blipFill>
            <a:blip r:embed="rId11" cstate="print"/>
            <a:stretch>
              <a:fillRect/>
            </a:stretch>
          </a:blipFill>
        </p:spPr>
        <p:txBody>
          <a:bodyPr wrap="square" lIns="0" tIns="0" rIns="0" bIns="0" rtlCol="0"/>
          <a:lstStyle/>
          <a:p>
            <a:endParaRPr sz="1798"/>
          </a:p>
        </p:txBody>
      </p:sp>
      <p:sp>
        <p:nvSpPr>
          <p:cNvPr id="26" name="object 26"/>
          <p:cNvSpPr/>
          <p:nvPr/>
        </p:nvSpPr>
        <p:spPr>
          <a:xfrm>
            <a:off x="905019" y="6378696"/>
            <a:ext cx="106652" cy="161883"/>
          </a:xfrm>
          <a:custGeom>
            <a:avLst/>
            <a:gdLst/>
            <a:ahLst/>
            <a:cxnLst/>
            <a:rect l="l" t="t" r="r" b="b"/>
            <a:pathLst>
              <a:path w="106680" h="161925">
                <a:moveTo>
                  <a:pt x="0" y="0"/>
                </a:moveTo>
                <a:lnTo>
                  <a:pt x="0" y="161544"/>
                </a:lnTo>
                <a:lnTo>
                  <a:pt x="106680" y="80772"/>
                </a:lnTo>
                <a:lnTo>
                  <a:pt x="0" y="0"/>
                </a:lnTo>
                <a:close/>
              </a:path>
            </a:pathLst>
          </a:custGeom>
          <a:solidFill>
            <a:srgbClr val="FFFFFF"/>
          </a:solidFill>
        </p:spPr>
        <p:txBody>
          <a:bodyPr wrap="square" lIns="0" tIns="0" rIns="0" bIns="0" rtlCol="0"/>
          <a:lstStyle/>
          <a:p>
            <a:endParaRPr sz="1798"/>
          </a:p>
        </p:txBody>
      </p:sp>
      <p:sp>
        <p:nvSpPr>
          <p:cNvPr id="27" name="object 27"/>
          <p:cNvSpPr/>
          <p:nvPr/>
        </p:nvSpPr>
        <p:spPr>
          <a:xfrm>
            <a:off x="9568226" y="6326020"/>
            <a:ext cx="270154" cy="253807"/>
          </a:xfrm>
          <a:prstGeom prst="rect">
            <a:avLst/>
          </a:prstGeom>
          <a:blipFill>
            <a:blip r:embed="rId12" cstate="print"/>
            <a:stretch>
              <a:fillRect/>
            </a:stretch>
          </a:blipFill>
        </p:spPr>
        <p:txBody>
          <a:bodyPr wrap="square" lIns="0" tIns="0" rIns="0" bIns="0" rtlCol="0"/>
          <a:lstStyle/>
          <a:p>
            <a:endParaRPr sz="1798"/>
          </a:p>
        </p:txBody>
      </p:sp>
      <p:sp>
        <p:nvSpPr>
          <p:cNvPr id="28" name="object 28"/>
          <p:cNvSpPr/>
          <p:nvPr/>
        </p:nvSpPr>
        <p:spPr>
          <a:xfrm>
            <a:off x="9935632" y="6434479"/>
            <a:ext cx="246378" cy="144265"/>
          </a:xfrm>
          <a:prstGeom prst="rect">
            <a:avLst/>
          </a:prstGeom>
          <a:blipFill>
            <a:blip r:embed="rId13" cstate="print"/>
            <a:stretch>
              <a:fillRect/>
            </a:stretch>
          </a:blipFill>
        </p:spPr>
        <p:txBody>
          <a:bodyPr wrap="square" lIns="0" tIns="0" rIns="0" bIns="0" rtlCol="0"/>
          <a:lstStyle/>
          <a:p>
            <a:endParaRPr sz="1798"/>
          </a:p>
        </p:txBody>
      </p:sp>
      <p:sp>
        <p:nvSpPr>
          <p:cNvPr id="29" name="object 29"/>
          <p:cNvSpPr/>
          <p:nvPr/>
        </p:nvSpPr>
        <p:spPr>
          <a:xfrm>
            <a:off x="10921143" y="6433403"/>
            <a:ext cx="405195" cy="145345"/>
          </a:xfrm>
          <a:prstGeom prst="rect">
            <a:avLst/>
          </a:prstGeom>
          <a:blipFill>
            <a:blip r:embed="rId14" cstate="print"/>
            <a:stretch>
              <a:fillRect/>
            </a:stretch>
          </a:blipFill>
        </p:spPr>
        <p:txBody>
          <a:bodyPr wrap="square" lIns="0" tIns="0" rIns="0" bIns="0" rtlCol="0"/>
          <a:lstStyle/>
          <a:p>
            <a:endParaRPr sz="1798"/>
          </a:p>
        </p:txBody>
      </p:sp>
      <p:sp>
        <p:nvSpPr>
          <p:cNvPr id="30" name="object 30"/>
          <p:cNvSpPr/>
          <p:nvPr/>
        </p:nvSpPr>
        <p:spPr>
          <a:xfrm>
            <a:off x="11689395" y="6433401"/>
            <a:ext cx="84392" cy="145341"/>
          </a:xfrm>
          <a:prstGeom prst="rect">
            <a:avLst/>
          </a:prstGeom>
          <a:blipFill>
            <a:blip r:embed="rId15" cstate="print"/>
            <a:stretch>
              <a:fillRect/>
            </a:stretch>
          </a:blipFill>
        </p:spPr>
        <p:txBody>
          <a:bodyPr wrap="square" lIns="0" tIns="0" rIns="0" bIns="0" rtlCol="0"/>
          <a:lstStyle/>
          <a:p>
            <a:endParaRPr sz="1798"/>
          </a:p>
        </p:txBody>
      </p:sp>
      <p:sp>
        <p:nvSpPr>
          <p:cNvPr id="31" name="object 31"/>
          <p:cNvSpPr/>
          <p:nvPr/>
        </p:nvSpPr>
        <p:spPr>
          <a:xfrm>
            <a:off x="11352261" y="6433398"/>
            <a:ext cx="325670" cy="145377"/>
          </a:xfrm>
          <a:custGeom>
            <a:avLst/>
            <a:gdLst/>
            <a:ahLst/>
            <a:cxnLst/>
            <a:rect l="l" t="t" r="r" b="b"/>
            <a:pathLst>
              <a:path w="325754" h="145415">
                <a:moveTo>
                  <a:pt x="78939" y="0"/>
                </a:moveTo>
                <a:lnTo>
                  <a:pt x="0" y="0"/>
                </a:lnTo>
                <a:lnTo>
                  <a:pt x="0" y="145379"/>
                </a:lnTo>
                <a:lnTo>
                  <a:pt x="123307" y="145379"/>
                </a:lnTo>
                <a:lnTo>
                  <a:pt x="123307" y="124765"/>
                </a:lnTo>
                <a:lnTo>
                  <a:pt x="23768" y="124765"/>
                </a:lnTo>
                <a:lnTo>
                  <a:pt x="23768" y="83536"/>
                </a:lnTo>
                <a:lnTo>
                  <a:pt x="68136" y="83536"/>
                </a:lnTo>
                <a:lnTo>
                  <a:pt x="68136" y="62922"/>
                </a:lnTo>
                <a:lnTo>
                  <a:pt x="23768" y="61842"/>
                </a:lnTo>
                <a:lnTo>
                  <a:pt x="23768" y="21694"/>
                </a:lnTo>
                <a:lnTo>
                  <a:pt x="78939" y="21694"/>
                </a:lnTo>
                <a:lnTo>
                  <a:pt x="78939" y="0"/>
                </a:lnTo>
                <a:close/>
              </a:path>
              <a:path w="325754" h="145415">
                <a:moveTo>
                  <a:pt x="150431" y="34717"/>
                </a:moveTo>
                <a:lnTo>
                  <a:pt x="123307" y="34717"/>
                </a:lnTo>
                <a:lnTo>
                  <a:pt x="180495" y="145379"/>
                </a:lnTo>
                <a:lnTo>
                  <a:pt x="214059" y="145379"/>
                </a:lnTo>
                <a:lnTo>
                  <a:pt x="214059" y="113917"/>
                </a:lnTo>
                <a:lnTo>
                  <a:pt x="190291" y="113917"/>
                </a:lnTo>
                <a:lnTo>
                  <a:pt x="150431" y="34717"/>
                </a:lnTo>
                <a:close/>
              </a:path>
              <a:path w="325754" h="145415">
                <a:moveTo>
                  <a:pt x="283203" y="22789"/>
                </a:moveTo>
                <a:lnTo>
                  <a:pt x="258426" y="22789"/>
                </a:lnTo>
                <a:lnTo>
                  <a:pt x="258427" y="145379"/>
                </a:lnTo>
                <a:lnTo>
                  <a:pt x="283204" y="145379"/>
                </a:lnTo>
                <a:lnTo>
                  <a:pt x="283203" y="22789"/>
                </a:lnTo>
                <a:close/>
              </a:path>
              <a:path w="325754" h="145415">
                <a:moveTo>
                  <a:pt x="132958" y="0"/>
                </a:moveTo>
                <a:lnTo>
                  <a:pt x="99538" y="0"/>
                </a:lnTo>
                <a:lnTo>
                  <a:pt x="99539" y="124765"/>
                </a:lnTo>
                <a:lnTo>
                  <a:pt x="123307" y="124765"/>
                </a:lnTo>
                <a:lnTo>
                  <a:pt x="123307" y="34717"/>
                </a:lnTo>
                <a:lnTo>
                  <a:pt x="150431" y="34717"/>
                </a:lnTo>
                <a:lnTo>
                  <a:pt x="132958" y="0"/>
                </a:lnTo>
                <a:close/>
              </a:path>
              <a:path w="325754" h="145415">
                <a:moveTo>
                  <a:pt x="325410" y="0"/>
                </a:moveTo>
                <a:lnTo>
                  <a:pt x="190290" y="0"/>
                </a:lnTo>
                <a:lnTo>
                  <a:pt x="190291" y="113917"/>
                </a:lnTo>
                <a:lnTo>
                  <a:pt x="214059" y="113917"/>
                </a:lnTo>
                <a:lnTo>
                  <a:pt x="214059" y="22789"/>
                </a:lnTo>
                <a:lnTo>
                  <a:pt x="325410" y="22789"/>
                </a:lnTo>
                <a:lnTo>
                  <a:pt x="325410" y="0"/>
                </a:lnTo>
                <a:close/>
              </a:path>
            </a:pathLst>
          </a:custGeom>
          <a:solidFill>
            <a:srgbClr val="1081C0"/>
          </a:solidFill>
        </p:spPr>
        <p:txBody>
          <a:bodyPr wrap="square" lIns="0" tIns="0" rIns="0" bIns="0" rtlCol="0"/>
          <a:lstStyle/>
          <a:p>
            <a:endParaRPr sz="1798"/>
          </a:p>
        </p:txBody>
      </p:sp>
      <p:sp>
        <p:nvSpPr>
          <p:cNvPr id="32" name="object 32"/>
          <p:cNvSpPr/>
          <p:nvPr/>
        </p:nvSpPr>
        <p:spPr>
          <a:xfrm>
            <a:off x="10700702" y="6433403"/>
            <a:ext cx="204417" cy="145377"/>
          </a:xfrm>
          <a:custGeom>
            <a:avLst/>
            <a:gdLst/>
            <a:ahLst/>
            <a:cxnLst/>
            <a:rect l="l" t="t" r="r" b="b"/>
            <a:pathLst>
              <a:path w="204470" h="145415">
                <a:moveTo>
                  <a:pt x="78910" y="0"/>
                </a:moveTo>
                <a:lnTo>
                  <a:pt x="0" y="0"/>
                </a:lnTo>
                <a:lnTo>
                  <a:pt x="0" y="145379"/>
                </a:lnTo>
                <a:lnTo>
                  <a:pt x="126462" y="145379"/>
                </a:lnTo>
                <a:lnTo>
                  <a:pt x="126462" y="124765"/>
                </a:lnTo>
                <a:lnTo>
                  <a:pt x="24863" y="124765"/>
                </a:lnTo>
                <a:lnTo>
                  <a:pt x="24863" y="83536"/>
                </a:lnTo>
                <a:lnTo>
                  <a:pt x="68093" y="83536"/>
                </a:lnTo>
                <a:lnTo>
                  <a:pt x="68092" y="62922"/>
                </a:lnTo>
                <a:lnTo>
                  <a:pt x="24863" y="61842"/>
                </a:lnTo>
                <a:lnTo>
                  <a:pt x="24863" y="21694"/>
                </a:lnTo>
                <a:lnTo>
                  <a:pt x="78910" y="21694"/>
                </a:lnTo>
                <a:lnTo>
                  <a:pt x="78910" y="0"/>
                </a:lnTo>
                <a:close/>
              </a:path>
              <a:path w="204470" h="145415">
                <a:moveTo>
                  <a:pt x="166706" y="83536"/>
                </a:moveTo>
                <a:lnTo>
                  <a:pt x="138360" y="83536"/>
                </a:lnTo>
                <a:lnTo>
                  <a:pt x="148947" y="100978"/>
                </a:lnTo>
                <a:lnTo>
                  <a:pt x="160651" y="121372"/>
                </a:lnTo>
                <a:lnTo>
                  <a:pt x="170126" y="138309"/>
                </a:lnTo>
                <a:lnTo>
                  <a:pt x="174028" y="145379"/>
                </a:lnTo>
                <a:lnTo>
                  <a:pt x="204293" y="145379"/>
                </a:lnTo>
                <a:lnTo>
                  <a:pt x="166706" y="83536"/>
                </a:lnTo>
                <a:close/>
              </a:path>
              <a:path w="204470" h="145415">
                <a:moveTo>
                  <a:pt x="142682" y="1080"/>
                </a:moveTo>
                <a:lnTo>
                  <a:pt x="100532" y="1080"/>
                </a:lnTo>
                <a:lnTo>
                  <a:pt x="100533" y="124765"/>
                </a:lnTo>
                <a:lnTo>
                  <a:pt x="126462" y="124765"/>
                </a:lnTo>
                <a:lnTo>
                  <a:pt x="126462" y="83536"/>
                </a:lnTo>
                <a:lnTo>
                  <a:pt x="166706" y="83536"/>
                </a:lnTo>
                <a:lnTo>
                  <a:pt x="165384" y="81361"/>
                </a:lnTo>
                <a:lnTo>
                  <a:pt x="172947" y="80281"/>
                </a:lnTo>
                <a:lnTo>
                  <a:pt x="179429" y="77025"/>
                </a:lnTo>
                <a:lnTo>
                  <a:pt x="183751" y="72689"/>
                </a:lnTo>
                <a:lnTo>
                  <a:pt x="189600" y="67010"/>
                </a:lnTo>
                <a:lnTo>
                  <a:pt x="192111" y="62922"/>
                </a:lnTo>
                <a:lnTo>
                  <a:pt x="126462" y="62922"/>
                </a:lnTo>
                <a:lnTo>
                  <a:pt x="126462" y="21694"/>
                </a:lnTo>
                <a:lnTo>
                  <a:pt x="193060" y="21694"/>
                </a:lnTo>
                <a:lnTo>
                  <a:pt x="190055" y="16509"/>
                </a:lnTo>
                <a:lnTo>
                  <a:pt x="184831" y="10847"/>
                </a:lnTo>
                <a:lnTo>
                  <a:pt x="177487" y="6118"/>
                </a:lnTo>
                <a:lnTo>
                  <a:pt x="168218" y="3116"/>
                </a:lnTo>
                <a:lnTo>
                  <a:pt x="156718" y="1538"/>
                </a:lnTo>
                <a:lnTo>
                  <a:pt x="142682" y="1080"/>
                </a:lnTo>
                <a:close/>
              </a:path>
              <a:path w="204470" h="145415">
                <a:moveTo>
                  <a:pt x="193060" y="21694"/>
                </a:moveTo>
                <a:lnTo>
                  <a:pt x="147003" y="21694"/>
                </a:lnTo>
                <a:lnTo>
                  <a:pt x="158811" y="23084"/>
                </a:lnTo>
                <a:lnTo>
                  <a:pt x="166868" y="27118"/>
                </a:lnTo>
                <a:lnTo>
                  <a:pt x="171478" y="33593"/>
                </a:lnTo>
                <a:lnTo>
                  <a:pt x="172947" y="42308"/>
                </a:lnTo>
                <a:lnTo>
                  <a:pt x="171630" y="51023"/>
                </a:lnTo>
                <a:lnTo>
                  <a:pt x="167273" y="57499"/>
                </a:lnTo>
                <a:lnTo>
                  <a:pt x="159267" y="61533"/>
                </a:lnTo>
                <a:lnTo>
                  <a:pt x="147003" y="62922"/>
                </a:lnTo>
                <a:lnTo>
                  <a:pt x="192111" y="62922"/>
                </a:lnTo>
                <a:lnTo>
                  <a:pt x="194027" y="59805"/>
                </a:lnTo>
                <a:lnTo>
                  <a:pt x="196831" y="51178"/>
                </a:lnTo>
                <a:lnTo>
                  <a:pt x="197810" y="41228"/>
                </a:lnTo>
                <a:lnTo>
                  <a:pt x="196847" y="31903"/>
                </a:lnTo>
                <a:lnTo>
                  <a:pt x="194162" y="23596"/>
                </a:lnTo>
                <a:lnTo>
                  <a:pt x="193060" y="21694"/>
                </a:lnTo>
                <a:close/>
              </a:path>
            </a:pathLst>
          </a:custGeom>
          <a:solidFill>
            <a:srgbClr val="1081C0"/>
          </a:solidFill>
        </p:spPr>
        <p:txBody>
          <a:bodyPr wrap="square" lIns="0" tIns="0" rIns="0" bIns="0" rtlCol="0"/>
          <a:lstStyle/>
          <a:p>
            <a:endParaRPr sz="1798"/>
          </a:p>
        </p:txBody>
      </p:sp>
      <p:sp>
        <p:nvSpPr>
          <p:cNvPr id="33" name="object 33"/>
          <p:cNvSpPr/>
          <p:nvPr/>
        </p:nvSpPr>
        <p:spPr>
          <a:xfrm>
            <a:off x="10307359" y="6433403"/>
            <a:ext cx="204417" cy="145377"/>
          </a:xfrm>
          <a:custGeom>
            <a:avLst/>
            <a:gdLst/>
            <a:ahLst/>
            <a:cxnLst/>
            <a:rect l="l" t="t" r="r" b="b"/>
            <a:pathLst>
              <a:path w="204470" h="145415">
                <a:moveTo>
                  <a:pt x="78910" y="0"/>
                </a:moveTo>
                <a:lnTo>
                  <a:pt x="0" y="0"/>
                </a:lnTo>
                <a:lnTo>
                  <a:pt x="0" y="145379"/>
                </a:lnTo>
                <a:lnTo>
                  <a:pt x="126462" y="145379"/>
                </a:lnTo>
                <a:lnTo>
                  <a:pt x="126462" y="124765"/>
                </a:lnTo>
                <a:lnTo>
                  <a:pt x="24863" y="124765"/>
                </a:lnTo>
                <a:lnTo>
                  <a:pt x="24863" y="83536"/>
                </a:lnTo>
                <a:lnTo>
                  <a:pt x="69187" y="83536"/>
                </a:lnTo>
                <a:lnTo>
                  <a:pt x="69187" y="62922"/>
                </a:lnTo>
                <a:lnTo>
                  <a:pt x="24863" y="61842"/>
                </a:lnTo>
                <a:lnTo>
                  <a:pt x="24863" y="21694"/>
                </a:lnTo>
                <a:lnTo>
                  <a:pt x="78910" y="21694"/>
                </a:lnTo>
                <a:lnTo>
                  <a:pt x="78910" y="0"/>
                </a:lnTo>
                <a:close/>
              </a:path>
              <a:path w="204470" h="145415">
                <a:moveTo>
                  <a:pt x="166706" y="83536"/>
                </a:moveTo>
                <a:lnTo>
                  <a:pt x="138360" y="83536"/>
                </a:lnTo>
                <a:lnTo>
                  <a:pt x="148947" y="100978"/>
                </a:lnTo>
                <a:lnTo>
                  <a:pt x="160651" y="121372"/>
                </a:lnTo>
                <a:lnTo>
                  <a:pt x="170126" y="138309"/>
                </a:lnTo>
                <a:lnTo>
                  <a:pt x="174028" y="145379"/>
                </a:lnTo>
                <a:lnTo>
                  <a:pt x="204293" y="145379"/>
                </a:lnTo>
                <a:lnTo>
                  <a:pt x="166706" y="83536"/>
                </a:lnTo>
                <a:close/>
              </a:path>
              <a:path w="204470" h="145415">
                <a:moveTo>
                  <a:pt x="142682" y="1080"/>
                </a:moveTo>
                <a:lnTo>
                  <a:pt x="101613" y="1080"/>
                </a:lnTo>
                <a:lnTo>
                  <a:pt x="101613" y="124765"/>
                </a:lnTo>
                <a:lnTo>
                  <a:pt x="126462" y="124765"/>
                </a:lnTo>
                <a:lnTo>
                  <a:pt x="126462" y="83536"/>
                </a:lnTo>
                <a:lnTo>
                  <a:pt x="166706" y="83536"/>
                </a:lnTo>
                <a:lnTo>
                  <a:pt x="165384" y="81361"/>
                </a:lnTo>
                <a:lnTo>
                  <a:pt x="174027" y="80281"/>
                </a:lnTo>
                <a:lnTo>
                  <a:pt x="179429" y="77025"/>
                </a:lnTo>
                <a:lnTo>
                  <a:pt x="184831" y="72689"/>
                </a:lnTo>
                <a:lnTo>
                  <a:pt x="190056" y="67010"/>
                </a:lnTo>
                <a:lnTo>
                  <a:pt x="192385" y="62922"/>
                </a:lnTo>
                <a:lnTo>
                  <a:pt x="126462" y="62922"/>
                </a:lnTo>
                <a:lnTo>
                  <a:pt x="126462" y="21694"/>
                </a:lnTo>
                <a:lnTo>
                  <a:pt x="193060" y="21694"/>
                </a:lnTo>
                <a:lnTo>
                  <a:pt x="190055" y="16509"/>
                </a:lnTo>
                <a:lnTo>
                  <a:pt x="184831" y="10847"/>
                </a:lnTo>
                <a:lnTo>
                  <a:pt x="177639" y="6118"/>
                </a:lnTo>
                <a:lnTo>
                  <a:pt x="168623" y="3116"/>
                </a:lnTo>
                <a:lnTo>
                  <a:pt x="157174" y="1538"/>
                </a:lnTo>
                <a:lnTo>
                  <a:pt x="142682" y="1080"/>
                </a:lnTo>
                <a:close/>
              </a:path>
              <a:path w="204470" h="145415">
                <a:moveTo>
                  <a:pt x="193060" y="21694"/>
                </a:moveTo>
                <a:lnTo>
                  <a:pt x="147003" y="21694"/>
                </a:lnTo>
                <a:lnTo>
                  <a:pt x="159436" y="23084"/>
                </a:lnTo>
                <a:lnTo>
                  <a:pt x="167813" y="27118"/>
                </a:lnTo>
                <a:lnTo>
                  <a:pt x="172541" y="33593"/>
                </a:lnTo>
                <a:lnTo>
                  <a:pt x="174027" y="42308"/>
                </a:lnTo>
                <a:lnTo>
                  <a:pt x="172541" y="51023"/>
                </a:lnTo>
                <a:lnTo>
                  <a:pt x="167813" y="57499"/>
                </a:lnTo>
                <a:lnTo>
                  <a:pt x="159436" y="61533"/>
                </a:lnTo>
                <a:lnTo>
                  <a:pt x="147003" y="62922"/>
                </a:lnTo>
                <a:lnTo>
                  <a:pt x="192385" y="62922"/>
                </a:lnTo>
                <a:lnTo>
                  <a:pt x="194162" y="59805"/>
                </a:lnTo>
                <a:lnTo>
                  <a:pt x="196848" y="51178"/>
                </a:lnTo>
                <a:lnTo>
                  <a:pt x="197810" y="41228"/>
                </a:lnTo>
                <a:lnTo>
                  <a:pt x="196847" y="31903"/>
                </a:lnTo>
                <a:lnTo>
                  <a:pt x="194162" y="23596"/>
                </a:lnTo>
                <a:lnTo>
                  <a:pt x="193060" y="21694"/>
                </a:lnTo>
                <a:close/>
              </a:path>
            </a:pathLst>
          </a:custGeom>
          <a:solidFill>
            <a:srgbClr val="1081C0"/>
          </a:solidFill>
        </p:spPr>
        <p:txBody>
          <a:bodyPr wrap="square" lIns="0" tIns="0" rIns="0" bIns="0" rtlCol="0"/>
          <a:lstStyle/>
          <a:p>
            <a:endParaRPr sz="1798"/>
          </a:p>
        </p:txBody>
      </p:sp>
      <p:sp>
        <p:nvSpPr>
          <p:cNvPr id="34" name="object 34"/>
          <p:cNvSpPr/>
          <p:nvPr/>
        </p:nvSpPr>
        <p:spPr>
          <a:xfrm>
            <a:off x="10588328" y="6434478"/>
            <a:ext cx="97765" cy="144742"/>
          </a:xfrm>
          <a:custGeom>
            <a:avLst/>
            <a:gdLst/>
            <a:ahLst/>
            <a:cxnLst/>
            <a:rect l="l" t="t" r="r" b="b"/>
            <a:pathLst>
              <a:path w="97790" h="144779">
                <a:moveTo>
                  <a:pt x="42149" y="0"/>
                </a:moveTo>
                <a:lnTo>
                  <a:pt x="0" y="0"/>
                </a:lnTo>
                <a:lnTo>
                  <a:pt x="0" y="144298"/>
                </a:lnTo>
                <a:lnTo>
                  <a:pt x="24849" y="144298"/>
                </a:lnTo>
                <a:lnTo>
                  <a:pt x="24849" y="84631"/>
                </a:lnTo>
                <a:lnTo>
                  <a:pt x="42149" y="84631"/>
                </a:lnTo>
                <a:lnTo>
                  <a:pt x="83218" y="73784"/>
                </a:lnTo>
                <a:lnTo>
                  <a:pt x="90712" y="64017"/>
                </a:lnTo>
                <a:lnTo>
                  <a:pt x="24848" y="64017"/>
                </a:lnTo>
                <a:lnTo>
                  <a:pt x="24848" y="20614"/>
                </a:lnTo>
                <a:lnTo>
                  <a:pt x="91570" y="20614"/>
                </a:lnTo>
                <a:lnTo>
                  <a:pt x="89067" y="16541"/>
                </a:lnTo>
                <a:lnTo>
                  <a:pt x="83218" y="10861"/>
                </a:lnTo>
                <a:lnTo>
                  <a:pt x="76043" y="5955"/>
                </a:lnTo>
                <a:lnTo>
                  <a:pt x="67145" y="2578"/>
                </a:lnTo>
                <a:lnTo>
                  <a:pt x="56016" y="627"/>
                </a:lnTo>
                <a:lnTo>
                  <a:pt x="42149" y="0"/>
                </a:lnTo>
                <a:close/>
              </a:path>
              <a:path w="97790" h="144779">
                <a:moveTo>
                  <a:pt x="91570" y="20614"/>
                </a:moveTo>
                <a:lnTo>
                  <a:pt x="46470" y="20614"/>
                </a:lnTo>
                <a:lnTo>
                  <a:pt x="58278" y="22174"/>
                </a:lnTo>
                <a:lnTo>
                  <a:pt x="66335" y="26585"/>
                </a:lnTo>
                <a:lnTo>
                  <a:pt x="70945" y="33437"/>
                </a:lnTo>
                <a:lnTo>
                  <a:pt x="72414" y="42323"/>
                </a:lnTo>
                <a:lnTo>
                  <a:pt x="70793" y="51200"/>
                </a:lnTo>
                <a:lnTo>
                  <a:pt x="65930" y="58048"/>
                </a:lnTo>
                <a:lnTo>
                  <a:pt x="57823" y="62457"/>
                </a:lnTo>
                <a:lnTo>
                  <a:pt x="46470" y="64017"/>
                </a:lnTo>
                <a:lnTo>
                  <a:pt x="90712" y="64017"/>
                </a:lnTo>
                <a:lnTo>
                  <a:pt x="93089" y="60084"/>
                </a:lnTo>
                <a:lnTo>
                  <a:pt x="96146" y="51659"/>
                </a:lnTo>
                <a:lnTo>
                  <a:pt x="97277" y="42323"/>
                </a:lnTo>
                <a:lnTo>
                  <a:pt x="96298" y="32373"/>
                </a:lnTo>
                <a:lnTo>
                  <a:pt x="93494" y="23745"/>
                </a:lnTo>
                <a:lnTo>
                  <a:pt x="91570" y="20614"/>
                </a:lnTo>
                <a:close/>
              </a:path>
            </a:pathLst>
          </a:custGeom>
          <a:solidFill>
            <a:srgbClr val="1081C0"/>
          </a:solidFill>
        </p:spPr>
        <p:txBody>
          <a:bodyPr wrap="square" lIns="0" tIns="0" rIns="0" bIns="0" rtlCol="0"/>
          <a:lstStyle/>
          <a:p>
            <a:endParaRPr sz="1798"/>
          </a:p>
        </p:txBody>
      </p:sp>
      <p:sp>
        <p:nvSpPr>
          <p:cNvPr id="35" name="object 35"/>
          <p:cNvSpPr/>
          <p:nvPr/>
        </p:nvSpPr>
        <p:spPr>
          <a:xfrm>
            <a:off x="10200386" y="6431220"/>
            <a:ext cx="92051" cy="149186"/>
          </a:xfrm>
          <a:custGeom>
            <a:avLst/>
            <a:gdLst/>
            <a:ahLst/>
            <a:cxnLst/>
            <a:rect l="l" t="t" r="r" b="b"/>
            <a:pathLst>
              <a:path w="92075" h="149225">
                <a:moveTo>
                  <a:pt x="0" y="118268"/>
                </a:moveTo>
                <a:lnTo>
                  <a:pt x="26144" y="148072"/>
                </a:lnTo>
                <a:lnTo>
                  <a:pt x="36747" y="148649"/>
                </a:lnTo>
                <a:lnTo>
                  <a:pt x="61320" y="145241"/>
                </a:lnTo>
                <a:lnTo>
                  <a:pt x="78497" y="136033"/>
                </a:lnTo>
                <a:lnTo>
                  <a:pt x="83672" y="129115"/>
                </a:lnTo>
                <a:lnTo>
                  <a:pt x="38908" y="129115"/>
                </a:lnTo>
                <a:lnTo>
                  <a:pt x="28119" y="128184"/>
                </a:lnTo>
                <a:lnTo>
                  <a:pt x="17428" y="125728"/>
                </a:lnTo>
                <a:lnTo>
                  <a:pt x="7750" y="122254"/>
                </a:lnTo>
                <a:lnTo>
                  <a:pt x="0" y="118268"/>
                </a:lnTo>
                <a:close/>
              </a:path>
              <a:path w="92075" h="149225">
                <a:moveTo>
                  <a:pt x="51872" y="0"/>
                </a:moveTo>
                <a:lnTo>
                  <a:pt x="30543" y="3087"/>
                </a:lnTo>
                <a:lnTo>
                  <a:pt x="14181" y="11670"/>
                </a:lnTo>
                <a:lnTo>
                  <a:pt x="3697" y="24728"/>
                </a:lnTo>
                <a:lnTo>
                  <a:pt x="0" y="41242"/>
                </a:lnTo>
                <a:lnTo>
                  <a:pt x="2751" y="55328"/>
                </a:lnTo>
                <a:lnTo>
                  <a:pt x="10670" y="66869"/>
                </a:lnTo>
                <a:lnTo>
                  <a:pt x="23251" y="76174"/>
                </a:lnTo>
                <a:lnTo>
                  <a:pt x="39988" y="83551"/>
                </a:lnTo>
                <a:lnTo>
                  <a:pt x="51796" y="88502"/>
                </a:lnTo>
                <a:lnTo>
                  <a:pt x="59853" y="93860"/>
                </a:lnTo>
                <a:lnTo>
                  <a:pt x="64463" y="100030"/>
                </a:lnTo>
                <a:lnTo>
                  <a:pt x="65932" y="107421"/>
                </a:lnTo>
                <a:lnTo>
                  <a:pt x="64142" y="116304"/>
                </a:lnTo>
                <a:lnTo>
                  <a:pt x="58907" y="123151"/>
                </a:lnTo>
                <a:lnTo>
                  <a:pt x="50429" y="127557"/>
                </a:lnTo>
                <a:lnTo>
                  <a:pt x="38908" y="129115"/>
                </a:lnTo>
                <a:lnTo>
                  <a:pt x="83672" y="129115"/>
                </a:lnTo>
                <a:lnTo>
                  <a:pt x="88581" y="122553"/>
                </a:lnTo>
                <a:lnTo>
                  <a:pt x="91875" y="106326"/>
                </a:lnTo>
                <a:lnTo>
                  <a:pt x="89459" y="91767"/>
                </a:lnTo>
                <a:lnTo>
                  <a:pt x="82280" y="80158"/>
                </a:lnTo>
                <a:lnTo>
                  <a:pt x="70441" y="70786"/>
                </a:lnTo>
                <a:lnTo>
                  <a:pt x="54047" y="62937"/>
                </a:lnTo>
                <a:lnTo>
                  <a:pt x="41277" y="57530"/>
                </a:lnTo>
                <a:lnTo>
                  <a:pt x="32157" y="52223"/>
                </a:lnTo>
                <a:lnTo>
                  <a:pt x="26686" y="46305"/>
                </a:lnTo>
                <a:lnTo>
                  <a:pt x="24863" y="39067"/>
                </a:lnTo>
                <a:lnTo>
                  <a:pt x="26483" y="32527"/>
                </a:lnTo>
                <a:lnTo>
                  <a:pt x="31345" y="26595"/>
                </a:lnTo>
                <a:lnTo>
                  <a:pt x="39448" y="22290"/>
                </a:lnTo>
                <a:lnTo>
                  <a:pt x="50792" y="20628"/>
                </a:lnTo>
                <a:lnTo>
                  <a:pt x="82137" y="20628"/>
                </a:lnTo>
                <a:lnTo>
                  <a:pt x="82137" y="7606"/>
                </a:lnTo>
                <a:lnTo>
                  <a:pt x="76347" y="5044"/>
                </a:lnTo>
                <a:lnTo>
                  <a:pt x="69036" y="2582"/>
                </a:lnTo>
                <a:lnTo>
                  <a:pt x="60709" y="730"/>
                </a:lnTo>
                <a:lnTo>
                  <a:pt x="51872" y="0"/>
                </a:lnTo>
                <a:close/>
              </a:path>
              <a:path w="92075" h="149225">
                <a:moveTo>
                  <a:pt x="82137" y="20628"/>
                </a:moveTo>
                <a:lnTo>
                  <a:pt x="50792" y="20628"/>
                </a:lnTo>
                <a:lnTo>
                  <a:pt x="60253" y="21356"/>
                </a:lnTo>
                <a:lnTo>
                  <a:pt x="68901" y="23203"/>
                </a:lnTo>
                <a:lnTo>
                  <a:pt x="76330" y="25660"/>
                </a:lnTo>
                <a:lnTo>
                  <a:pt x="82137" y="28220"/>
                </a:lnTo>
                <a:lnTo>
                  <a:pt x="82137" y="20628"/>
                </a:lnTo>
                <a:close/>
              </a:path>
            </a:pathLst>
          </a:custGeom>
          <a:solidFill>
            <a:srgbClr val="1081C0"/>
          </a:solidFill>
        </p:spPr>
        <p:txBody>
          <a:bodyPr wrap="square" lIns="0" tIns="0" rIns="0" bIns="0" rtlCol="0"/>
          <a:lstStyle/>
          <a:p>
            <a:endParaRPr sz="1798"/>
          </a:p>
        </p:txBody>
      </p:sp>
      <p:sp>
        <p:nvSpPr>
          <p:cNvPr id="36" name="object 36"/>
          <p:cNvSpPr/>
          <p:nvPr/>
        </p:nvSpPr>
        <p:spPr>
          <a:xfrm>
            <a:off x="11791069" y="6523427"/>
            <a:ext cx="58404" cy="59674"/>
          </a:xfrm>
          <a:custGeom>
            <a:avLst/>
            <a:gdLst/>
            <a:ahLst/>
            <a:cxnLst/>
            <a:rect l="l" t="t" r="r" b="b"/>
            <a:pathLst>
              <a:path w="58420" h="59690">
                <a:moveTo>
                  <a:pt x="29098" y="0"/>
                </a:moveTo>
                <a:lnTo>
                  <a:pt x="17745" y="2288"/>
                </a:lnTo>
                <a:lnTo>
                  <a:pt x="8498" y="8544"/>
                </a:lnTo>
                <a:lnTo>
                  <a:pt x="2277" y="17848"/>
                </a:lnTo>
                <a:lnTo>
                  <a:pt x="0" y="29286"/>
                </a:lnTo>
                <a:lnTo>
                  <a:pt x="2277" y="41356"/>
                </a:lnTo>
                <a:lnTo>
                  <a:pt x="8499" y="50986"/>
                </a:lnTo>
                <a:lnTo>
                  <a:pt x="17745" y="57361"/>
                </a:lnTo>
                <a:lnTo>
                  <a:pt x="29098" y="59667"/>
                </a:lnTo>
                <a:lnTo>
                  <a:pt x="40534" y="57361"/>
                </a:lnTo>
                <a:lnTo>
                  <a:pt x="45066" y="54250"/>
                </a:lnTo>
                <a:lnTo>
                  <a:pt x="29098" y="54250"/>
                </a:lnTo>
                <a:lnTo>
                  <a:pt x="19915" y="52333"/>
                </a:lnTo>
                <a:lnTo>
                  <a:pt x="12352" y="47057"/>
                </a:lnTo>
                <a:lnTo>
                  <a:pt x="7220" y="39136"/>
                </a:lnTo>
                <a:lnTo>
                  <a:pt x="5329" y="29286"/>
                </a:lnTo>
                <a:lnTo>
                  <a:pt x="7220" y="20068"/>
                </a:lnTo>
                <a:lnTo>
                  <a:pt x="12352" y="12473"/>
                </a:lnTo>
                <a:lnTo>
                  <a:pt x="19914" y="7316"/>
                </a:lnTo>
                <a:lnTo>
                  <a:pt x="29098" y="5416"/>
                </a:lnTo>
                <a:lnTo>
                  <a:pt x="45178" y="5416"/>
                </a:lnTo>
                <a:lnTo>
                  <a:pt x="40534" y="2288"/>
                </a:lnTo>
                <a:lnTo>
                  <a:pt x="29098" y="0"/>
                </a:lnTo>
                <a:close/>
              </a:path>
              <a:path w="58420" h="59690">
                <a:moveTo>
                  <a:pt x="45178" y="5416"/>
                </a:moveTo>
                <a:lnTo>
                  <a:pt x="29098" y="5416"/>
                </a:lnTo>
                <a:lnTo>
                  <a:pt x="38281" y="7316"/>
                </a:lnTo>
                <a:lnTo>
                  <a:pt x="45844" y="12473"/>
                </a:lnTo>
                <a:lnTo>
                  <a:pt x="50975" y="20068"/>
                </a:lnTo>
                <a:lnTo>
                  <a:pt x="52866" y="29286"/>
                </a:lnTo>
                <a:lnTo>
                  <a:pt x="50975" y="39136"/>
                </a:lnTo>
                <a:lnTo>
                  <a:pt x="45844" y="47057"/>
                </a:lnTo>
                <a:lnTo>
                  <a:pt x="38281" y="52333"/>
                </a:lnTo>
                <a:lnTo>
                  <a:pt x="29098" y="54250"/>
                </a:lnTo>
                <a:lnTo>
                  <a:pt x="45066" y="54250"/>
                </a:lnTo>
                <a:lnTo>
                  <a:pt x="49823" y="50986"/>
                </a:lnTo>
                <a:lnTo>
                  <a:pt x="56060" y="41356"/>
                </a:lnTo>
                <a:lnTo>
                  <a:pt x="58340" y="29286"/>
                </a:lnTo>
                <a:lnTo>
                  <a:pt x="56060" y="17848"/>
                </a:lnTo>
                <a:lnTo>
                  <a:pt x="49823" y="8544"/>
                </a:lnTo>
                <a:lnTo>
                  <a:pt x="45178" y="5416"/>
                </a:lnTo>
                <a:close/>
              </a:path>
              <a:path w="58420" h="59690">
                <a:moveTo>
                  <a:pt x="38893" y="13022"/>
                </a:moveTo>
                <a:lnTo>
                  <a:pt x="18294" y="13022"/>
                </a:lnTo>
                <a:lnTo>
                  <a:pt x="18294" y="46644"/>
                </a:lnTo>
                <a:lnTo>
                  <a:pt x="22616" y="46644"/>
                </a:lnTo>
                <a:lnTo>
                  <a:pt x="22615" y="32541"/>
                </a:lnTo>
                <a:lnTo>
                  <a:pt x="35187" y="32541"/>
                </a:lnTo>
                <a:lnTo>
                  <a:pt x="34572" y="31461"/>
                </a:lnTo>
                <a:lnTo>
                  <a:pt x="38893" y="31461"/>
                </a:lnTo>
                <a:lnTo>
                  <a:pt x="43215" y="28205"/>
                </a:lnTo>
                <a:lnTo>
                  <a:pt x="22615" y="28205"/>
                </a:lnTo>
                <a:lnTo>
                  <a:pt x="22615" y="17358"/>
                </a:lnTo>
                <a:lnTo>
                  <a:pt x="43215" y="17358"/>
                </a:lnTo>
                <a:lnTo>
                  <a:pt x="43215" y="16278"/>
                </a:lnTo>
                <a:lnTo>
                  <a:pt x="38893" y="13022"/>
                </a:lnTo>
                <a:close/>
              </a:path>
              <a:path w="58420" h="59690">
                <a:moveTo>
                  <a:pt x="35187" y="32541"/>
                </a:moveTo>
                <a:lnTo>
                  <a:pt x="29098" y="32541"/>
                </a:lnTo>
                <a:lnTo>
                  <a:pt x="37741" y="46644"/>
                </a:lnTo>
                <a:lnTo>
                  <a:pt x="43215" y="46644"/>
                </a:lnTo>
                <a:lnTo>
                  <a:pt x="35187" y="32541"/>
                </a:lnTo>
                <a:close/>
              </a:path>
              <a:path w="58420" h="59690">
                <a:moveTo>
                  <a:pt x="43215" y="17358"/>
                </a:moveTo>
                <a:lnTo>
                  <a:pt x="33419" y="17358"/>
                </a:lnTo>
                <a:lnTo>
                  <a:pt x="37741" y="18438"/>
                </a:lnTo>
                <a:lnTo>
                  <a:pt x="37741" y="27125"/>
                </a:lnTo>
                <a:lnTo>
                  <a:pt x="33419" y="28205"/>
                </a:lnTo>
                <a:lnTo>
                  <a:pt x="43215" y="28205"/>
                </a:lnTo>
                <a:lnTo>
                  <a:pt x="43215" y="17358"/>
                </a:lnTo>
                <a:close/>
              </a:path>
            </a:pathLst>
          </a:custGeom>
          <a:solidFill>
            <a:srgbClr val="1081C0"/>
          </a:solidFill>
        </p:spPr>
        <p:txBody>
          <a:bodyPr wrap="square" lIns="0" tIns="0" rIns="0" bIns="0" rtlCol="0"/>
          <a:lstStyle/>
          <a:p>
            <a:endParaRPr sz="1798"/>
          </a:p>
        </p:txBody>
      </p:sp>
      <p:sp>
        <p:nvSpPr>
          <p:cNvPr id="37" name="object 37"/>
          <p:cNvSpPr txBox="1">
            <a:spLocks noGrp="1"/>
          </p:cNvSpPr>
          <p:nvPr>
            <p:ph type="ftr" sz="quarter" idx="5"/>
          </p:nvPr>
        </p:nvSpPr>
        <p:spPr>
          <a:xfrm>
            <a:off x="1229664" y="6366265"/>
            <a:ext cx="1717039"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6">
              <a:lnSpc>
                <a:spcPts val="1425"/>
              </a:lnSpc>
            </a:pPr>
            <a:r>
              <a:rPr lang="en-US" spc="-5">
                <a:solidFill>
                  <a:srgbClr val="003A71"/>
                </a:solidFill>
              </a:rPr>
              <a:t>kp.org/workforcehealth</a:t>
            </a:r>
            <a:endParaRPr spc="-5" dirty="0">
              <a:solidFill>
                <a:srgbClr val="003A71"/>
              </a:solidFill>
            </a:endParaRPr>
          </a:p>
        </p:txBody>
      </p:sp>
      <p:sp>
        <p:nvSpPr>
          <p:cNvPr id="39" name="Rectangle 38">
            <a:extLst>
              <a:ext uri="{FF2B5EF4-FFF2-40B4-BE49-F238E27FC236}">
                <a16:creationId xmlns:a16="http://schemas.microsoft.com/office/drawing/2014/main" id="{3E3DF804-765A-42CC-A282-C8660944D27A}"/>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40" name="Rectangle 39">
            <a:extLst>
              <a:ext uri="{FF2B5EF4-FFF2-40B4-BE49-F238E27FC236}">
                <a16:creationId xmlns:a16="http://schemas.microsoft.com/office/drawing/2014/main" id="{EEB13FA1-9116-414F-BCBA-F0BCDE9D3795}"/>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4A8D600-16C7-4526-8681-7C5A2E4F8EB5}"/>
              </a:ext>
            </a:extLst>
          </p:cNvPr>
          <p:cNvSpPr/>
          <p:nvPr/>
        </p:nvSpPr>
        <p:spPr>
          <a:xfrm>
            <a:off x="886303" y="5043102"/>
            <a:ext cx="9616094" cy="369332"/>
          </a:xfrm>
          <a:prstGeom prst="rect">
            <a:avLst/>
          </a:prstGeom>
        </p:spPr>
        <p:txBody>
          <a:bodyPr wrap="none">
            <a:spAutoFit/>
          </a:bodyPr>
          <a:lstStyle/>
          <a:p>
            <a:r>
              <a:rPr lang="en-US" sz="1800" u="sng" dirty="0">
                <a:solidFill>
                  <a:srgbClr val="0563C1"/>
                </a:solidFill>
                <a:latin typeface="Calibri" panose="020F0502020204030204" pitchFamily="34" charset="0"/>
                <a:ea typeface="Calibri" panose="020F0502020204030204" pitchFamily="34" charset="0"/>
                <a:hlinkClick r:id="rId16"/>
              </a:rPr>
              <a:t>For more information on workplace guidance, visit: https://hawaiicovid19.com/workplace-guidance/</a:t>
            </a:r>
            <a:endParaRPr lang="en-US"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162B-973C-4BA1-B5FD-EB3AB1CC2826}"/>
              </a:ext>
            </a:extLst>
          </p:cNvPr>
          <p:cNvSpPr>
            <a:spLocks noGrp="1"/>
          </p:cNvSpPr>
          <p:nvPr>
            <p:ph type="title"/>
          </p:nvPr>
        </p:nvSpPr>
        <p:spPr/>
        <p:txBody>
          <a:bodyPr/>
          <a:lstStyle/>
          <a:p>
            <a:r>
              <a:rPr lang="en-US" dirty="0"/>
              <a:t>For more clinical info on COVID</a:t>
            </a:r>
          </a:p>
        </p:txBody>
      </p:sp>
      <p:sp>
        <p:nvSpPr>
          <p:cNvPr id="7" name="Content Placeholder 6">
            <a:extLst>
              <a:ext uri="{FF2B5EF4-FFF2-40B4-BE49-F238E27FC236}">
                <a16:creationId xmlns:a16="http://schemas.microsoft.com/office/drawing/2014/main" id="{5F1B6A37-F050-4CC3-810B-521CAA5FA615}"/>
              </a:ext>
            </a:extLst>
          </p:cNvPr>
          <p:cNvSpPr>
            <a:spLocks noGrp="1"/>
          </p:cNvSpPr>
          <p:nvPr>
            <p:ph sz="quarter" idx="19"/>
          </p:nvPr>
        </p:nvSpPr>
        <p:spPr>
          <a:xfrm>
            <a:off x="876753" y="1670556"/>
            <a:ext cx="7798618" cy="4152900"/>
          </a:xfrm>
        </p:spPr>
        <p:txBody>
          <a:bodyPr/>
          <a:lstStyle/>
          <a:p>
            <a:pPr marL="0" indent="0">
              <a:buNone/>
            </a:pPr>
            <a:r>
              <a:rPr lang="en-US" sz="1600" b="1" dirty="0"/>
              <a:t>Webinar: COVID-19 update #13 – Vaccine Update</a:t>
            </a:r>
          </a:p>
          <a:p>
            <a:pPr marL="0" indent="0">
              <a:buNone/>
            </a:pPr>
            <a:endParaRPr lang="en-US" sz="1600" dirty="0"/>
          </a:p>
          <a:p>
            <a:pPr lvl="1"/>
            <a:r>
              <a:rPr lang="en-US" sz="1600" dirty="0"/>
              <a:t>Dr. Deb Friesen will speak about the scientific realities of coronaviruses and COVID-19, control measures, and Kaiser Permanente’s response on </a:t>
            </a:r>
            <a:r>
              <a:rPr lang="en-US" sz="1600" b="1" dirty="0"/>
              <a:t>Thursday, December 17, 1 – 2:00 p.m</a:t>
            </a:r>
            <a:r>
              <a:rPr lang="en-US" sz="1600" dirty="0"/>
              <a:t>.</a:t>
            </a:r>
          </a:p>
          <a:p>
            <a:pPr marL="0" indent="0">
              <a:buNone/>
            </a:pPr>
            <a:endParaRPr lang="en-US" sz="1600" dirty="0"/>
          </a:p>
          <a:p>
            <a:pPr lvl="1"/>
            <a:r>
              <a:rPr lang="en-US" sz="1600" dirty="0"/>
              <a:t>Register here: </a:t>
            </a:r>
            <a:r>
              <a:rPr lang="en-US" sz="1600" u="sng" dirty="0">
                <a:hlinkClick r:id="rId3"/>
              </a:rPr>
              <a:t>https://kponline.webex.com/kponline/onstage/g.php?MTID=e978829e7f0def63be6aa240a1d1d9e8e</a:t>
            </a:r>
            <a:br>
              <a:rPr lang="en-US" sz="1600" dirty="0"/>
            </a:br>
            <a:endParaRPr lang="en-US" sz="1600" dirty="0"/>
          </a:p>
          <a:p>
            <a:pPr lvl="1"/>
            <a:r>
              <a:rPr lang="en-US" sz="1600" dirty="0"/>
              <a:t>You’ll learn about:</a:t>
            </a:r>
          </a:p>
          <a:p>
            <a:pPr lvl="2">
              <a:buFont typeface="Wingdings" panose="05000000000000000000" pitchFamily="2" charset="2"/>
              <a:buChar char="ü"/>
            </a:pPr>
            <a:r>
              <a:rPr lang="en-US" sz="1600" dirty="0"/>
              <a:t>COVID-19 updates and trends — Insights on the current state of the pandemic, including treatment and testing</a:t>
            </a:r>
          </a:p>
          <a:p>
            <a:pPr lvl="2">
              <a:buFont typeface="Wingdings" panose="05000000000000000000" pitchFamily="2" charset="2"/>
              <a:buChar char="ü"/>
            </a:pPr>
            <a:r>
              <a:rPr lang="en-US" sz="1600" dirty="0"/>
              <a:t>Emerging vaccine developments — Relevant information regarding the development, FDA review, and distribution of recently approved COVID-19 vaccines</a:t>
            </a:r>
          </a:p>
          <a:p>
            <a:endParaRPr lang="en-US" sz="1600" dirty="0"/>
          </a:p>
        </p:txBody>
      </p:sp>
      <p:sp>
        <p:nvSpPr>
          <p:cNvPr id="4" name="Slide Number Placeholder 3">
            <a:extLst>
              <a:ext uri="{FF2B5EF4-FFF2-40B4-BE49-F238E27FC236}">
                <a16:creationId xmlns:a16="http://schemas.microsoft.com/office/drawing/2014/main" id="{6B5AB0F1-1A35-4FD5-8370-648881D9190A}"/>
              </a:ext>
            </a:extLst>
          </p:cNvPr>
          <p:cNvSpPr>
            <a:spLocks noGrp="1"/>
          </p:cNvSpPr>
          <p:nvPr>
            <p:ph type="sldNum" sz="quarter" idx="4294967295"/>
          </p:nvPr>
        </p:nvSpPr>
        <p:spPr/>
        <p:txBody>
          <a:bodyPr/>
          <a:lstStyle/>
          <a:p>
            <a:pPr>
              <a:defRPr/>
            </a:pPr>
            <a:fld id="{CF47565A-E513-448D-BFFD-825027E5DDB5}" type="slidenum">
              <a:rPr lang="en-US" smtClean="0">
                <a:solidFill>
                  <a:prstClr val="white"/>
                </a:solidFill>
              </a:rPr>
              <a:pPr>
                <a:defRPr/>
              </a:pPr>
              <a:t>6</a:t>
            </a:fld>
            <a:endParaRPr lang="en-US">
              <a:solidFill>
                <a:prstClr val="white"/>
              </a:solidFill>
            </a:endParaRPr>
          </a:p>
        </p:txBody>
      </p:sp>
      <p:sp>
        <p:nvSpPr>
          <p:cNvPr id="10" name="Rectangle 9">
            <a:extLst>
              <a:ext uri="{FF2B5EF4-FFF2-40B4-BE49-F238E27FC236}">
                <a16:creationId xmlns:a16="http://schemas.microsoft.com/office/drawing/2014/main" id="{7C1A5B26-8EDF-4120-B7F8-740EC63C7177}"/>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pic>
        <p:nvPicPr>
          <p:cNvPr id="3074" name="Picture 2" descr="COVID-19 Notification - Rensselaer City School District">
            <a:extLst>
              <a:ext uri="{FF2B5EF4-FFF2-40B4-BE49-F238E27FC236}">
                <a16:creationId xmlns:a16="http://schemas.microsoft.com/office/drawing/2014/main" id="{90B9FB3A-239F-47D2-B310-51E72E5A187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77" b="89302" l="7907" r="91163">
                        <a14:foregroundMark x1="48837" y1="8372" x2="48837" y2="8372"/>
                        <a14:foregroundMark x1="90698" y1="54419" x2="90698" y2="54419"/>
                        <a14:foregroundMark x1="91163" y1="41705" x2="91163" y2="41705"/>
                        <a14:foregroundMark x1="7907" y1="40775" x2="7907" y2="40775"/>
                        <a14:foregroundMark x1="50078" y1="6977" x2="50078" y2="6977"/>
                      </a14:backgroundRemoval>
                    </a14:imgEffect>
                  </a14:imgLayer>
                </a14:imgProps>
              </a:ext>
              <a:ext uri="{28A0092B-C50C-407E-A947-70E740481C1C}">
                <a14:useLocalDpi xmlns:a14="http://schemas.microsoft.com/office/drawing/2010/main" val="0"/>
              </a:ext>
            </a:extLst>
          </a:blip>
          <a:srcRect/>
          <a:stretch>
            <a:fillRect/>
          </a:stretch>
        </p:blipFill>
        <p:spPr bwMode="auto">
          <a:xfrm>
            <a:off x="8492354" y="1995363"/>
            <a:ext cx="3451860" cy="34518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0086D79-D0E4-45B1-8A34-DC6AECC22BAC}"/>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77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4E9CF59-53E6-8348-BDD2-76873EADE4BF}"/>
              </a:ext>
            </a:extLst>
          </p:cNvPr>
          <p:cNvSpPr/>
          <p:nvPr/>
        </p:nvSpPr>
        <p:spPr>
          <a:xfrm>
            <a:off x="8876207" y="209841"/>
            <a:ext cx="2987997" cy="253916"/>
          </a:xfrm>
          <a:prstGeom prst="rect">
            <a:avLst/>
          </a:prstGeom>
        </p:spPr>
        <p:txBody>
          <a:bodyPr wrap="none" lIns="0" rIns="0">
            <a:spAutoFit/>
          </a:bodyPr>
          <a:lstStyle/>
          <a:p>
            <a:r>
              <a:rPr lang="en-US" sz="1050" b="1" dirty="0">
                <a:solidFill>
                  <a:srgbClr val="003B72"/>
                </a:solidFill>
                <a:latin typeface="+mj-lt"/>
              </a:rPr>
              <a:t>A BETTER WAY </a:t>
            </a:r>
            <a:r>
              <a:rPr lang="en-US" sz="1050" dirty="0">
                <a:solidFill>
                  <a:schemeClr val="accent1"/>
                </a:solidFill>
                <a:latin typeface="+mj-lt"/>
              </a:rPr>
              <a:t>TO TAKE CARE OF BUSINESS</a:t>
            </a:r>
          </a:p>
        </p:txBody>
      </p:sp>
      <p:sp>
        <p:nvSpPr>
          <p:cNvPr id="20" name="Rectangle 19">
            <a:extLst>
              <a:ext uri="{FF2B5EF4-FFF2-40B4-BE49-F238E27FC236}">
                <a16:creationId xmlns:a16="http://schemas.microsoft.com/office/drawing/2014/main" id="{1AAC64C4-54E4-5747-ADEF-3DEFF5443F1C}"/>
              </a:ext>
            </a:extLst>
          </p:cNvPr>
          <p:cNvSpPr/>
          <p:nvPr/>
        </p:nvSpPr>
        <p:spPr>
          <a:xfrm>
            <a:off x="801189" y="1597905"/>
            <a:ext cx="6689046" cy="5447645"/>
          </a:xfrm>
          <a:prstGeom prst="rect">
            <a:avLst/>
          </a:prstGeom>
        </p:spPr>
        <p:txBody>
          <a:bodyPr wrap="square" lIns="0">
            <a:spAutoFit/>
          </a:bodyPr>
          <a:lstStyle/>
          <a:p>
            <a:pPr>
              <a:spcAft>
                <a:spcPts val="2400"/>
              </a:spcAft>
            </a:pPr>
            <a:r>
              <a:rPr lang="en-US" sz="1600" dirty="0">
                <a:cs typeface="Arial" panose="020B0604020202020204"/>
              </a:rPr>
              <a:t>Strategies for communicating could include a campaign focused on: </a:t>
            </a:r>
          </a:p>
          <a:p>
            <a:pPr marL="173038" indent="-173038">
              <a:spcAft>
                <a:spcPts val="2400"/>
              </a:spcAft>
              <a:buFont typeface="Arial" panose="020B0604020202020204" pitchFamily="34" charset="0"/>
              <a:buChar char="•"/>
            </a:pPr>
            <a:r>
              <a:rPr lang="en-US" sz="1600" b="1" dirty="0">
                <a:cs typeface="Arial" panose="020B0604020202020204"/>
              </a:rPr>
              <a:t>Hand hygiene</a:t>
            </a:r>
            <a:r>
              <a:rPr lang="en-US" sz="1600" dirty="0">
                <a:cs typeface="Arial" panose="020B0604020202020204"/>
              </a:rPr>
              <a:t>, </a:t>
            </a:r>
            <a:r>
              <a:rPr lang="en-US" sz="1600" b="1" dirty="0">
                <a:cs typeface="Arial" panose="020B0604020202020204"/>
              </a:rPr>
              <a:t>physical distancing</a:t>
            </a:r>
            <a:r>
              <a:rPr lang="en-US" sz="1600" dirty="0">
                <a:cs typeface="Arial" panose="020B0604020202020204"/>
              </a:rPr>
              <a:t>, and </a:t>
            </a:r>
            <a:r>
              <a:rPr lang="en-US" sz="1600" b="1" dirty="0">
                <a:cs typeface="Arial" panose="020B0604020202020204"/>
              </a:rPr>
              <a:t>mask-wearing</a:t>
            </a:r>
            <a:r>
              <a:rPr lang="en-US" sz="1600" dirty="0">
                <a:cs typeface="Arial" panose="020B0604020202020204"/>
              </a:rPr>
              <a:t> to stop the spread of COVID-19 and other illnesses</a:t>
            </a:r>
          </a:p>
          <a:p>
            <a:pPr marL="173038" indent="-173038">
              <a:spcAft>
                <a:spcPts val="2400"/>
              </a:spcAft>
              <a:buFont typeface="Arial" panose="020B0604020202020204" pitchFamily="34" charset="0"/>
              <a:buChar char="•"/>
            </a:pPr>
            <a:r>
              <a:rPr lang="en-US" sz="1600" dirty="0">
                <a:cs typeface="Arial" panose="020B0604020202020204"/>
              </a:rPr>
              <a:t>The importance of getting a </a:t>
            </a:r>
            <a:r>
              <a:rPr lang="en-US" sz="1600" b="1" dirty="0">
                <a:cs typeface="Arial" panose="020B0604020202020204"/>
              </a:rPr>
              <a:t>flu shot</a:t>
            </a:r>
            <a:r>
              <a:rPr lang="en-US" sz="1600" dirty="0">
                <a:cs typeface="Arial" panose="020B0604020202020204"/>
              </a:rPr>
              <a:t>, especially during the </a:t>
            </a:r>
            <a:br>
              <a:rPr lang="en-US" sz="1600" dirty="0">
                <a:cs typeface="Arial" panose="020B0604020202020204"/>
              </a:rPr>
            </a:br>
            <a:r>
              <a:rPr lang="en-US" sz="1600" dirty="0">
                <a:cs typeface="Arial" panose="020B0604020202020204"/>
              </a:rPr>
              <a:t>COVID-19 pandemic</a:t>
            </a:r>
          </a:p>
          <a:p>
            <a:pPr marL="173038" indent="-173038">
              <a:spcAft>
                <a:spcPts val="2400"/>
              </a:spcAft>
              <a:buFont typeface="Arial" panose="020B0604020202020204" pitchFamily="34" charset="0"/>
              <a:buChar char="•"/>
            </a:pPr>
            <a:r>
              <a:rPr lang="en-US" sz="1600" dirty="0">
                <a:cs typeface="Arial" panose="020B0604020202020204"/>
              </a:rPr>
              <a:t>What employees should do if they or a coworker have </a:t>
            </a:r>
            <a:r>
              <a:rPr lang="en-US" sz="1600" b="1" dirty="0">
                <a:cs typeface="Arial" panose="020B0604020202020204"/>
              </a:rPr>
              <a:t>COVID-19 symptoms.</a:t>
            </a:r>
          </a:p>
          <a:p>
            <a:pPr marL="173038" indent="-173038">
              <a:spcAft>
                <a:spcPts val="2400"/>
              </a:spcAft>
              <a:buFont typeface="Arial" panose="020B0604020202020204" pitchFamily="34" charset="0"/>
              <a:buChar char="•"/>
            </a:pPr>
            <a:r>
              <a:rPr lang="en-US" sz="1600" dirty="0">
                <a:cs typeface="Arial" panose="020B0604020202020204"/>
              </a:rPr>
              <a:t>A centralized COVID -19 </a:t>
            </a:r>
            <a:r>
              <a:rPr lang="en-US" sz="1600" b="1" dirty="0">
                <a:cs typeface="Arial" panose="020B0604020202020204"/>
              </a:rPr>
              <a:t>website or resource</a:t>
            </a:r>
            <a:r>
              <a:rPr lang="en-US" sz="1600" dirty="0">
                <a:cs typeface="Arial" panose="020B0604020202020204"/>
              </a:rPr>
              <a:t> to house up-to-date workplace procedures and policies</a:t>
            </a:r>
          </a:p>
          <a:p>
            <a:pPr marL="173038" indent="-173038">
              <a:spcAft>
                <a:spcPts val="2400"/>
              </a:spcAft>
              <a:buFont typeface="Arial" panose="020B0604020202020204" pitchFamily="34" charset="0"/>
              <a:buChar char="•"/>
            </a:pPr>
            <a:r>
              <a:rPr lang="en-US" sz="1600" dirty="0">
                <a:cs typeface="Arial" panose="020B0604020202020204"/>
              </a:rPr>
              <a:t>How to access </a:t>
            </a:r>
            <a:r>
              <a:rPr lang="en-US" sz="1600" b="1" dirty="0">
                <a:cs typeface="Arial" panose="020B0604020202020204"/>
              </a:rPr>
              <a:t>health care </a:t>
            </a:r>
            <a:r>
              <a:rPr lang="en-US" sz="1600" dirty="0">
                <a:cs typeface="Arial" panose="020B0604020202020204"/>
              </a:rPr>
              <a:t>when they need it, be it COVID-19-related or otherwise</a:t>
            </a:r>
          </a:p>
          <a:p>
            <a:pPr marL="173038" indent="-173038">
              <a:spcAft>
                <a:spcPts val="2400"/>
              </a:spcAft>
              <a:buFont typeface="Arial" panose="020B0604020202020204" pitchFamily="34" charset="0"/>
              <a:buChar char="•"/>
            </a:pPr>
            <a:endParaRPr lang="en-US" sz="1600" dirty="0">
              <a:cs typeface="Arial" panose="020B0604020202020204"/>
            </a:endParaRPr>
          </a:p>
          <a:p>
            <a:pPr marL="173038" indent="-173038">
              <a:spcAft>
                <a:spcPts val="2400"/>
              </a:spcAft>
              <a:buFont typeface="Arial" panose="020B0604020202020204" pitchFamily="34" charset="0"/>
              <a:buChar char="•"/>
            </a:pPr>
            <a:endParaRPr lang="en-US" sz="1600" dirty="0">
              <a:cs typeface="Arial" panose="020B0604020202020204"/>
            </a:endParaRPr>
          </a:p>
        </p:txBody>
      </p:sp>
      <p:sp>
        <p:nvSpPr>
          <p:cNvPr id="21" name="Title 1">
            <a:extLst>
              <a:ext uri="{FF2B5EF4-FFF2-40B4-BE49-F238E27FC236}">
                <a16:creationId xmlns:a16="http://schemas.microsoft.com/office/drawing/2014/main" id="{18750AF2-2523-074F-B9A6-5BE6D24FC212}"/>
              </a:ext>
            </a:extLst>
          </p:cNvPr>
          <p:cNvSpPr txBox="1">
            <a:spLocks/>
          </p:cNvSpPr>
          <p:nvPr/>
        </p:nvSpPr>
        <p:spPr>
          <a:xfrm>
            <a:off x="867177" y="572257"/>
            <a:ext cx="6120667" cy="841266"/>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999" b="0" dirty="0">
                <a:solidFill>
                  <a:srgbClr val="003B72"/>
                </a:solidFill>
                <a:latin typeface="Arial" panose="020B0604020202020204" pitchFamily="34" charset="0"/>
                <a:cs typeface="Arial" panose="020B0604020202020204" pitchFamily="34" charset="0"/>
              </a:rPr>
              <a:t>Communicate health and safety guidelines clearly and frequently</a:t>
            </a:r>
          </a:p>
        </p:txBody>
      </p:sp>
      <p:sp>
        <p:nvSpPr>
          <p:cNvPr id="13" name="Triangle 12">
            <a:extLst>
              <a:ext uri="{FF2B5EF4-FFF2-40B4-BE49-F238E27FC236}">
                <a16:creationId xmlns:a16="http://schemas.microsoft.com/office/drawing/2014/main" id="{8D8F4E76-9131-A847-97E4-A041FBD3A0DA}"/>
              </a:ext>
            </a:extLst>
          </p:cNvPr>
          <p:cNvSpPr/>
          <p:nvPr/>
        </p:nvSpPr>
        <p:spPr>
          <a:xfrm rot="16200000">
            <a:off x="494032" y="6405736"/>
            <a:ext cx="159802" cy="109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hlinkClick r:id="" action="ppaction://hlinkshowjump?jump=previousslide"/>
            <a:extLst>
              <a:ext uri="{FF2B5EF4-FFF2-40B4-BE49-F238E27FC236}">
                <a16:creationId xmlns:a16="http://schemas.microsoft.com/office/drawing/2014/main" id="{9BAACDEA-DB36-0A48-9FDF-6D8C85B1E35D}"/>
              </a:ext>
            </a:extLst>
          </p:cNvPr>
          <p:cNvSpPr/>
          <p:nvPr/>
        </p:nvSpPr>
        <p:spPr>
          <a:xfrm>
            <a:off x="324621" y="6287169"/>
            <a:ext cx="357464" cy="32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rId3"/>
            <a:extLst>
              <a:ext uri="{FF2B5EF4-FFF2-40B4-BE49-F238E27FC236}">
                <a16:creationId xmlns:a16="http://schemas.microsoft.com/office/drawing/2014/main" id="{7DDB8E61-99C4-FC40-83FB-9D56A6A3A0EA}"/>
              </a:ext>
            </a:extLst>
          </p:cNvPr>
          <p:cNvSpPr/>
          <p:nvPr/>
        </p:nvSpPr>
        <p:spPr>
          <a:xfrm>
            <a:off x="1242036" y="6304342"/>
            <a:ext cx="1767864" cy="33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hart 5">
            <a:extLst>
              <a:ext uri="{FF2B5EF4-FFF2-40B4-BE49-F238E27FC236}">
                <a16:creationId xmlns:a16="http://schemas.microsoft.com/office/drawing/2014/main" id="{98AD9BC2-1362-4F8B-9FE3-62FC60C6162C}"/>
              </a:ext>
            </a:extLst>
          </p:cNvPr>
          <p:cNvGraphicFramePr/>
          <p:nvPr>
            <p:extLst>
              <p:ext uri="{D42A27DB-BD31-4B8C-83A1-F6EECF244321}">
                <p14:modId xmlns:p14="http://schemas.microsoft.com/office/powerpoint/2010/main" val="2842629818"/>
              </p:ext>
            </p:extLst>
          </p:nvPr>
        </p:nvGraphicFramePr>
        <p:xfrm>
          <a:off x="7706701" y="1599435"/>
          <a:ext cx="4157503" cy="41857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FA19E62-8CCA-4FDF-B16D-15A8BEC20B69}"/>
              </a:ext>
            </a:extLst>
          </p:cNvPr>
          <p:cNvSpPr txBox="1"/>
          <p:nvPr/>
        </p:nvSpPr>
        <p:spPr>
          <a:xfrm>
            <a:off x="7689116" y="5908433"/>
            <a:ext cx="4157503" cy="260273"/>
          </a:xfrm>
          <a:prstGeom prst="rect">
            <a:avLst/>
          </a:prstGeom>
        </p:spPr>
        <p:txBody>
          <a:bodyPr wrap="square" rtlCol="0">
            <a:noAutofit/>
          </a:bodyPr>
          <a:lstStyle/>
          <a:p>
            <a:r>
              <a:rPr lang="en-US" sz="800" dirty="0">
                <a:solidFill>
                  <a:schemeClr val="tx1">
                    <a:lumMod val="75000"/>
                    <a:lumOff val="25000"/>
                  </a:schemeClr>
                </a:solidFill>
                <a:latin typeface="Arial" charset="0"/>
              </a:rPr>
              <a:t>Source: </a:t>
            </a:r>
            <a:r>
              <a:rPr lang="en-US" sz="800" dirty="0">
                <a:solidFill>
                  <a:schemeClr val="tx1">
                    <a:lumMod val="75000"/>
                    <a:lumOff val="25000"/>
                  </a:schemeClr>
                </a:solidFill>
                <a:latin typeface="Arial" charset="0"/>
                <a:hlinkClick r:id="rId5"/>
              </a:rPr>
              <a:t>https://www.edelman.com/sites/g/files/aatuss191/files/2020-03/2020%20Edelman%20Trust%20Barometer%20Coronavirus%20Special%20Report_0.pdf</a:t>
            </a:r>
            <a:endParaRPr lang="en-US" sz="800" dirty="0">
              <a:solidFill>
                <a:schemeClr val="tx1">
                  <a:lumMod val="75000"/>
                  <a:lumOff val="25000"/>
                </a:schemeClr>
              </a:solidFill>
              <a:latin typeface="Arial" charset="0"/>
            </a:endParaRPr>
          </a:p>
          <a:p>
            <a:endParaRPr lang="en-US" sz="800" dirty="0">
              <a:solidFill>
                <a:schemeClr val="tx1">
                  <a:lumMod val="75000"/>
                  <a:lumOff val="25000"/>
                </a:schemeClr>
              </a:solidFill>
              <a:latin typeface="Arial" charset="0"/>
            </a:endParaRPr>
          </a:p>
        </p:txBody>
      </p:sp>
      <p:sp>
        <p:nvSpPr>
          <p:cNvPr id="8" name="TextBox 7">
            <a:extLst>
              <a:ext uri="{FF2B5EF4-FFF2-40B4-BE49-F238E27FC236}">
                <a16:creationId xmlns:a16="http://schemas.microsoft.com/office/drawing/2014/main" id="{68188E61-A889-4153-BFD6-C61DF0C80CF8}"/>
              </a:ext>
            </a:extLst>
          </p:cNvPr>
          <p:cNvSpPr txBox="1"/>
          <p:nvPr/>
        </p:nvSpPr>
        <p:spPr>
          <a:xfrm>
            <a:off x="7706701" y="901459"/>
            <a:ext cx="4157503" cy="555766"/>
          </a:xfrm>
          <a:prstGeom prst="rect">
            <a:avLst/>
          </a:prstGeom>
        </p:spPr>
        <p:txBody>
          <a:bodyPr wrap="square" rtlCol="0">
            <a:noAutofit/>
          </a:bodyPr>
          <a:lstStyle/>
          <a:p>
            <a:pPr algn="ctr">
              <a:lnSpc>
                <a:spcPct val="100000"/>
              </a:lnSpc>
            </a:pPr>
            <a:r>
              <a:rPr lang="en-US" sz="1600" dirty="0">
                <a:solidFill>
                  <a:schemeClr val="tx1">
                    <a:lumMod val="75000"/>
                    <a:lumOff val="25000"/>
                  </a:schemeClr>
                </a:solidFill>
                <a:latin typeface="Arial" charset="0"/>
              </a:rPr>
              <a:t>Percent who report they believe COVID info from each source</a:t>
            </a:r>
          </a:p>
        </p:txBody>
      </p:sp>
    </p:spTree>
    <p:extLst>
      <p:ext uri="{BB962C8B-B14F-4D97-AF65-F5344CB8AC3E}">
        <p14:creationId xmlns:p14="http://schemas.microsoft.com/office/powerpoint/2010/main" val="209567570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566F41-168B-4769-9A88-EDB5DD3E7EB0}"/>
              </a:ext>
            </a:extLst>
          </p:cNvPr>
          <p:cNvSpPr>
            <a:spLocks noGrp="1"/>
          </p:cNvSpPr>
          <p:nvPr>
            <p:ph type="title"/>
          </p:nvPr>
        </p:nvSpPr>
        <p:spPr>
          <a:xfrm>
            <a:off x="324621" y="218119"/>
            <a:ext cx="10512861" cy="910958"/>
          </a:xfrm>
        </p:spPr>
        <p:txBody>
          <a:bodyPr vert="horz" lIns="91440" tIns="45720" rIns="91440" bIns="45720" rtlCol="0" anchor="ctr" anchorCtr="0">
            <a:normAutofit/>
          </a:bodyPr>
          <a:lstStyle/>
          <a:p>
            <a:r>
              <a:rPr lang="en-US" b="0" kern="1200" dirty="0">
                <a:latin typeface="+mj-lt"/>
                <a:ea typeface="+mj-ea"/>
                <a:cs typeface="+mj-cs"/>
              </a:rPr>
              <a:t>Customer Story</a:t>
            </a:r>
          </a:p>
        </p:txBody>
      </p:sp>
      <p:sp>
        <p:nvSpPr>
          <p:cNvPr id="5" name="Text Placeholder 4">
            <a:extLst>
              <a:ext uri="{FF2B5EF4-FFF2-40B4-BE49-F238E27FC236}">
                <a16:creationId xmlns:a16="http://schemas.microsoft.com/office/drawing/2014/main" id="{A6AFC200-882A-43FF-B73A-0048871777F5}"/>
              </a:ext>
            </a:extLst>
          </p:cNvPr>
          <p:cNvSpPr>
            <a:spLocks noGrp="1"/>
          </p:cNvSpPr>
          <p:nvPr>
            <p:ph type="body" sz="quarter" idx="10"/>
          </p:nvPr>
        </p:nvSpPr>
        <p:spPr>
          <a:xfrm>
            <a:off x="284910" y="1042571"/>
            <a:ext cx="7373550" cy="4297680"/>
          </a:xfrm>
        </p:spPr>
        <p:txBody>
          <a:bodyPr vert="horz" lIns="91440" tIns="45720" rIns="91440" bIns="45720" rtlCol="0">
            <a:noAutofit/>
          </a:bodyPr>
          <a:lstStyle/>
          <a:p>
            <a:pPr marL="342975" indent="-285750">
              <a:spcBef>
                <a:spcPts val="1200"/>
              </a:spcBef>
            </a:pPr>
            <a:r>
              <a:rPr lang="en-US" sz="1600" dirty="0"/>
              <a:t>Identify a workplace coordinator to keep track of COVID-19 issues that impact the workplace. </a:t>
            </a:r>
          </a:p>
          <a:p>
            <a:pPr marL="342975" indent="-285750">
              <a:spcBef>
                <a:spcPts val="1200"/>
              </a:spcBef>
            </a:pPr>
            <a:r>
              <a:rPr lang="en-US" sz="1600" dirty="0"/>
              <a:t>Company scheduled organizational meeting with staff on a frequency basis to provide updates (including most current CDC guidelines, policy changes etc.). </a:t>
            </a:r>
          </a:p>
          <a:p>
            <a:pPr marL="342975" indent="-285750">
              <a:spcBef>
                <a:spcPts val="1200"/>
              </a:spcBef>
            </a:pPr>
            <a:r>
              <a:rPr lang="en-US" sz="1600" dirty="0"/>
              <a:t>Scheduled team meetings and check-ins</a:t>
            </a:r>
          </a:p>
          <a:p>
            <a:pPr marL="342975" indent="-285750">
              <a:spcBef>
                <a:spcPts val="1200"/>
              </a:spcBef>
            </a:pPr>
            <a:r>
              <a:rPr lang="en-US" sz="1600" dirty="0"/>
              <a:t>Use multiple platforms to communicate COVID-19 information and well-being topics. (Teams, Zoom, Text messaging, email, intranet)</a:t>
            </a:r>
          </a:p>
          <a:p>
            <a:pPr marL="342975" indent="-285750">
              <a:spcBef>
                <a:spcPts val="1200"/>
              </a:spcBef>
            </a:pPr>
            <a:r>
              <a:rPr lang="en-US" sz="1600" dirty="0"/>
              <a:t>Shared and reminded employees on benefits such as EAP, Health plan benefits, financial support, community resources. How to access care etc. </a:t>
            </a:r>
          </a:p>
          <a:p>
            <a:pPr marL="342975" indent="-285750">
              <a:spcBef>
                <a:spcPts val="1200"/>
              </a:spcBef>
            </a:pPr>
            <a:r>
              <a:rPr lang="en-US" sz="1600" dirty="0"/>
              <a:t>Sharing of information and creating a section for wellness in a section on the company intranet.</a:t>
            </a:r>
          </a:p>
          <a:p>
            <a:pPr marL="342975" indent="-285750">
              <a:spcBef>
                <a:spcPts val="1200"/>
              </a:spcBef>
            </a:pPr>
            <a:r>
              <a:rPr lang="en-US" sz="1600" dirty="0"/>
              <a:t>Health plans also provided ways they can access care and resources while during COVID</a:t>
            </a:r>
          </a:p>
          <a:p>
            <a:pPr marL="342975" indent="-285750">
              <a:spcBef>
                <a:spcPts val="1200"/>
              </a:spcBef>
            </a:pPr>
            <a:r>
              <a:rPr lang="en-US" sz="1600" dirty="0"/>
              <a:t>Employer built a communication campaign that focuses on topics each quarter. </a:t>
            </a:r>
          </a:p>
          <a:p>
            <a:pPr marL="285750">
              <a:buFontTx/>
              <a:buChar char="-"/>
            </a:pPr>
            <a:endParaRPr lang="en-US" sz="1600" dirty="0"/>
          </a:p>
        </p:txBody>
      </p:sp>
      <p:pic>
        <p:nvPicPr>
          <p:cNvPr id="8" name="Picture 7" descr="A picture containing person, person, holding, person&#10;&#10;Description automatically generated">
            <a:extLst>
              <a:ext uri="{FF2B5EF4-FFF2-40B4-BE49-F238E27FC236}">
                <a16:creationId xmlns:a16="http://schemas.microsoft.com/office/drawing/2014/main" id="{3DC9BAE0-6FE9-4591-98DD-650D59B04F5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96140" y="0"/>
            <a:ext cx="4492685" cy="6858000"/>
          </a:xfrm>
          <a:prstGeom prst="rect">
            <a:avLst/>
          </a:prstGeom>
        </p:spPr>
      </p:pic>
      <p:sp>
        <p:nvSpPr>
          <p:cNvPr id="2" name="Rectangle 1">
            <a:extLst>
              <a:ext uri="{FF2B5EF4-FFF2-40B4-BE49-F238E27FC236}">
                <a16:creationId xmlns:a16="http://schemas.microsoft.com/office/drawing/2014/main" id="{5B9C1AE9-87F3-4334-A452-8B816ECD70E2}"/>
              </a:ext>
            </a:extLst>
          </p:cNvPr>
          <p:cNvSpPr/>
          <p:nvPr/>
        </p:nvSpPr>
        <p:spPr>
          <a:xfrm>
            <a:off x="7696140" y="0"/>
            <a:ext cx="4492685" cy="6858000"/>
          </a:xfrm>
          <a:prstGeom prst="rect">
            <a:avLst/>
          </a:prstGeom>
          <a:solidFill>
            <a:srgbClr val="004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bulb and gear">
            <a:extLst>
              <a:ext uri="{FF2B5EF4-FFF2-40B4-BE49-F238E27FC236}">
                <a16:creationId xmlns:a16="http://schemas.microsoft.com/office/drawing/2014/main" id="{0F9AE759-47E7-4446-9B13-9ABBA7D85D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5182" y="2171700"/>
            <a:ext cx="2514600" cy="2514600"/>
          </a:xfrm>
          <a:prstGeom prst="rect">
            <a:avLst/>
          </a:prstGeom>
        </p:spPr>
      </p:pic>
      <p:sp>
        <p:nvSpPr>
          <p:cNvPr id="10" name="Rectangle 9">
            <a:extLst>
              <a:ext uri="{FF2B5EF4-FFF2-40B4-BE49-F238E27FC236}">
                <a16:creationId xmlns:a16="http://schemas.microsoft.com/office/drawing/2014/main" id="{A538DD7D-8B98-423A-9F33-417C1922B11C}"/>
              </a:ext>
            </a:extLst>
          </p:cNvPr>
          <p:cNvSpPr/>
          <p:nvPr/>
        </p:nvSpPr>
        <p:spPr>
          <a:xfrm>
            <a:off x="8876207" y="209841"/>
            <a:ext cx="2987997" cy="253916"/>
          </a:xfrm>
          <a:prstGeom prst="rect">
            <a:avLst/>
          </a:prstGeom>
        </p:spPr>
        <p:txBody>
          <a:bodyPr wrap="none" lIns="0" rIns="0">
            <a:spAutoFit/>
          </a:bodyPr>
          <a:lstStyle/>
          <a:p>
            <a:r>
              <a:rPr lang="en-US" sz="1050" b="1" dirty="0">
                <a:solidFill>
                  <a:schemeClr val="bg1"/>
                </a:solidFill>
                <a:latin typeface="+mj-lt"/>
              </a:rPr>
              <a:t>A BETTER WAY </a:t>
            </a:r>
            <a:r>
              <a:rPr lang="en-US" sz="1050" dirty="0">
                <a:solidFill>
                  <a:schemeClr val="bg1"/>
                </a:solidFill>
                <a:latin typeface="+mj-lt"/>
              </a:rPr>
              <a:t>TO TAKE CARE OF BUSINESS</a:t>
            </a:r>
          </a:p>
        </p:txBody>
      </p:sp>
      <p:sp>
        <p:nvSpPr>
          <p:cNvPr id="11" name="Rectangle 10">
            <a:extLst>
              <a:ext uri="{FF2B5EF4-FFF2-40B4-BE49-F238E27FC236}">
                <a16:creationId xmlns:a16="http://schemas.microsoft.com/office/drawing/2014/main" id="{70EDD8FE-081F-4920-A355-AD82AD55B51E}"/>
              </a:ext>
            </a:extLst>
          </p:cNvPr>
          <p:cNvSpPr/>
          <p:nvPr/>
        </p:nvSpPr>
        <p:spPr>
          <a:xfrm>
            <a:off x="12099060" y="3"/>
            <a:ext cx="84392" cy="68579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82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person, holding, person&#10;&#10;Description automatically generated">
            <a:extLst>
              <a:ext uri="{FF2B5EF4-FFF2-40B4-BE49-F238E27FC236}">
                <a16:creationId xmlns:a16="http://schemas.microsoft.com/office/drawing/2014/main" id="{3A4D097A-01B2-E247-95C6-A131D035921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4492685" cy="6858000"/>
          </a:xfrm>
          <a:prstGeom prst="rect">
            <a:avLst/>
          </a:prstGeom>
        </p:spPr>
      </p:pic>
      <p:sp>
        <p:nvSpPr>
          <p:cNvPr id="2" name="Title 1">
            <a:extLst>
              <a:ext uri="{FF2B5EF4-FFF2-40B4-BE49-F238E27FC236}">
                <a16:creationId xmlns:a16="http://schemas.microsoft.com/office/drawing/2014/main" id="{5E779317-5C74-4BDF-A0BF-805666646B00}"/>
              </a:ext>
            </a:extLst>
          </p:cNvPr>
          <p:cNvSpPr>
            <a:spLocks noGrp="1"/>
          </p:cNvSpPr>
          <p:nvPr>
            <p:ph type="title"/>
          </p:nvPr>
        </p:nvSpPr>
        <p:spPr>
          <a:xfrm>
            <a:off x="5255778" y="820360"/>
            <a:ext cx="5882186" cy="415498"/>
          </a:xfrm>
        </p:spPr>
        <p:txBody>
          <a:bodyPr/>
          <a:lstStyle/>
          <a:p>
            <a:r>
              <a:rPr lang="en-US" dirty="0"/>
              <a:t>Help your team manage pandemic-related fear and anxiety</a:t>
            </a:r>
          </a:p>
        </p:txBody>
      </p:sp>
      <p:sp>
        <p:nvSpPr>
          <p:cNvPr id="8" name="Text Placeholder 7">
            <a:extLst>
              <a:ext uri="{FF2B5EF4-FFF2-40B4-BE49-F238E27FC236}">
                <a16:creationId xmlns:a16="http://schemas.microsoft.com/office/drawing/2014/main" id="{C690C134-8A6E-4574-B14F-ACE958B7AF98}"/>
              </a:ext>
            </a:extLst>
          </p:cNvPr>
          <p:cNvSpPr>
            <a:spLocks noGrp="1"/>
          </p:cNvSpPr>
          <p:nvPr>
            <p:ph sz="quarter" idx="19"/>
          </p:nvPr>
        </p:nvSpPr>
        <p:spPr>
          <a:xfrm>
            <a:off x="5255778" y="2593510"/>
            <a:ext cx="5511282" cy="3324148"/>
          </a:xfrm>
        </p:spPr>
        <p:txBody>
          <a:bodyPr/>
          <a:lstStyle/>
          <a:p>
            <a:r>
              <a:rPr lang="en-US" dirty="0">
                <a:solidFill>
                  <a:schemeClr val="tx1">
                    <a:lumMod val="85000"/>
                    <a:lumOff val="15000"/>
                  </a:schemeClr>
                </a:solidFill>
              </a:rPr>
              <a:t>Telehealth and online mental </a:t>
            </a:r>
            <a:br>
              <a:rPr lang="en-US" dirty="0">
                <a:solidFill>
                  <a:schemeClr val="tx1">
                    <a:lumMod val="85000"/>
                    <a:lumOff val="15000"/>
                  </a:schemeClr>
                </a:solidFill>
              </a:rPr>
            </a:br>
            <a:r>
              <a:rPr lang="en-US" dirty="0">
                <a:solidFill>
                  <a:schemeClr val="tx1">
                    <a:lumMod val="85000"/>
                    <a:lumOff val="15000"/>
                  </a:schemeClr>
                </a:solidFill>
              </a:rPr>
              <a:t>healthcare resources:</a:t>
            </a:r>
          </a:p>
          <a:p>
            <a:pPr marL="285750" indent="-285750">
              <a:buFont typeface="Arial" panose="020B0604020202020204" pitchFamily="34" charset="0"/>
              <a:buChar char="•"/>
            </a:pPr>
            <a:r>
              <a:rPr lang="en-US" dirty="0">
                <a:solidFill>
                  <a:schemeClr val="tx1">
                    <a:lumMod val="85000"/>
                    <a:lumOff val="15000"/>
                  </a:schemeClr>
                </a:solidFill>
              </a:rPr>
              <a:t>24/7 advice </a:t>
            </a:r>
          </a:p>
          <a:p>
            <a:pPr marL="285750" indent="-285750">
              <a:buFont typeface="Arial" panose="020B0604020202020204" pitchFamily="34" charset="0"/>
              <a:buChar char="•"/>
            </a:pPr>
            <a:r>
              <a:rPr lang="en-US" dirty="0">
                <a:solidFill>
                  <a:schemeClr val="tx1">
                    <a:lumMod val="85000"/>
                    <a:lumOff val="15000"/>
                  </a:schemeClr>
                </a:solidFill>
              </a:rPr>
              <a:t>Video visits</a:t>
            </a:r>
          </a:p>
          <a:p>
            <a:pPr marL="285750" indent="-285750">
              <a:buFont typeface="Arial" panose="020B0604020202020204" pitchFamily="34" charset="0"/>
              <a:buChar char="•"/>
            </a:pPr>
            <a:r>
              <a:rPr lang="en-US" dirty="0">
                <a:solidFill>
                  <a:schemeClr val="tx1">
                    <a:lumMod val="85000"/>
                    <a:lumOff val="15000"/>
                  </a:schemeClr>
                </a:solidFill>
              </a:rPr>
              <a:t>Phone appointments</a:t>
            </a:r>
          </a:p>
          <a:p>
            <a:pPr marL="285750" indent="-285750">
              <a:buFont typeface="Arial" panose="020B0604020202020204" pitchFamily="34" charset="0"/>
              <a:buChar char="•"/>
            </a:pPr>
            <a:r>
              <a:rPr lang="en-US" dirty="0">
                <a:solidFill>
                  <a:schemeClr val="tx1">
                    <a:lumMod val="85000"/>
                    <a:lumOff val="15000"/>
                  </a:schemeClr>
                </a:solidFill>
              </a:rPr>
              <a:t>Online resources available through kp.org</a:t>
            </a:r>
          </a:p>
        </p:txBody>
      </p:sp>
      <p:sp>
        <p:nvSpPr>
          <p:cNvPr id="4" name="TextBox 3">
            <a:extLst>
              <a:ext uri="{FF2B5EF4-FFF2-40B4-BE49-F238E27FC236}">
                <a16:creationId xmlns:a16="http://schemas.microsoft.com/office/drawing/2014/main" id="{0C4EFC22-3954-4F8F-972C-37CC53E6CF48}"/>
              </a:ext>
            </a:extLst>
          </p:cNvPr>
          <p:cNvSpPr txBox="1"/>
          <p:nvPr/>
        </p:nvSpPr>
        <p:spPr>
          <a:xfrm>
            <a:off x="5255778" y="1969765"/>
            <a:ext cx="5622429" cy="369204"/>
          </a:xfrm>
          <a:prstGeom prst="rect">
            <a:avLst/>
          </a:prstGeom>
          <a:noFill/>
        </p:spPr>
        <p:txBody>
          <a:bodyPr wrap="square" lIns="0" rtlCol="0">
            <a:spAutoFit/>
          </a:bodyPr>
          <a:lstStyle/>
          <a:p>
            <a:r>
              <a:rPr lang="en-US" dirty="0">
                <a:solidFill>
                  <a:schemeClr val="tx1">
                    <a:lumMod val="85000"/>
                    <a:lumOff val="15000"/>
                  </a:schemeClr>
                </a:solidFill>
                <a:latin typeface="Arial" panose="020B0604020202020204" pitchFamily="34" charset="0"/>
                <a:cs typeface="Arial" panose="020B0604020202020204" pitchFamily="34" charset="0"/>
              </a:rPr>
              <a:t>Fear and anxiety are manageable with clinical support. </a:t>
            </a:r>
          </a:p>
        </p:txBody>
      </p:sp>
      <p:sp>
        <p:nvSpPr>
          <p:cNvPr id="9" name="object 6">
            <a:extLst>
              <a:ext uri="{FF2B5EF4-FFF2-40B4-BE49-F238E27FC236}">
                <a16:creationId xmlns:a16="http://schemas.microsoft.com/office/drawing/2014/main" id="{C21E5CB8-0AE2-456F-A532-76F73ACA218A}"/>
              </a:ext>
            </a:extLst>
          </p:cNvPr>
          <p:cNvSpPr txBox="1"/>
          <p:nvPr/>
        </p:nvSpPr>
        <p:spPr>
          <a:xfrm>
            <a:off x="8863560" y="240860"/>
            <a:ext cx="2981818" cy="175002"/>
          </a:xfrm>
          <a:prstGeom prst="rect">
            <a:avLst/>
          </a:prstGeom>
        </p:spPr>
        <p:txBody>
          <a:bodyPr vert="horz" wrap="square" lIns="0" tIns="13332" rIns="0" bIns="0" rtlCol="0">
            <a:spAutoFit/>
          </a:bodyPr>
          <a:lstStyle/>
          <a:p>
            <a:pPr marL="12696">
              <a:spcBef>
                <a:spcPts val="105"/>
              </a:spcBef>
            </a:pPr>
            <a:r>
              <a:rPr sz="1050" b="1" dirty="0">
                <a:solidFill>
                  <a:srgbClr val="003A71"/>
                </a:solidFill>
                <a:latin typeface="Arial"/>
                <a:cs typeface="Arial"/>
              </a:rPr>
              <a:t>A BETTER WAY </a:t>
            </a:r>
            <a:r>
              <a:rPr sz="1050" spc="-10" dirty="0">
                <a:solidFill>
                  <a:srgbClr val="0078B3"/>
                </a:solidFill>
                <a:latin typeface="Arial"/>
                <a:cs typeface="Arial"/>
              </a:rPr>
              <a:t>TO TAKE </a:t>
            </a:r>
            <a:r>
              <a:rPr sz="1050" dirty="0">
                <a:solidFill>
                  <a:srgbClr val="0078B3"/>
                </a:solidFill>
                <a:latin typeface="Arial"/>
                <a:cs typeface="Arial"/>
              </a:rPr>
              <a:t>CARE </a:t>
            </a:r>
            <a:r>
              <a:rPr sz="1050" spc="-5" dirty="0">
                <a:solidFill>
                  <a:srgbClr val="0078B3"/>
                </a:solidFill>
                <a:latin typeface="Arial"/>
                <a:cs typeface="Arial"/>
              </a:rPr>
              <a:t>OF</a:t>
            </a:r>
            <a:r>
              <a:rPr sz="1050" spc="-114" dirty="0">
                <a:solidFill>
                  <a:srgbClr val="0078B3"/>
                </a:solidFill>
                <a:latin typeface="Arial"/>
                <a:cs typeface="Arial"/>
              </a:rPr>
              <a:t> </a:t>
            </a:r>
            <a:r>
              <a:rPr sz="1050" spc="-5" dirty="0">
                <a:solidFill>
                  <a:srgbClr val="0078B3"/>
                </a:solidFill>
                <a:latin typeface="Arial"/>
                <a:cs typeface="Arial"/>
              </a:rPr>
              <a:t>BUSINESS</a:t>
            </a:r>
            <a:endParaRPr sz="1050" dirty="0">
              <a:latin typeface="Arial"/>
              <a:cs typeface="Arial"/>
            </a:endParaRPr>
          </a:p>
        </p:txBody>
      </p:sp>
    </p:spTree>
    <p:extLst>
      <p:ext uri="{BB962C8B-B14F-4D97-AF65-F5344CB8AC3E}">
        <p14:creationId xmlns:p14="http://schemas.microsoft.com/office/powerpoint/2010/main" val="1760667775"/>
      </p:ext>
    </p:extLst>
  </p:cSld>
  <p:clrMapOvr>
    <a:masterClrMapping/>
  </p:clrMapOvr>
</p:sld>
</file>

<file path=ppt/theme/theme1.xml><?xml version="1.0" encoding="utf-8"?>
<a:theme xmlns:a="http://schemas.openxmlformats.org/drawingml/2006/main" name="Title - Basic Solid">
  <a:themeElements>
    <a:clrScheme name="Custom 1">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P brand template 2019_resized" id="{CEEAB44D-CDA9-4406-B96E-01A2A8FA8B07}" vid="{07923569-8AD0-4710-AAAF-9287575684DA}"/>
    </a:ext>
  </a:extLst>
</a:theme>
</file>

<file path=ppt/theme/theme2.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lnSpc>
            <a:spcPct val="100000"/>
          </a:lnSpc>
          <a:defRPr sz="1600" dirty="0">
            <a:solidFill>
              <a:schemeClr val="tx1">
                <a:lumMod val="75000"/>
                <a:lumOff val="25000"/>
              </a:schemeClr>
            </a:solidFill>
            <a:latin typeface="Arial" charset="0"/>
          </a:defRPr>
        </a:defPPr>
      </a:lstStyle>
    </a:txDef>
  </a:objectDefaults>
  <a:extraClrSchemeLst/>
  <a:extLst>
    <a:ext uri="{05A4C25C-085E-4340-85A3-A5531E510DB2}">
      <thm15:themeFamily xmlns:thm15="http://schemas.microsoft.com/office/thememl/2012/main" name="KP brand template 2019_resized" id="{CEEAB44D-CDA9-4406-B96E-01A2A8FA8B07}" vid="{D8792322-3899-429B-A786-C70C126DEC4E}"/>
    </a:ext>
  </a:extLst>
</a:theme>
</file>

<file path=ppt/theme/theme3.xml><?xml version="1.0" encoding="utf-8"?>
<a:theme xmlns:a="http://schemas.openxmlformats.org/drawingml/2006/main" name="Title - Basic Solid">
  <a:themeElements>
    <a:clrScheme name="Custom 1">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P brand template 2019_resized" id="{CEEAB44D-CDA9-4406-B96E-01A2A8FA8B07}" vid="{07923569-8AD0-4710-AAAF-9287575684DA}"/>
    </a:ext>
  </a:extLst>
</a:theme>
</file>

<file path=ppt/theme/theme4.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lnSpc>
            <a:spcPct val="100000"/>
          </a:lnSpc>
          <a:defRPr sz="1600" dirty="0">
            <a:solidFill>
              <a:schemeClr val="tx1">
                <a:lumMod val="75000"/>
                <a:lumOff val="25000"/>
              </a:schemeClr>
            </a:solidFill>
            <a:latin typeface="Arial" charset="0"/>
          </a:defRPr>
        </a:defPPr>
      </a:lstStyle>
    </a:txDef>
  </a:objectDefaults>
  <a:extraClrSchemeLst/>
  <a:extLst>
    <a:ext uri="{05A4C25C-085E-4340-85A3-A5531E510DB2}">
      <thm15:themeFamily xmlns:thm15="http://schemas.microsoft.com/office/thememl/2012/main" name="KP brand template 2019_resized" id="{CEEAB44D-CDA9-4406-B96E-01A2A8FA8B07}" vid="{D8792322-3899-429B-A786-C70C126DEC4E}"/>
    </a:ext>
  </a:extLst>
</a:theme>
</file>

<file path=ppt/theme/theme5.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lnSpc>
            <a:spcPct val="100000"/>
          </a:lnSpc>
          <a:defRPr sz="1600" dirty="0">
            <a:solidFill>
              <a:schemeClr val="tx1">
                <a:lumMod val="75000"/>
                <a:lumOff val="25000"/>
              </a:schemeClr>
            </a:solidFill>
            <a:latin typeface="Arial" charset="0"/>
          </a:defRPr>
        </a:defPPr>
      </a:lstStyle>
    </a:txDef>
  </a:objectDefaults>
  <a:extraClrSchemeLst/>
  <a:extLst>
    <a:ext uri="{05A4C25C-085E-4340-85A3-A5531E510DB2}">
      <thm15:themeFamily xmlns:thm15="http://schemas.microsoft.com/office/thememl/2012/main" name="KP brand template 2019_resized" id="{CEEAB44D-CDA9-4406-B96E-01A2A8FA8B07}" vid="{D8792322-3899-429B-A786-C70C126DEC4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8B63337B1F4D4381F3E3D38610CFC6" ma:contentTypeVersion="11" ma:contentTypeDescription="Create a new document." ma:contentTypeScope="" ma:versionID="41ca649367f56bfcabf84e1cdebf28df">
  <xsd:schema xmlns:xsd="http://www.w3.org/2001/XMLSchema" xmlns:xs="http://www.w3.org/2001/XMLSchema" xmlns:p="http://schemas.microsoft.com/office/2006/metadata/properties" xmlns:ns3="c350287c-c42f-43bf-86f9-54de4e590139" xmlns:ns4="c01e105a-98e4-4be5-93b1-ec4012696701" targetNamespace="http://schemas.microsoft.com/office/2006/metadata/properties" ma:root="true" ma:fieldsID="ad437a5a5d8ab40d53a246dc42a10eaf" ns3:_="" ns4:_="">
    <xsd:import namespace="c350287c-c42f-43bf-86f9-54de4e590139"/>
    <xsd:import namespace="c01e105a-98e4-4be5-93b1-ec40126967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0287c-c42f-43bf-86f9-54de4e59013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e105a-98e4-4be5-93b1-ec40126967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448701-DBD4-4201-A0DA-6F23BAE9A6F0}">
  <ds:schemaRefs>
    <ds:schemaRef ds:uri="http://schemas.microsoft.com/sharepoint/v3/contenttype/forms"/>
  </ds:schemaRefs>
</ds:datastoreItem>
</file>

<file path=customXml/itemProps2.xml><?xml version="1.0" encoding="utf-8"?>
<ds:datastoreItem xmlns:ds="http://schemas.openxmlformats.org/officeDocument/2006/customXml" ds:itemID="{E9C7DCB5-239F-48B7-89B5-9FACC618B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0287c-c42f-43bf-86f9-54de4e590139"/>
    <ds:schemaRef ds:uri="c01e105a-98e4-4be5-93b1-ec40126967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B10DA1-3EC2-4E78-A997-D8ED42FA64A9}">
  <ds:schemaRefs>
    <ds:schemaRef ds:uri="c01e105a-98e4-4be5-93b1-ec4012696701"/>
    <ds:schemaRef ds:uri="http://purl.org/dc/elements/1.1/"/>
    <ds:schemaRef ds:uri="http://purl.org/dc/terms/"/>
    <ds:schemaRef ds:uri="http://schemas.microsoft.com/office/2006/metadata/properties"/>
    <ds:schemaRef ds:uri="c350287c-c42f-43bf-86f9-54de4e590139"/>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Title - Basic Gradient</Template>
  <TotalTime>11332</TotalTime>
  <Words>5723</Words>
  <Application>Microsoft Office PowerPoint</Application>
  <PresentationFormat>Custom</PresentationFormat>
  <Paragraphs>560</Paragraphs>
  <Slides>41</Slides>
  <Notes>31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41</vt:i4>
      </vt:variant>
    </vt:vector>
  </HeadingPairs>
  <TitlesOfParts>
    <vt:vector size="51" baseType="lpstr">
      <vt:lpstr>Arial</vt:lpstr>
      <vt:lpstr>Arial Narrow</vt:lpstr>
      <vt:lpstr>Calibri</vt:lpstr>
      <vt:lpstr>Times New Roman</vt:lpstr>
      <vt:lpstr>Wingdings</vt:lpstr>
      <vt:lpstr>Title - Basic Solid</vt:lpstr>
      <vt:lpstr>Content</vt:lpstr>
      <vt:lpstr>Title - Basic Solid</vt:lpstr>
      <vt:lpstr>Content</vt:lpstr>
      <vt:lpstr>Content</vt:lpstr>
      <vt:lpstr>PowerPoint Presentation</vt:lpstr>
      <vt:lpstr>For Today’s Discussion</vt:lpstr>
      <vt:lpstr>Bend the COVID Surge Curve</vt:lpstr>
      <vt:lpstr>Assessing safety when returning to work</vt:lpstr>
      <vt:lpstr>Return-to-work timelines for people with COVID-19 symptoms or exposure</vt:lpstr>
      <vt:lpstr>For more clinical info on COVID</vt:lpstr>
      <vt:lpstr>PowerPoint Presentation</vt:lpstr>
      <vt:lpstr>Customer Story</vt:lpstr>
      <vt:lpstr>Help your team manage pandemic-related fear and anxiety</vt:lpstr>
      <vt:lpstr>PowerPoint Presentation</vt:lpstr>
      <vt:lpstr>PowerPoint Presentation</vt:lpstr>
      <vt:lpstr>Customer Story – MHW</vt:lpstr>
      <vt:lpstr>Kaiser Permanente’s Approach</vt:lpstr>
      <vt:lpstr>PowerPoint Presentation</vt:lpstr>
      <vt:lpstr>PowerPoint Presentation</vt:lpstr>
      <vt:lpstr>Hawaii Heat Map</vt:lpstr>
      <vt:lpstr>Social Health:  Social Drivers vs. Social Needs</vt:lpstr>
      <vt:lpstr>Social Needs Prevalence</vt:lpstr>
      <vt:lpstr>Thrive Local:  How KP Supports Community Health</vt:lpstr>
      <vt:lpstr>Community Resources</vt:lpstr>
      <vt:lpstr>PowerPoint Presentation</vt:lpstr>
      <vt:lpstr>COVID-19 Among the Filipino Community</vt:lpstr>
      <vt:lpstr>Customer Story</vt:lpstr>
      <vt:lpstr>PowerPoint Presentation</vt:lpstr>
      <vt:lpstr>PowerPoint Presentation</vt:lpstr>
      <vt:lpstr>PowerPoint Presentation</vt:lpstr>
      <vt:lpstr>PowerPoint Presentation</vt:lpstr>
      <vt:lpstr>PowerPoint Presentation</vt:lpstr>
      <vt:lpstr>Planning for the Next Normal Playbook:  https://business.kaiserpermanente.org/thrive/resource-center/covid-19-return-to-work-playbook  Charlayne Ranchez, Workforce Health Consultant charlayne.d.ranchez@kp.org 808-208-9090 </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 Cave</dc:creator>
  <cp:lastModifiedBy>Charlayne D. Ranchez</cp:lastModifiedBy>
  <cp:revision>114</cp:revision>
  <cp:lastPrinted>2020-01-11T00:08:45Z</cp:lastPrinted>
  <dcterms:created xsi:type="dcterms:W3CDTF">2019-06-24T22:17:07Z</dcterms:created>
  <dcterms:modified xsi:type="dcterms:W3CDTF">2020-12-16T23:06:11Z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0x010100B98B63337B1F4D4381F3E3D38610CFC6</vt:lpwstr>
  </property>
</Properties>
</file>